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1" r:id="rId3"/>
    <p:sldId id="258" r:id="rId4"/>
    <p:sldId id="289" r:id="rId5"/>
    <p:sldId id="260" r:id="rId6"/>
    <p:sldId id="296" r:id="rId7"/>
    <p:sldId id="262" r:id="rId8"/>
    <p:sldId id="263" r:id="rId9"/>
    <p:sldId id="297" r:id="rId10"/>
    <p:sldId id="267" r:id="rId11"/>
    <p:sldId id="298" r:id="rId12"/>
    <p:sldId id="299" r:id="rId13"/>
    <p:sldId id="270" r:id="rId14"/>
    <p:sldId id="275" r:id="rId15"/>
    <p:sldId id="291" r:id="rId16"/>
    <p:sldId id="288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0" autoAdjust="0"/>
  </p:normalViewPr>
  <p:slideViewPr>
    <p:cSldViewPr>
      <p:cViewPr>
        <p:scale>
          <a:sx n="69" d="100"/>
          <a:sy n="69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Мусор возле баков</c:v>
                </c:pt>
                <c:pt idx="1">
                  <c:v>Город замусорен</c:v>
                </c:pt>
                <c:pt idx="2">
                  <c:v>Участвуют в уборке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</c:v>
                </c:pt>
                <c:pt idx="1">
                  <c:v>73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Мусор возле баков</c:v>
                </c:pt>
                <c:pt idx="1">
                  <c:v>Город замусорен</c:v>
                </c:pt>
                <c:pt idx="2">
                  <c:v>Участвуют в уборке</c:v>
                </c:pt>
              </c:strCache>
            </c:strRef>
          </c:cat>
          <c:val>
            <c:numRef>
              <c:f>Лист1!$C$2:$C$4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Мусор возле баков</c:v>
                </c:pt>
                <c:pt idx="1">
                  <c:v>Город замусорен</c:v>
                </c:pt>
                <c:pt idx="2">
                  <c:v>Участвуют в уборке</c:v>
                </c:pt>
              </c:strCache>
            </c:strRef>
          </c:cat>
          <c:val>
            <c:numRef>
              <c:f>Лист1!$D$2:$D$4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64352"/>
        <c:axId val="122165888"/>
        <c:axId val="0"/>
      </c:bar3DChart>
      <c:catAx>
        <c:axId val="122164352"/>
        <c:scaling>
          <c:orientation val="minMax"/>
        </c:scaling>
        <c:delete val="0"/>
        <c:axPos val="b"/>
        <c:majorTickMark val="out"/>
        <c:minorTickMark val="none"/>
        <c:tickLblPos val="nextTo"/>
        <c:crossAx val="122165888"/>
        <c:crosses val="autoZero"/>
        <c:auto val="1"/>
        <c:lblAlgn val="ctr"/>
        <c:lblOffset val="100"/>
        <c:noMultiLvlLbl val="0"/>
      </c:catAx>
      <c:valAx>
        <c:axId val="122165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16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9FD45-F212-40DC-8E6A-44559021C9A9}" type="datetimeFigureOut">
              <a:rPr lang="ru-RU" smtClean="0"/>
              <a:pPr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270BA-534D-4AE1-8427-448571634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Работа4(конференция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041" y="260648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89612" y="5733256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19 августа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г.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tabLst>
                <a:tab pos="2969895" algn="ctr"/>
                <a:tab pos="5940425" algn="r"/>
              </a:tabLst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Третья летняя Всероссийская  конференция 2015 года </a:t>
            </a:r>
          </a:p>
          <a:p>
            <a:pPr algn="ctr" fontAlgn="base">
              <a:spcBef>
                <a:spcPct val="0"/>
              </a:spcBef>
              <a:tabLst>
                <a:tab pos="2969895" algn="ctr"/>
                <a:tab pos="5940425" algn="r"/>
              </a:tabLst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«Актуальные  проблемы теории и практики образования"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1969" y="2348880"/>
            <a:ext cx="55983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Захарова Любовь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Федоровна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химии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Лукьяненко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Ольга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Анатольевна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географии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(сменное) общеобразовательное учреждение «Вечерняя (сменная) общеобразовательная школа №3 г. Пугачева Саратовской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Пугачев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Саратовской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26876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«БЫТОВОЙ МУСОР»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51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75656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2924944"/>
            <a:ext cx="306699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Результаты опроса таковы: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мусор\Слайд15.JPG"/>
          <p:cNvPicPr>
            <a:picLocks noChangeAspect="1" noChangeArrowheads="1"/>
          </p:cNvPicPr>
          <p:nvPr/>
        </p:nvPicPr>
        <p:blipFill>
          <a:blip r:embed="rId3" cstate="print"/>
          <a:srcRect b="65878"/>
          <a:stretch>
            <a:fillRect/>
          </a:stretch>
        </p:blipFill>
        <p:spPr bwMode="auto">
          <a:xfrm>
            <a:off x="0" y="0"/>
            <a:ext cx="9144000" cy="24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C:\Users\user\Desktop\мусор\Слайд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Users\user\Desktop\мусор\Слайд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32656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14348" y="571480"/>
            <a:ext cx="73638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Современные  способы утилизации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08" y="1714488"/>
            <a:ext cx="5406352" cy="2714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Предварительная сортировка 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Санитарная земляная засыпка.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Сжигание.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Биотермическое компостирование.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td2.odnoklassniki.ru/getImage?photoId=462571071407&amp;photoType=13"/>
          <p:cNvPicPr>
            <a:picLocks noChangeAspect="1" noChangeArrowheads="1"/>
          </p:cNvPicPr>
          <p:nvPr/>
        </p:nvPicPr>
        <p:blipFill>
          <a:blip r:embed="rId2" cstate="print"/>
          <a:srcRect l="16667" r="30555"/>
          <a:stretch>
            <a:fillRect/>
          </a:stretch>
        </p:blipFill>
        <p:spPr bwMode="auto">
          <a:xfrm>
            <a:off x="755576" y="2060848"/>
            <a:ext cx="1695132" cy="21412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043608" y="4149080"/>
            <a:ext cx="1693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П.П.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Ерашов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724057" y="2401144"/>
            <a:ext cx="597477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Единственное предприятие по утилизации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картона и пластика в нашем городе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появилось лишь 2 года назад.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Инициатором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является частный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предприниматель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Ерашов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Петр  Павлович 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404664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Ближайшее предприятие   по комплексной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переработке ТБО расположено в г. Тольятти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70485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убедить и научить население разделять мусор,   формировать новое мышление, не позволяющее вываливать кучу мусор под забор или речку, определяющее приоритетность покупки товаров, произведенных с использованием местных отходов, или продуктов только в перерабатываемой упаковке.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 rot="15493452">
            <a:off x="962874" y="105485"/>
            <a:ext cx="6081056" cy="6701267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 rot="20852009">
            <a:off x="1493889" y="478564"/>
            <a:ext cx="5079987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ЭКОСОВЕТЫ НА КАЖДЫЙ ДЕНЬ:</a:t>
            </a:r>
            <a:endParaRPr kumimoji="0" lang="ru-RU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Старайтесь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реже брать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магазинах лишние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полиэтиленовые  пакеты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 имеющиеся используйте многократно.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Откажитесь от одноразовой посуды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тем более, она вредна для здоровья.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Старайтесь отказываться от записок на бумажках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блокнотов, ежедневниках, используйте для составления дел современные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гаджеты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Заведите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такую полезную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привычку, как печатать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документы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обеих сторон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файлы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необязательно отправлять в принтер, можно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хранить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их в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формате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wwf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возможности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покупайте напитки в стеклянных бутылках.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4786323"/>
            <a:ext cx="2928926" cy="207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45438" y="3604362"/>
            <a:ext cx="8525667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Reduce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сокращай количество отходов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Recycle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повторно используй вещи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Repair 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ремонтируй, а не выбрасывай</a:t>
            </a:r>
            <a:r>
              <a:rPr kumimoji="0" lang="ru-RU" sz="2400" b="1" i="0" u="none" strike="noStrike" cap="all" normalizeH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вещь 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2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17863"/>
          <a:stretch>
            <a:fillRect/>
          </a:stretch>
        </p:blipFill>
        <p:spPr bwMode="auto">
          <a:xfrm>
            <a:off x="395536" y="620688"/>
            <a:ext cx="2865725" cy="230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1115616" y="2636912"/>
            <a:ext cx="2592288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Вангари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Маатаи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764704"/>
            <a:ext cx="514806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призываем всех присоединиться к  образу жизни известной кенийской деятельницы в области охраны окружающей среды, нобелевскому лауреату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Вангари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Маатаи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который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выраженн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трёх латинских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мусор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780" y="-24827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404664"/>
            <a:ext cx="8501122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проекта: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Привлечь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  к проблеме охраны окружающей    среды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 частности проблеме твёрдых бытовых отходов в городе и их утилизации;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Развить понимание роли личной ответственности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каждого человека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экологическую обстановку на планете.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3429000"/>
            <a:ext cx="91440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задачи проекта:</a:t>
            </a:r>
            <a:endParaRPr kumimoji="0" lang="ru-RU" sz="2400" b="1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Познакомиться с проблемой твёрдых бытовых отходов.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Проанализировать данную ситуацию в мире и в городе.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Определить основные пути решения данной проблемы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445224"/>
            <a:ext cx="4051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Сроки работы над проектом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5949280"/>
            <a:ext cx="4302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Сентябрь 2014 года - февраль 2015 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-612576" y="46366"/>
            <a:ext cx="86700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Количество накапливаемых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отходов и мусора постоянно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увеличивается.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В наши дни, на каждого жителя мегаполиса 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 год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приходиться до 500 – 700 килограмм     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мусора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на жителей небольших городов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до 150-200 кг.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user\Desktop\мусор\Слайд7.JPG"/>
          <p:cNvPicPr>
            <a:picLocks noChangeAspect="1" noChangeArrowheads="1"/>
          </p:cNvPicPr>
          <p:nvPr/>
        </p:nvPicPr>
        <p:blipFill>
          <a:blip r:embed="rId2" cstate="print"/>
          <a:srcRect l="3937" t="16800" r="59838" b="51050"/>
          <a:stretch>
            <a:fillRect/>
          </a:stretch>
        </p:blipFill>
        <p:spPr bwMode="auto">
          <a:xfrm>
            <a:off x="1331640" y="4221088"/>
            <a:ext cx="3312368" cy="2204864"/>
          </a:xfrm>
          <a:prstGeom prst="rect">
            <a:avLst/>
          </a:prstGeom>
          <a:noFill/>
        </p:spPr>
      </p:pic>
      <p:pic>
        <p:nvPicPr>
          <p:cNvPr id="4" name="Picture 2" descr="C:\Users\user\Desktop\мусор\Слайд7.JPG"/>
          <p:cNvPicPr>
            <a:picLocks noChangeAspect="1" noChangeArrowheads="1"/>
          </p:cNvPicPr>
          <p:nvPr/>
        </p:nvPicPr>
        <p:blipFill>
          <a:blip r:embed="rId2" cstate="print"/>
          <a:srcRect l="51974" t="11550" b="50651"/>
          <a:stretch>
            <a:fillRect/>
          </a:stretch>
        </p:blipFill>
        <p:spPr bwMode="auto">
          <a:xfrm>
            <a:off x="5652120" y="188640"/>
            <a:ext cx="3491880" cy="2061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42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1196752"/>
          <a:ext cx="7704854" cy="479147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457583"/>
                <a:gridCol w="1462724"/>
                <a:gridCol w="1960153"/>
                <a:gridCol w="1824394"/>
              </a:tblGrid>
              <a:tr h="10213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в год,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тонн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душу населения в день, кг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</a:tr>
              <a:tr h="561791">
                <a:tc rowSpan="2">
                  <a:txBody>
                    <a:bodyPr/>
                    <a:lstStyle/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000 000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1.91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</a:tr>
              <a:tr h="586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216 000 000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</a:tr>
              <a:tr h="636580">
                <a:tc rowSpan="2">
                  <a:txBody>
                    <a:bodyPr/>
                    <a:lstStyle/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Россия 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26 000 000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0.17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</a:tr>
              <a:tr h="636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57 000 000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0.23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</a:tr>
              <a:tr h="636580">
                <a:tc rowSpan="2">
                  <a:txBody>
                    <a:bodyPr/>
                    <a:lstStyle/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Великобритания 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18 000 000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0.9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</a:tr>
              <a:tr h="636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20 000 000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0.12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172" marR="65172" marT="0" marB="0" anchor="ctr"/>
                </a:tc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95536" y="199093"/>
            <a:ext cx="832048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отходов по странам мира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user\Desktop\мусор\Слайд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31440"/>
            <a:ext cx="914400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071538" y="112075"/>
            <a:ext cx="67151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Примеры категорий отходов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928670"/>
          <a:ext cx="8286808" cy="549387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43404"/>
                <a:gridCol w="4143404"/>
              </a:tblGrid>
              <a:tr h="556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Бумага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Газеты,  офисная бумага, глянцевые журналы,</a:t>
                      </a:r>
                      <a:br>
                        <a:rPr kumimoji="0" lang="ru-RU" sz="14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бумага для компьютеров, картон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Пластик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 (бутылки из-под газированной воды),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смешанный пластик, пенопласт,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пластик (полиэтилен, ПВХ) </a:t>
                      </a:r>
                      <a:endParaRPr kumimoji="0" lang="ru-RU" sz="14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Ферромагнетики (стальные банки и т.д.),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алюминий</a:t>
                      </a:r>
                      <a:endParaRPr kumimoji="0" lang="ru-RU" sz="14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Стекло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Прозрачное, коричневое ("янтарное"), зеленое,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другое (лампы, оконное и  т.д.)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Растительные отходы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Листья, трава, ветки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Покрышки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резиновые отходы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Вещи, выброшенные целиком 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Холодильники, телевизоры, мебель и т.д.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Неорганика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Камни, керамика, строительный мусор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Опасные бытовые отходы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Растворители, ядохимикаты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Остаточные материалы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Зола, ил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Кожа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Пищевые отходы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28926" y="6488668"/>
            <a:ext cx="5701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(По данным «Спец АТХ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г. Пугачёва Саратовской области»)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5634" y="357166"/>
            <a:ext cx="67612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Основные источники отходов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214422"/>
          <a:ext cx="8286808" cy="457390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571768"/>
                <a:gridCol w="5715040"/>
              </a:tblGrid>
              <a:tr h="428628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Жилые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Индивидуальные и многоквартирные дома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Хозяйственные </a:t>
                      </a:r>
                    </a:p>
                    <a:p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Учреждения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Магазины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Культурные заведения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Предприятия общепита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Гостиницы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Бензоколонки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Коммунальные службы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Снос и строительство зданий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Уборка улиц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Зеленое строительство, парки, пляжи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Остаточные продукты мусоросжигания и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мусоропереработки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Учреждения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Школы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Больницы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Тюрьмы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Промышленность</a:t>
                      </a:r>
                      <a:b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Сельское хозяйств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428992" y="6072206"/>
            <a:ext cx="7143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(По данным «Спец АТХ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г. Пугачёва Саратовской области»)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user\Desktop\мусор\Слайд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914400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475</Words>
  <Application>Microsoft Office PowerPoint</Application>
  <PresentationFormat>Экран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Венера Узбековна</cp:lastModifiedBy>
  <cp:revision>117</cp:revision>
  <dcterms:created xsi:type="dcterms:W3CDTF">2013-03-26T18:55:25Z</dcterms:created>
  <dcterms:modified xsi:type="dcterms:W3CDTF">2015-08-19T07:16:56Z</dcterms:modified>
</cp:coreProperties>
</file>