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  <p:sldMasterId id="2147484004" r:id="rId2"/>
  </p:sldMasterIdLst>
  <p:handoutMasterIdLst>
    <p:handoutMasterId r:id="rId21"/>
  </p:handoutMasterIdLst>
  <p:sldIdLst>
    <p:sldId id="312" r:id="rId3"/>
    <p:sldId id="340" r:id="rId4"/>
    <p:sldId id="341" r:id="rId5"/>
    <p:sldId id="318" r:id="rId6"/>
    <p:sldId id="320" r:id="rId7"/>
    <p:sldId id="334" r:id="rId8"/>
    <p:sldId id="336" r:id="rId9"/>
    <p:sldId id="342" r:id="rId10"/>
    <p:sldId id="322" r:id="rId11"/>
    <p:sldId id="321" r:id="rId12"/>
    <p:sldId id="329" r:id="rId13"/>
    <p:sldId id="325" r:id="rId14"/>
    <p:sldId id="316" r:id="rId15"/>
    <p:sldId id="343" r:id="rId16"/>
    <p:sldId id="344" r:id="rId17"/>
    <p:sldId id="333" r:id="rId18"/>
    <p:sldId id="337" r:id="rId19"/>
    <p:sldId id="326" r:id="rId20"/>
  </p:sldIdLst>
  <p:sldSz cx="9144000" cy="6858000" type="screen4x3"/>
  <p:notesSz cx="6756400" cy="9906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FF99"/>
    <a:srgbClr val="66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77" autoAdjust="0"/>
  </p:normalViewPr>
  <p:slideViewPr>
    <p:cSldViewPr>
      <p:cViewPr>
        <p:scale>
          <a:sx n="100" d="100"/>
          <a:sy n="100" d="100"/>
        </p:scale>
        <p:origin x="-324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41070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C7374C0E-A334-44AB-AEFB-F69076A0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0681-B821-4DA4-994F-B7F02AD4AEC1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AFB6-9F62-4FC8-A1FC-730C7A329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326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1E46-F81A-468E-B06D-E7A2D83E573B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62EB-B16A-4017-A096-762AC7B8B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095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5840-B29F-4932-82EE-FFE864722456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BBBE-1443-4F3A-9443-C32BE2F1E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4878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9529DD-DF1C-414A-8FF8-79EE7019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5801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C7E3C-5B1A-4E72-8664-6202DFE3E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2386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16333A-D17D-42DA-A8C3-3A530BECB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46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F7714-7EC4-483B-9546-F372E43FB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6931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34324E-3582-4681-B333-644BBD85F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7006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7C33E5-4C4D-4108-B9F4-845A20E29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3056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840416-36ED-4B52-BF23-731076A11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41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285D-D39F-4627-B361-BABF22B66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4174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F8612-F436-46CD-8BE9-DBA67A65DC9F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8073-870A-4FC6-ABA0-E5D2CF7ED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3025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3227-A66E-4496-B258-860E1099456E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7DE1-E424-4171-BA5C-56EED7C5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7278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5214-9B2E-4435-8F9C-6032C18719F4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6A33-46FF-4935-925D-27CCD8E1B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629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CD5F-37CD-4EF3-A5B4-050BA6771834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EF2D-FD98-4685-AF0B-152E824B2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8888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584C-91B4-409B-84A5-8C57E36C5B49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72026-F0BF-4C08-B02B-DB8ABE65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0025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C88F-D0A1-44D2-8150-99200ACAB16B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CB86-E996-497C-AC87-637EC3C47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582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278B-210E-4AED-AEE8-C43CF5386434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636A-A696-420B-885F-7E72B1DBA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16061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092C-6798-4AAC-8CC2-4761619526BD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5F1D-06C7-4F34-BD5F-1C2B9B8F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8564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21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1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1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25FD210-FF30-4F79-8D31-0D2785DE3B07}" type="datetimeFigureOut">
              <a:rPr lang="ru-RU"/>
              <a:pPr>
                <a:defRPr/>
              </a:pPr>
              <a:t>25.09.2015</a:t>
            </a:fld>
            <a:endParaRPr lang="ru-RU"/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4B0AED4-ABE5-47D9-93D2-5C9ED225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2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274F9A1-49BD-48DD-9D80-1EB3C38E5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01" r:id="rId8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 charset="0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899592" y="1000125"/>
            <a:ext cx="75300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cap="all" dirty="0">
                <a:solidFill>
                  <a:srgbClr val="FFFF00"/>
                </a:solidFill>
              </a:rPr>
              <a:t>ИСПОЛЬЗОВАНИЕ </a:t>
            </a:r>
            <a:r>
              <a:rPr lang="ru-RU" sz="2800" cap="all" dirty="0" err="1">
                <a:solidFill>
                  <a:srgbClr val="FFFF00"/>
                </a:solidFill>
              </a:rPr>
              <a:t>ИнфографикИ</a:t>
            </a:r>
            <a:r>
              <a:rPr lang="ru-RU" sz="2800" cap="all" dirty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dirty="0">
                <a:solidFill>
                  <a:srgbClr val="FFFF00"/>
                </a:solidFill>
              </a:rPr>
              <a:t>при подготовке к  написанию </a:t>
            </a:r>
            <a:r>
              <a:rPr lang="ru-RU" sz="2800" dirty="0">
                <a:solidFill>
                  <a:srgbClr val="FFFF00"/>
                </a:solidFill>
              </a:rPr>
              <a:t>сочинения-рассуждения </a:t>
            </a:r>
            <a:r>
              <a:rPr lang="ru-RU" sz="2800" dirty="0" smtClean="0">
                <a:solidFill>
                  <a:srgbClr val="FFFF00"/>
                </a:solidFill>
              </a:rPr>
              <a:t>по </a:t>
            </a:r>
            <a:r>
              <a:rPr lang="ru-RU" sz="2800" dirty="0">
                <a:solidFill>
                  <a:srgbClr val="FFFF00"/>
                </a:solidFill>
              </a:rPr>
              <a:t>русскому </a:t>
            </a:r>
            <a:r>
              <a:rPr lang="ru-RU" sz="2800" dirty="0" smtClean="0">
                <a:solidFill>
                  <a:srgbClr val="FFFF00"/>
                </a:solidFill>
              </a:rPr>
              <a:t>языку в </a:t>
            </a:r>
            <a:r>
              <a:rPr lang="ru-RU" sz="2800" dirty="0">
                <a:solidFill>
                  <a:srgbClr val="FFFF00"/>
                </a:solidFill>
              </a:rPr>
              <a:t>формате  ЕГЭ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347864" y="2708920"/>
            <a:ext cx="5616624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sz="2000" dirty="0"/>
              <a:t>Сухова Зоя Николаевна</a:t>
            </a:r>
          </a:p>
          <a:p>
            <a:pPr eaLnBrk="1" hangingPunct="1">
              <a:spcAft>
                <a:spcPts val="600"/>
              </a:spcAft>
            </a:pPr>
            <a:r>
              <a:rPr lang="ru-RU" sz="2000" dirty="0"/>
              <a:t>учитель русского языка и литературы</a:t>
            </a:r>
          </a:p>
          <a:p>
            <a:pPr eaLnBrk="1" hangingPunct="1">
              <a:spcAft>
                <a:spcPts val="600"/>
              </a:spcAft>
            </a:pPr>
            <a:r>
              <a:rPr lang="ru-RU" sz="2000" dirty="0"/>
              <a:t>Муниципальное бюджетное общеобразовательное учреждение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Средняя общеобразовательная школа №5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углублённым изучением отдельных предметов» Ступинского муниципального района </a:t>
            </a:r>
          </a:p>
          <a:p>
            <a:pPr eaLnBrk="1" hangingPunct="1">
              <a:spcAft>
                <a:spcPts val="600"/>
              </a:spcAft>
            </a:pPr>
            <a:r>
              <a:rPr lang="ru-RU" sz="2000" dirty="0"/>
              <a:t>г. Ступино Московской области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200" y="6021288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Arial"/>
                <a:ea typeface="Times New Roman"/>
              </a:rPr>
              <a:t>24 </a:t>
            </a:r>
            <a:r>
              <a:rPr lang="ru-RU" sz="1400" dirty="0" smtClean="0">
                <a:latin typeface="Arial"/>
                <a:ea typeface="Times New Roman"/>
              </a:rPr>
              <a:t>сентября 201</a:t>
            </a:r>
            <a:r>
              <a:rPr lang="en-US" sz="1400" dirty="0" smtClean="0">
                <a:latin typeface="Arial"/>
                <a:ea typeface="Times New Roman"/>
              </a:rPr>
              <a:t>5</a:t>
            </a:r>
            <a:r>
              <a:rPr lang="ru-RU" sz="1400" dirty="0" smtClean="0">
                <a:latin typeface="Arial"/>
                <a:ea typeface="Times New Roman"/>
              </a:rPr>
              <a:t> г.</a:t>
            </a:r>
            <a:endParaRPr lang="ru-RU" sz="1400" dirty="0" smtClean="0">
              <a:latin typeface="Times New Roman"/>
              <a:ea typeface="Calibri"/>
            </a:endParaRP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latin typeface="Arial"/>
                <a:ea typeface="Times New Roman"/>
              </a:rPr>
              <a:t>Третья летняя </a:t>
            </a:r>
            <a:r>
              <a:rPr lang="ru-RU" sz="1400" dirty="0" smtClean="0">
                <a:latin typeface="Arial"/>
                <a:ea typeface="Times New Roman"/>
              </a:rPr>
              <a:t>Всероссийская </a:t>
            </a:r>
            <a:r>
              <a:rPr lang="ru-RU" sz="1400" dirty="0" smtClean="0">
                <a:latin typeface="Arial"/>
                <a:ea typeface="Times New Roman"/>
              </a:rPr>
              <a:t> конференция 2015 года </a:t>
            </a: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latin typeface="Arial"/>
                <a:ea typeface="Times New Roman"/>
              </a:rPr>
              <a:t>«Актуальные  проблемы теории и практики образования"</a:t>
            </a:r>
            <a:endParaRPr lang="ru-RU" sz="1400" dirty="0">
              <a:latin typeface="Times New Roman"/>
              <a:ea typeface="Calibri"/>
            </a:endParaRPr>
          </a:p>
        </p:txBody>
      </p:sp>
      <p:pic>
        <p:nvPicPr>
          <p:cNvPr id="6" name="Рисунок 5" descr="C:\Работа4(конференция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41" y="260648"/>
            <a:ext cx="611505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112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611188" y="3357563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908050"/>
            <a:ext cx="7343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</a:rPr>
              <a:t>Текстуальный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комментарий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объяснение текста, следование за автором в раскрытии проблемы.</a:t>
            </a:r>
          </a:p>
          <a:p>
            <a:pPr>
              <a:defRPr/>
            </a:pPr>
            <a:r>
              <a:rPr lang="ru-RU" sz="1400" dirty="0"/>
              <a:t> Конкретизировать содержание комментария можно с помощью следующих вопросов: </a:t>
            </a:r>
          </a:p>
          <a:p>
            <a:pPr>
              <a:defRPr/>
            </a:pPr>
            <a:r>
              <a:rPr lang="ru-RU" sz="1400" dirty="0"/>
              <a:t>Как, на каком материале автор раскрывает проблему? </a:t>
            </a:r>
          </a:p>
          <a:p>
            <a:pPr>
              <a:defRPr/>
            </a:pPr>
            <a:r>
              <a:rPr lang="ru-RU" sz="1400" dirty="0"/>
              <a:t>На чем заостряет внимание? Почему? </a:t>
            </a:r>
          </a:p>
          <a:p>
            <a:pPr>
              <a:defRPr/>
            </a:pPr>
            <a:r>
              <a:rPr lang="ru-RU" sz="1400" dirty="0"/>
              <a:t>Какие имена (факты, события) упоминает автор? Для чего? </a:t>
            </a:r>
          </a:p>
          <a:p>
            <a:pPr>
              <a:defRPr/>
            </a:pPr>
            <a:r>
              <a:rPr lang="ru-RU" sz="1400" dirty="0"/>
              <a:t>Какие эмоции автора выражены в тексте? </a:t>
            </a:r>
          </a:p>
          <a:p>
            <a:pPr>
              <a:defRPr/>
            </a:pPr>
            <a:r>
              <a:rPr lang="ru-RU" sz="1400" dirty="0"/>
              <a:t>Как выражено отношение автора к изображаемому? В чем это проявляется?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27088" y="3573463"/>
            <a:ext cx="74882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1"/>
                </a:solidFill>
              </a:rPr>
              <a:t>Концепционный</a:t>
            </a:r>
            <a:r>
              <a:rPr lang="ru-RU" b="1" dirty="0">
                <a:solidFill>
                  <a:schemeClr val="accent1"/>
                </a:solidFill>
              </a:rPr>
              <a:t> комментарий: </a:t>
            </a:r>
            <a:r>
              <a:rPr lang="ru-RU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центре внимания интерпретация проблемы текста, ее актуальность, столкновение различных мнений по данному вопросу и т.п.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400" dirty="0"/>
              <a:t>К какому типу принадлежит эта проблема? (Социальная, философская, экологическая, нравственная и т.п.) </a:t>
            </a:r>
          </a:p>
          <a:p>
            <a:pPr>
              <a:defRPr/>
            </a:pPr>
            <a:r>
              <a:rPr lang="ru-RU" sz="1400" dirty="0"/>
              <a:t>Актуальна ли </a:t>
            </a:r>
            <a:r>
              <a:rPr lang="en-US" sz="1400" dirty="0"/>
              <a:t> </a:t>
            </a:r>
            <a:r>
              <a:rPr lang="ru-RU" sz="1400" dirty="0"/>
              <a:t>проблема в наши дни? В чем ее значимость для общества? </a:t>
            </a:r>
          </a:p>
          <a:p>
            <a:pPr>
              <a:defRPr/>
            </a:pPr>
            <a:r>
              <a:rPr lang="ru-RU" sz="1400" dirty="0"/>
              <a:t>Как часто мы сталкиваемся с этой проблемой? Касается ли она каждого из нас или только людей определенного возраста, рода занятий и т.п.? </a:t>
            </a:r>
          </a:p>
          <a:p>
            <a:pPr>
              <a:defRPr/>
            </a:pPr>
            <a:r>
              <a:rPr lang="ru-RU" sz="1400" dirty="0"/>
              <a:t>Почему эта проблема привлекла внимание автора? </a:t>
            </a:r>
          </a:p>
          <a:p>
            <a:pPr>
              <a:defRPr/>
            </a:pPr>
            <a:r>
              <a:rPr lang="ru-RU" sz="1400" dirty="0"/>
              <a:t>Какой аспект (какую сторону) этой проблемы рассматривает автор? </a:t>
            </a:r>
          </a:p>
          <a:p>
            <a:pPr>
              <a:defRPr/>
            </a:pPr>
            <a:r>
              <a:rPr lang="ru-RU" sz="1400" dirty="0"/>
              <a:t>К каким выводам автор подводит читателя?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Типы комментариев</a:t>
            </a:r>
          </a:p>
        </p:txBody>
      </p:sp>
      <p:pic>
        <p:nvPicPr>
          <p:cNvPr id="20486" name="Picture 7" descr="C:\Documents and Settings\Sekretar\Рабочий стол\animirovannyie_kartinkidlia_priezientatsii\картинкидля презентаций\MOI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71625"/>
            <a:ext cx="1095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7" grpId="0"/>
      <p:bldP spid="9" grpId="0"/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Как оформить комментарий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000125"/>
            <a:ext cx="8286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Автор раскрывает проблему на примере…</a:t>
            </a:r>
          </a:p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В центре внимания автора…</a:t>
            </a:r>
          </a:p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Автор говорит о том, что…</a:t>
            </a:r>
          </a:p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Автор обращает внимание на …</a:t>
            </a:r>
          </a:p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Автор доказывает (убеждает, осуждает, иронизирует, одобряет, поддерживает, негодует, восхищается, удивляется)…</a:t>
            </a:r>
          </a:p>
          <a:p>
            <a:pPr eaLnBrk="1" hangingPunct="1">
              <a:buClr>
                <a:srgbClr val="41953B"/>
              </a:buClr>
              <a:buFont typeface="Wingdings" pitchFamily="2" charset="2"/>
              <a:buChar char="ü"/>
            </a:pPr>
            <a:r>
              <a:rPr lang="ru-RU" sz="2000">
                <a:cs typeface="Times New Roman" pitchFamily="18" charset="0"/>
              </a:rPr>
              <a:t> Автора волнует (тревожит)…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3857625"/>
            <a:ext cx="8229600" cy="2500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Суметь проанализировать, что сказано и как сказано.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Увидеть мысли и чувства автора, понять его замысел.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Грамотно изложить свои наблюдения.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ru-RU" b="1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ru-RU" b="1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Комментарий всегда должен опираться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charset="0"/>
              <a:buNone/>
              <a:defRPr/>
            </a:pPr>
            <a:r>
              <a:rPr lang="ru-RU" b="1" i="1" kern="0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прочитанный текст.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5813" y="328612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0000"/>
                </a:solidFill>
              </a:rPr>
              <a:t>Нужно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Виды аргументации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88" y="1143000"/>
            <a:ext cx="2500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Естественные доказательства</a:t>
            </a: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857875" y="1214438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Логические</a:t>
            </a: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43000" y="4643438"/>
            <a:ext cx="250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Эмоциональные суждения</a:t>
            </a:r>
            <a:endParaRPr lang="ru-RU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857750" y="2286000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200" i="1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57813" y="1857375"/>
            <a:ext cx="35242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Дефиниция</a:t>
            </a:r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600">
                <a:cs typeface="Times New Roman" pitchFamily="18" charset="0"/>
              </a:rPr>
              <a:t>(уточнение           </a:t>
            </a:r>
          </a:p>
          <a:p>
            <a:pPr eaLnBrk="0" hangingPunct="0"/>
            <a:r>
              <a:rPr lang="ru-RU" sz="1600">
                <a:cs typeface="Times New Roman" pitchFamily="18" charset="0"/>
              </a:rPr>
              <a:t>какого-либо понятия):</a:t>
            </a:r>
          </a:p>
          <a:p>
            <a:pPr eaLnBrk="0" hangingPunct="0"/>
            <a:r>
              <a:rPr lang="ru-RU" sz="1600" i="1">
                <a:cs typeface="Times New Roman" pitchFamily="18" charset="0"/>
              </a:rPr>
              <a:t>Кто такой писатель? Тот, кто умеет писать? Нет. Писатель – это…</a:t>
            </a:r>
          </a:p>
          <a:p>
            <a:pPr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Силлогизм </a:t>
            </a:r>
            <a:r>
              <a:rPr lang="ru-RU" sz="1600" b="1">
                <a:cs typeface="Times New Roman" pitchFamily="18" charset="0"/>
              </a:rPr>
              <a:t>– </a:t>
            </a:r>
            <a:r>
              <a:rPr lang="ru-RU" sz="1600">
                <a:cs typeface="Times New Roman" pitchFamily="18" charset="0"/>
              </a:rPr>
              <a:t>дедуктивное умозаключение</a:t>
            </a:r>
          </a:p>
          <a:p>
            <a:pPr eaLnBrk="0" hangingPunct="0"/>
            <a:r>
              <a:rPr lang="ru-RU" sz="1600">
                <a:cs typeface="Times New Roman" pitchFamily="18" charset="0"/>
              </a:rPr>
              <a:t> (два суждения--- третье)</a:t>
            </a:r>
          </a:p>
          <a:p>
            <a:pPr eaLnBrk="0" hangingPunct="0"/>
            <a:r>
              <a:rPr lang="ru-RU" sz="1600" i="1">
                <a:cs typeface="Times New Roman" pitchFamily="18" charset="0"/>
              </a:rPr>
              <a:t>Все люди смертны. Сократ – человек.               </a:t>
            </a:r>
            <a:endParaRPr lang="ru-RU" sz="1600">
              <a:cs typeface="Times New Roman" pitchFamily="18" charset="0"/>
            </a:endParaRPr>
          </a:p>
          <a:p>
            <a:pPr eaLnBrk="0" hangingPunct="0"/>
            <a:r>
              <a:rPr lang="ru-RU" sz="1600" i="1">
                <a:cs typeface="Times New Roman" pitchFamily="18" charset="0"/>
              </a:rPr>
              <a:t>Следовательно,  Сократ смертен.</a:t>
            </a:r>
            <a:r>
              <a:rPr lang="ru-RU" sz="1600" b="1" i="1">
                <a:cs typeface="Times New Roman" pitchFamily="18" charset="0"/>
              </a:rPr>
              <a:t> </a:t>
            </a:r>
            <a:r>
              <a:rPr lang="ru-RU" sz="1600" i="1">
                <a:cs typeface="Times New Roman" pitchFamily="18" charset="0"/>
              </a:rPr>
              <a:t>  </a:t>
            </a:r>
          </a:p>
          <a:p>
            <a:pPr eaLnBrk="0" hangingPunct="0"/>
            <a:endParaRPr lang="ru-RU" sz="1600"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Аналогия </a:t>
            </a:r>
            <a:r>
              <a:rPr lang="ru-RU" sz="1600" b="1">
                <a:cs typeface="Times New Roman" pitchFamily="18" charset="0"/>
              </a:rPr>
              <a:t>– </a:t>
            </a:r>
            <a:r>
              <a:rPr lang="ru-RU" sz="1600">
                <a:cs typeface="Times New Roman" pitchFamily="18" charset="0"/>
              </a:rPr>
              <a:t>умозаключение, при котором  свойства, присущие одному объекту,  переносятся на другой.</a:t>
            </a:r>
            <a:endParaRPr lang="ru-RU" sz="16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625" y="2286000"/>
            <a:ext cx="428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1.Ссылка на общезначимый опыт </a:t>
            </a:r>
            <a:endParaRPr lang="ru-RU" sz="2000"/>
          </a:p>
          <a:p>
            <a:r>
              <a:rPr lang="ru-RU" sz="2000">
                <a:cs typeface="Times New Roman" pitchFamily="18" charset="0"/>
              </a:rPr>
              <a:t>2.Собственный опыт </a:t>
            </a:r>
          </a:p>
          <a:p>
            <a:r>
              <a:rPr lang="ru-RU" sz="2000">
                <a:cs typeface="Times New Roman" pitchFamily="18" charset="0"/>
              </a:rPr>
              <a:t>3.Примеры из художественной литературы. </a:t>
            </a:r>
            <a:endParaRPr lang="ru-RU" sz="200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429250" y="1357313"/>
            <a:ext cx="457200" cy="431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42925" y="1285875"/>
            <a:ext cx="457200" cy="431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42925" y="4786313"/>
            <a:ext cx="457200" cy="431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bg2"/>
              </a:gs>
              <a:gs pos="5000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714375" y="4000500"/>
            <a:ext cx="357187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4740275" y="1214438"/>
            <a:ext cx="46038" cy="514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8" name="Круговая стрелка 17"/>
          <p:cNvSpPr/>
          <p:nvPr/>
        </p:nvSpPr>
        <p:spPr>
          <a:xfrm>
            <a:off x="4143375" y="3643313"/>
            <a:ext cx="1000125" cy="1143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67" name="Picture 9" descr="C:\Documents and Settings\Sekretar\Рабочий стол\animirovannyie_kartinkidlia_priezientatsii\картинкидля презентаций\27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021263"/>
            <a:ext cx="16954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4875" y="357188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b="1">
                <a:solidFill>
                  <a:srgbClr val="FF0000"/>
                </a:solidFill>
                <a:cs typeface="Times New Roman" pitchFamily="18" charset="0"/>
              </a:rPr>
              <a:t>Аргументация </a:t>
            </a:r>
            <a:r>
              <a:rPr lang="ru-RU" sz="1800" b="1">
                <a:cs typeface="Times New Roman" pitchFamily="18" charset="0"/>
              </a:rPr>
              <a:t>– это доказательства, приводимые в поддержку тезиса.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3" grpId="0" autoUpdateAnimBg="0"/>
      <p:bldP spid="4" grpId="0" autoUpdateAnimBg="0"/>
      <p:bldP spid="5" grpId="0" autoUpdateAnimBg="0"/>
      <p:bldP spid="2" grpId="0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1476375" y="-1143000"/>
            <a:ext cx="6191250" cy="914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6" descr="книжное дерево3 коп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51054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Зри в корень!</a:t>
            </a:r>
          </a:p>
        </p:txBody>
      </p:sp>
      <p:pic>
        <p:nvPicPr>
          <p:cNvPr id="23557" name="Picture 5" descr="C:\Documents and Settings\Sekretar\Рабочий стол\animirovannyie_kartinkidlia_priezientatsii\картинкидля презентаций\30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43438"/>
            <a:ext cx="1639887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1476375" y="-1143000"/>
            <a:ext cx="6191250" cy="914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Подбор аргументов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50" y="1285875"/>
            <a:ext cx="7286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2000">
                <a:cs typeface="Times New Roman" pitchFamily="18" charset="0"/>
              </a:rPr>
              <a:t>Выберите из списка произведений те, в которых герои изменили свое отношение к миру, ко всему окружающему, кто научился видеть прекрасное в обыденном.</a:t>
            </a: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  <a:p>
            <a:pPr indent="450850" algn="just" eaLnBrk="0" hangingPunct="0"/>
            <a:endParaRPr lang="ru-RU" sz="2000">
              <a:cs typeface="Times New Roman" pitchFamily="18" charset="0"/>
            </a:endParaRPr>
          </a:p>
        </p:txBody>
      </p:sp>
      <p:pic>
        <p:nvPicPr>
          <p:cNvPr id="48134" name="Picture 6" descr="C:\Users\Зоя\Pictures\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492375"/>
            <a:ext cx="150971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Зоя\Desktop\Один день..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28875"/>
            <a:ext cx="1643062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 descr="C:\Users\Зоя\Desktop\Обложка  алых парус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78088"/>
            <a:ext cx="14287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C:\Users\Зоя\Pictures\Паустовский Меще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8875"/>
            <a:ext cx="15335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00125" y="4714875"/>
            <a:ext cx="757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0850" algn="just" eaLnBrk="0" hangingPunct="0"/>
            <a:r>
              <a:rPr lang="ru-RU">
                <a:cs typeface="Times New Roman" pitchFamily="18" charset="0"/>
              </a:rPr>
              <a:t>1. "Война и мир" Л.Н.Толстой</a:t>
            </a:r>
          </a:p>
          <a:p>
            <a:pPr indent="450850" algn="just" eaLnBrk="0" hangingPunct="0"/>
            <a:r>
              <a:rPr lang="ru-RU">
                <a:cs typeface="Times New Roman" pitchFamily="18" charset="0"/>
              </a:rPr>
              <a:t>2. А.Грин "Алые паруса"</a:t>
            </a:r>
          </a:p>
          <a:p>
            <a:pPr indent="450850" algn="just" eaLnBrk="0" hangingPunct="0"/>
            <a:r>
              <a:rPr lang="ru-RU">
                <a:cs typeface="Times New Roman" pitchFamily="18" charset="0"/>
              </a:rPr>
              <a:t>3. А.И.Солженицын "Один день Ивана Денисовича"</a:t>
            </a:r>
          </a:p>
          <a:p>
            <a:pPr indent="450850" algn="just" eaLnBrk="0" hangingPunct="0"/>
            <a:r>
              <a:rPr lang="ru-RU">
                <a:cs typeface="Times New Roman" pitchFamily="18" charset="0"/>
              </a:rPr>
              <a:t>4. К.Г.Паустовский "Мещерская сторона"</a:t>
            </a: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1476375" y="-1143000"/>
            <a:ext cx="6191250" cy="914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Подбор аргументов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357563"/>
            <a:ext cx="1785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hangingPunct="0"/>
            <a:r>
              <a:rPr lang="ru-RU" sz="1600">
                <a:cs typeface="Times New Roman" pitchFamily="18" charset="0"/>
              </a:rPr>
              <a:t>«Я в этот мир пришёл, чтоб видеть солнце»</a:t>
            </a:r>
          </a:p>
        </p:txBody>
      </p:sp>
      <p:pic>
        <p:nvPicPr>
          <p:cNvPr id="68610" name="Picture 2" descr="C:\Users\Зоя\Pictures\Лев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20193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C:\Users\Зоя\Pictures\Коровин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000125"/>
            <a:ext cx="1543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C:\Users\Зоя\Pictures\Бл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357688"/>
            <a:ext cx="21558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C:\Users\Зоя\Pictures\Бальмон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0438"/>
            <a:ext cx="1574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:\Users\Зоя\Pictures\Маяковск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500438"/>
            <a:ext cx="1866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571875" y="6215063"/>
            <a:ext cx="5214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>
                <a:cs typeface="Times New Roman" pitchFamily="18" charset="0"/>
              </a:rPr>
              <a:t>«Сотри случайные черты, и ты увидишь: мир прекрасен»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72125" y="3429000"/>
            <a:ext cx="3000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>
                <a:cs typeface="Times New Roman" pitchFamily="18" charset="0"/>
              </a:rPr>
              <a:t>«И жизнь хороша, и жить хорошо, а в нашей буче, боевой и кипучей, и того лучше.»</a:t>
            </a:r>
          </a:p>
        </p:txBody>
      </p:sp>
      <p:pic>
        <p:nvPicPr>
          <p:cNvPr id="68615" name="Picture 7" descr="C:\Users\Зоя\Pictures\Моцарт и Сальер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2944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5813" y="2928938"/>
            <a:ext cx="2071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Сальери и Моцарт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000" y="5715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Левитан и Коровин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1500" y="4429125"/>
            <a:ext cx="121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Бальмонт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875" y="55721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Маяковский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15000" y="585787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Блок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3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8129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357313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cs typeface="Times New Roman" pitchFamily="18" charset="0"/>
              </a:rPr>
              <a:t>Основное требование к заключению: заключение должно быть таким, чтобы читатель понял, что самое главное уже сказано</a:t>
            </a:r>
            <a:r>
              <a:rPr lang="ru-RU" b="1" i="1">
                <a:latin typeface="Calibri" pitchFamily="34" charset="0"/>
              </a:rPr>
              <a:t>.</a:t>
            </a: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75" y="2643188"/>
            <a:ext cx="7858125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solidFill>
                  <a:srgbClr val="FFFF00"/>
                </a:solidFill>
                <a:cs typeface="Times New Roman" pitchFamily="18" charset="0"/>
              </a:rPr>
              <a:t>Заключение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                                 короткое и ёмкое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                         </a:t>
            </a:r>
            <a:r>
              <a:rPr lang="ru-RU" b="1" dirty="0">
                <a:cs typeface="Times New Roman" pitchFamily="18" charset="0"/>
              </a:rPr>
              <a:t>связано с основной частью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             логически                            эмоционально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cs typeface="Times New Roman" pitchFamily="18" charset="0"/>
              </a:rPr>
              <a:t>                                    </a:t>
            </a:r>
          </a:p>
          <a:p>
            <a:pPr>
              <a:buFont typeface="Calibri" pitchFamily="34" charset="0"/>
              <a:buAutoNum type="arabicPeriod"/>
              <a:defRPr/>
            </a:pPr>
            <a:endParaRPr lang="ru-RU" sz="2800" b="1" i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500" y="285750"/>
            <a:ext cx="6840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Вывод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00063" y="4729163"/>
            <a:ext cx="4537075" cy="148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00188" y="527685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</a:rPr>
              <a:t>ВСТУПЛЕНИЕ</a:t>
            </a:r>
            <a:endParaRPr lang="ru-RU" sz="2800" b="1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143500" y="5229225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</a:rPr>
              <a:t>ЗАКЛЮЧЕНИЕ</a:t>
            </a:r>
            <a:endParaRPr lang="ru-RU" sz="2800" b="1" dirty="0"/>
          </a:p>
        </p:txBody>
      </p:sp>
      <p:pic>
        <p:nvPicPr>
          <p:cNvPr id="26632" name="Picture 8" descr="C:\Documents and Settings\Sekretar\Рабочий стол\animirovannyie_kartinkidlia_priezientatsii\картинкидля презентаций\016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143375"/>
            <a:ext cx="2295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2571750" y="3643313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72250" y="3643313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42 0.00485 L 0.43142 0.0048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utoUpdateAnimBg="0"/>
      <p:bldP spid="6" grpId="0" animBg="1"/>
      <p:bldP spid="7" grpId="0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260350"/>
            <a:ext cx="839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Схема сочинения по тексту Б.Екимова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38" y="1000125"/>
            <a:ext cx="2857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Проблема</a:t>
            </a:r>
            <a:r>
              <a:rPr lang="ru-RU" sz="2000" b="1" cap="all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ru-RU" sz="2000" dirty="0"/>
              <a:t>     восприятия  жизни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571625" y="1928813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Серость будней, чувство </a:t>
            </a:r>
          </a:p>
          <a:p>
            <a:pPr eaLnBrk="1" hangingPunct="1"/>
            <a:r>
              <a:rPr lang="ru-RU" sz="1800"/>
              <a:t>подавленности героя.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572000" y="1928813"/>
            <a:ext cx="3214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Перемена в настроении, жизнь </a:t>
            </a:r>
          </a:p>
          <a:p>
            <a:pPr eaLnBrk="1" hangingPunct="1"/>
            <a:r>
              <a:rPr lang="ru-RU" sz="1800"/>
              <a:t>приобрела яркие краски.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313" y="2832100"/>
            <a:ext cx="3500437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Позиция автора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857250" y="4286250"/>
            <a:ext cx="3643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«Война и мир». Андрей Болконский  в Отрадном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4429125" y="4286250"/>
            <a:ext cx="378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И.Левитан  и К.Коровин - антиподы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0313" y="5072063"/>
            <a:ext cx="35718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Вывод</a:t>
            </a:r>
          </a:p>
          <a:p>
            <a:pPr>
              <a:defRPr/>
            </a:pPr>
            <a:r>
              <a:rPr lang="ru-RU" sz="1600" dirty="0"/>
              <a:t>Проблема, поставленная автором, заставила  задуматься о…</a:t>
            </a:r>
          </a:p>
          <a:p>
            <a:pPr>
              <a:defRPr/>
            </a:pPr>
            <a:r>
              <a:rPr lang="ru-RU" sz="1600" i="1" dirty="0"/>
              <a:t>«Сотри случайные черты, и ты увидишь:  мир прекрасен»  А. Блок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3214688" y="3786188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FF99"/>
                </a:solidFill>
              </a:rPr>
              <a:t>Согласен/согласна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1928813"/>
            <a:ext cx="2857500" cy="642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1928813"/>
            <a:ext cx="3214687" cy="642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7438" y="1000125"/>
            <a:ext cx="3714750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57438" y="2786063"/>
            <a:ext cx="371475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5" y="4286250"/>
            <a:ext cx="3714750" cy="642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4375" y="4286250"/>
            <a:ext cx="3500438" cy="642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38" y="5072063"/>
            <a:ext cx="3786187" cy="1500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14688" y="171450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357813" y="171450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214688" y="257175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357813" y="257175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3786188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500438" y="4143375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000625" y="4143375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214688" y="4929188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357813" y="4929188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675" name="TextBox 4"/>
          <p:cNvSpPr txBox="1">
            <a:spLocks noChangeArrowheads="1"/>
          </p:cNvSpPr>
          <p:nvPr/>
        </p:nvSpPr>
        <p:spPr bwMode="auto">
          <a:xfrm>
            <a:off x="2571750" y="3130550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/>
              <a:t>Восприятие окружающего мира во многом зависит от самого человека.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857500" y="2143125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8000" dirty="0">
                <a:solidFill>
                  <a:srgbClr val="FFFF00"/>
                </a:solidFill>
              </a:rPr>
              <a:t>Успехов!</a:t>
            </a:r>
          </a:p>
        </p:txBody>
      </p:sp>
      <p:pic>
        <p:nvPicPr>
          <p:cNvPr id="28675" name="Picture 3" descr="C:\Documents and Settings\Sekretar\Рабочий стол\animirovannyie_kartinkidlia_priezientatsii\картинкидля презентаций\MOI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1158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857250" y="428625"/>
            <a:ext cx="7929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cap="all" dirty="0">
                <a:solidFill>
                  <a:srgbClr val="FFFF00"/>
                </a:solidFill>
              </a:rPr>
              <a:t>ИНФОГРАФИКА </a:t>
            </a:r>
            <a:r>
              <a:rPr lang="ru-RU" dirty="0"/>
              <a:t> - современный способ визуального представления информации в виде графиков, схем, рисунков, коллажей, </a:t>
            </a:r>
            <a:r>
              <a:rPr lang="ru-RU" dirty="0" err="1"/>
              <a:t>минимизирующий</a:t>
            </a:r>
            <a:r>
              <a:rPr lang="ru-RU" dirty="0"/>
              <a:t> необходимость в текстовой информации. Это возможность представлять большой объем разнообразной информации в удобном для восприятия   виде.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9155" name="Picture 3" descr="C:\Users\Зоя\Desktop\ChiensiHongQuan_Europ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928938"/>
            <a:ext cx="4470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7688" y="6286500"/>
            <a:ext cx="435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i="1"/>
              <a:t>Примеры инфографики</a:t>
            </a:r>
          </a:p>
        </p:txBody>
      </p:sp>
      <p:pic>
        <p:nvPicPr>
          <p:cNvPr id="49156" name="Picture 4" descr="C:\Users\Зоя\Desktop\IUti8KxBjA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928938"/>
            <a:ext cx="29289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5288" y="260350"/>
            <a:ext cx="8748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FFFF00"/>
                </a:solidFill>
              </a:rPr>
              <a:t>Графическая схема сочинения о певцах по тексту Ч. Айтматова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313" y="1000125"/>
            <a:ext cx="3786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FF0000"/>
                </a:solidFill>
              </a:rPr>
              <a:t>Проблема </a:t>
            </a:r>
          </a:p>
          <a:p>
            <a:pPr>
              <a:defRPr/>
            </a:pPr>
            <a:r>
              <a:rPr lang="ru-RU" sz="2000" dirty="0"/>
              <a:t>влияния музыки на человека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71563" y="192881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Певцы. </a:t>
            </a:r>
          </a:p>
          <a:p>
            <a:pPr eaLnBrk="1" hangingPunct="1"/>
            <a:r>
              <a:rPr lang="ru-RU" sz="1800"/>
              <a:t>Зал покорён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643438" y="1928813"/>
            <a:ext cx="4071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Потрясение рассказчика. Размышление об изначальной сущности музыки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38" y="2832100"/>
            <a:ext cx="4000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FF0000"/>
                </a:solidFill>
              </a:rPr>
              <a:t>Позиция автора</a:t>
            </a:r>
          </a:p>
          <a:p>
            <a:pPr>
              <a:defRPr/>
            </a:pPr>
            <a:r>
              <a:rPr lang="ru-RU" sz="1800" dirty="0"/>
              <a:t>Какое влияние оказала музыка?  Сильное, потому что в музыке – всё.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71500" y="4429125"/>
            <a:ext cx="51435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Однажды на концерте я услышал потрясающую музыку. Какая мощь, энергия, сила! В музыке словно передавалось напряжённое биение мысли, столкновение противоборствующих сил. Такова была всепокоряющая мощь «Героической» симфонии Л. Бетховена. Уже позже в книге Б. Кремнёва я прочитала,  что, несмотря на потерю слуха, композитор не утратил воли к творческому созиданию. Не перестаёшь восхищаться мужеством этого человека, его желанием победить судьбу. 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215063" y="4535488"/>
            <a:ext cx="257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/>
              <a:t>Такой же силой воздействия обладала песня  В.И.Лебедева-Кумача «СВЯЩЕННАЯ ВОЙНА». Написанная в первые дни Великой Отечественной войны, она звучала как набат, призывая к борьбе с фашистскими захватчиками.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5884863"/>
            <a:ext cx="3357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solidFill>
                  <a:srgbClr val="FF0000"/>
                </a:solidFill>
              </a:rPr>
              <a:t>Вывод</a:t>
            </a:r>
          </a:p>
          <a:p>
            <a:pPr>
              <a:defRPr/>
            </a:pPr>
            <a:r>
              <a:rPr lang="ru-RU" sz="1600" dirty="0"/>
              <a:t>«</a:t>
            </a:r>
            <a:r>
              <a:rPr lang="ru-RU" sz="1200" dirty="0"/>
              <a:t>Только величайшее искусство музыки </a:t>
            </a:r>
          </a:p>
          <a:p>
            <a:pPr>
              <a:defRPr/>
            </a:pPr>
            <a:r>
              <a:rPr lang="ru-RU" sz="1200" dirty="0"/>
              <a:t>способно коснуться глубин души» М. Горький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3214688" y="3957638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i="1">
                <a:solidFill>
                  <a:srgbClr val="00FF99"/>
                </a:solidFill>
              </a:rPr>
              <a:t>Согласен/согласна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1928813"/>
            <a:ext cx="3857625" cy="642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8" y="1928813"/>
            <a:ext cx="4572000" cy="642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25" y="1000125"/>
            <a:ext cx="421481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2786063"/>
            <a:ext cx="4214813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00750" y="4429125"/>
            <a:ext cx="2928938" cy="135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625" y="4429125"/>
            <a:ext cx="5429250" cy="135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14563" y="5929313"/>
            <a:ext cx="4214812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428875" y="171450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29313" y="171450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428875" y="257175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929313" y="2571750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6250" y="3929063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286000" y="5786438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215063" y="5786438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429250" y="4143375"/>
            <a:ext cx="1214438" cy="21431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000250" y="4214813"/>
            <a:ext cx="1214438" cy="1428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500563" y="4868863"/>
            <a:ext cx="3240087" cy="360362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500563" y="5805488"/>
            <a:ext cx="3240087" cy="360362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827088" y="1052513"/>
            <a:ext cx="3370262" cy="148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755650" y="260032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Что такое проблема?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1304925"/>
            <a:ext cx="7488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Проблема</a:t>
            </a:r>
            <a:r>
              <a:rPr lang="ru-RU" sz="2000"/>
              <a:t> – это сложный вопрос на общественно значимую тему, который волнует автора и требует ответа.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27088" y="2698750"/>
            <a:ext cx="3368675" cy="148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827088" y="2960688"/>
            <a:ext cx="74882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Как искать проблему?</a:t>
            </a:r>
            <a:r>
              <a:rPr lang="ru-RU"/>
              <a:t>  </a:t>
            </a:r>
          </a:p>
          <a:p>
            <a:r>
              <a:rPr lang="ru-RU" sz="2000" b="1"/>
              <a:t>Проблема, </a:t>
            </a:r>
            <a:r>
              <a:rPr lang="ru-RU" sz="2000"/>
              <a:t>как правило</a:t>
            </a:r>
            <a:r>
              <a:rPr lang="ru-RU" sz="2000" b="1"/>
              <a:t>, </a:t>
            </a:r>
            <a:r>
              <a:rPr lang="ru-RU" sz="2000"/>
              <a:t>сформулирована либо</a:t>
            </a:r>
            <a:r>
              <a:rPr lang="ru-RU" sz="2000" b="1"/>
              <a:t> в начале</a:t>
            </a:r>
            <a:r>
              <a:rPr lang="ru-RU" sz="2000"/>
              <a:t>, либо</a:t>
            </a:r>
            <a:r>
              <a:rPr lang="ru-RU" sz="2000" b="1"/>
              <a:t> в конце текста</a:t>
            </a:r>
            <a:r>
              <a:rPr lang="ru-RU" sz="2000"/>
              <a:t>. Это зависит от хода мыслей автора: он может сначала привести тезис, затем аргументацию, либо наоборот. Во-вторых, в любом тексте есть ключевая лексика.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611188" y="4826000"/>
            <a:ext cx="74898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  </a:t>
            </a:r>
            <a:r>
              <a:rPr lang="ru-RU" sz="2000" b="1">
                <a:cs typeface="Times New Roman" pitchFamily="18" charset="0"/>
              </a:rPr>
              <a:t>ПУБЛИЦИСТИЧЕСКИЙ</a:t>
            </a:r>
            <a:r>
              <a:rPr lang="ru-RU" sz="2000">
                <a:cs typeface="Times New Roman" pitchFamily="18" charset="0"/>
              </a:rPr>
              <a:t> текст   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начало _________________</a:t>
            </a:r>
            <a:endParaRPr lang="ru-RU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>
                <a:cs typeface="Times New Roman" pitchFamily="18" charset="0"/>
              </a:rPr>
              <a:t>                                                             ________________ключевая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                                                             _________________ лексика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                                                              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конец _________________</a:t>
            </a:r>
            <a:endParaRPr lang="ru-RU" sz="200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/>
            <a:endParaRPr lang="ru-RU" sz="2000"/>
          </a:p>
        </p:txBody>
      </p:sp>
      <p:pic>
        <p:nvPicPr>
          <p:cNvPr id="14347" name="Picture 11" descr="C:\Documents and Settings\Sekretar\Рабочий стол\animirovannyie_kartinkidlia_priezientatsii\картинкидля презентаций\27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785938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06500" grpId="0" animBg="1"/>
      <p:bldP spid="106501" grpId="0" autoUpdateAnimBg="0"/>
      <p:bldP spid="7" grpId="0"/>
      <p:bldP spid="15" grpId="0"/>
      <p:bldP spid="14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Как сформулировать проблему?</a:t>
            </a:r>
          </a:p>
        </p:txBody>
      </p:sp>
      <p:pic>
        <p:nvPicPr>
          <p:cNvPr id="55298" name="Picture 2" descr="В Па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353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17513" y="4437063"/>
            <a:ext cx="87264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cs typeface="Times New Roman" pitchFamily="18" charset="0"/>
              </a:rPr>
              <a:t>Автор в данном тексте коснулся проблемы (чего? Р. П.)</a:t>
            </a:r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1600">
                <a:cs typeface="Times New Roman" pitchFamily="18" charset="0"/>
              </a:rPr>
              <a:t>Автор в данном тексте уделил внимание проблеме…</a:t>
            </a:r>
            <a:br>
              <a:rPr lang="ru-RU" sz="1600">
                <a:cs typeface="Times New Roman" pitchFamily="18" charset="0"/>
              </a:rPr>
            </a:br>
            <a:r>
              <a:rPr lang="ru-RU" sz="1600">
                <a:cs typeface="Times New Roman" pitchFamily="18" charset="0"/>
              </a:rPr>
              <a:t>В тексте поднимается проблема…</a:t>
            </a:r>
            <a:br>
              <a:rPr lang="ru-RU" sz="1600">
                <a:cs typeface="Times New Roman" pitchFamily="18" charset="0"/>
              </a:rPr>
            </a:br>
            <a:r>
              <a:rPr lang="ru-RU" sz="1600">
                <a:cs typeface="Times New Roman" pitchFamily="18" charset="0"/>
              </a:rPr>
              <a:t>Текст … заставил задуматься над сложной проблемой (чего? Р. П.)</a:t>
            </a:r>
            <a:endParaRPr lang="ru-RU" sz="1600"/>
          </a:p>
          <a:p>
            <a:pPr eaLnBrk="0" hangingPunct="0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5572125"/>
            <a:ext cx="87868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Используй слова: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>Проблема </a:t>
            </a:r>
            <a:r>
              <a:rPr lang="ru-RU" sz="1600" b="1" dirty="0">
                <a:cs typeface="Times New Roman" pitchFamily="18" charset="0"/>
              </a:rPr>
              <a:t>возникает, встаёт, представляет интерес, заслуживает внимания, ждёт решения…</a:t>
            </a:r>
            <a:endParaRPr lang="ru-RU" sz="1600" dirty="0"/>
          </a:p>
          <a:p>
            <a:pPr eaLnBrk="0" hangingPunct="0"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Значимость проблемы: </a:t>
            </a:r>
            <a:r>
              <a:rPr lang="ru-RU" sz="1600" b="1" dirty="0">
                <a:cs typeface="Times New Roman" pitchFamily="18" charset="0"/>
              </a:rPr>
              <a:t>актуальная, острая, важная, наболевшая</a:t>
            </a:r>
            <a:r>
              <a:rPr lang="ru-RU" sz="1600" dirty="0">
                <a:cs typeface="Times New Roman" pitchFamily="18" charset="0"/>
              </a:rPr>
              <a:t> и т.д. </a:t>
            </a:r>
            <a:endParaRPr lang="ru-RU" sz="16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55650" y="557212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5367" name="Picture 7" descr="C:\Documents and Settings\Sekretar\Рабочий стол\animirovannyie_kartinkidlia_priezientatsii\картинкидля презентаций\MOI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357688"/>
            <a:ext cx="1104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55299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 rot="19371508">
            <a:off x="987425" y="2732088"/>
            <a:ext cx="4357688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9793136">
            <a:off x="1268413" y="3074988"/>
            <a:ext cx="4902200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212212">
            <a:off x="1511300" y="3508375"/>
            <a:ext cx="5572125" cy="357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0644996">
            <a:off x="1693863" y="4005263"/>
            <a:ext cx="6272212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28813" y="5845175"/>
            <a:ext cx="6858000" cy="57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985775">
            <a:off x="1831975" y="4572000"/>
            <a:ext cx="6858000" cy="3571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1303634">
            <a:off x="1926953" y="5214950"/>
            <a:ext cx="6858048" cy="35719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731838" y="300038"/>
            <a:ext cx="6840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Как сформулировать проблему?</a:t>
            </a:r>
          </a:p>
          <a:p>
            <a:pPr>
              <a:spcBef>
                <a:spcPts val="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Второй способ</a:t>
            </a:r>
          </a:p>
        </p:txBody>
      </p:sp>
      <p:pic>
        <p:nvPicPr>
          <p:cNvPr id="16395" name="Picture 7" descr="C:\Documents and Settings\Sekretar\Рабочий стол\animirovannyie_kartinkidlia_priezientatsii\картинкидля презентаций\MOI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286375"/>
            <a:ext cx="1104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371508">
            <a:off x="1009650" y="2660650"/>
            <a:ext cx="4429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Что значит быть верным сыном Отечества?</a:t>
            </a:r>
          </a:p>
        </p:txBody>
      </p:sp>
      <p:sp>
        <p:nvSpPr>
          <p:cNvPr id="7" name="TextBox 6"/>
          <p:cNvSpPr txBox="1"/>
          <p:nvPr/>
        </p:nvSpPr>
        <p:spPr>
          <a:xfrm rot="19793136">
            <a:off x="1365250" y="3252788"/>
            <a:ext cx="400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Что такое дружба и как её сохранить?</a:t>
            </a:r>
          </a:p>
        </p:txBody>
      </p:sp>
      <p:sp>
        <p:nvSpPr>
          <p:cNvPr id="8" name="TextBox 7"/>
          <p:cNvSpPr txBox="1"/>
          <p:nvPr/>
        </p:nvSpPr>
        <p:spPr>
          <a:xfrm rot="20985775">
            <a:off x="1906588" y="4572000"/>
            <a:ext cx="6572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Что помогает накопить знания и серьёзно заинтересоваться наукой?</a:t>
            </a:r>
          </a:p>
        </p:txBody>
      </p:sp>
      <p:sp>
        <p:nvSpPr>
          <p:cNvPr id="9" name="TextBox 8"/>
          <p:cNvSpPr txBox="1"/>
          <p:nvPr/>
        </p:nvSpPr>
        <p:spPr>
          <a:xfrm rot="20644996">
            <a:off x="1779588" y="4100513"/>
            <a:ext cx="5500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Почему воспоминания о детстве особенно дороги людям?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8663" y="5845175"/>
            <a:ext cx="6215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Имеем ли мы право воспевать мощь науки, </a:t>
            </a:r>
          </a:p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не думая о негативных последствиях вмешательства в природу?</a:t>
            </a:r>
          </a:p>
        </p:txBody>
      </p:sp>
      <p:sp>
        <p:nvSpPr>
          <p:cNvPr id="11" name="TextBox 10"/>
          <p:cNvSpPr txBox="1"/>
          <p:nvPr/>
        </p:nvSpPr>
        <p:spPr>
          <a:xfrm rot="21303634">
            <a:off x="1998391" y="5214950"/>
            <a:ext cx="6858048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Уступает ли современный человек по своему развитию первобытному?</a:t>
            </a:r>
          </a:p>
        </p:txBody>
      </p:sp>
      <p:sp>
        <p:nvSpPr>
          <p:cNvPr id="12" name="TextBox 11"/>
          <p:cNvSpPr txBox="1"/>
          <p:nvPr/>
        </p:nvSpPr>
        <p:spPr>
          <a:xfrm rot="20212212">
            <a:off x="1558925" y="3508375"/>
            <a:ext cx="55530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Как следует воспринимать события далёкого прошлого?</a:t>
            </a:r>
          </a:p>
        </p:txBody>
      </p:sp>
      <p:sp>
        <p:nvSpPr>
          <p:cNvPr id="16403" name="TextBox 12"/>
          <p:cNvSpPr txBox="1">
            <a:spLocks noChangeArrowheads="1"/>
          </p:cNvSpPr>
          <p:nvPr/>
        </p:nvSpPr>
        <p:spPr bwMode="auto">
          <a:xfrm>
            <a:off x="357188" y="2000250"/>
            <a:ext cx="3929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F0"/>
                </a:solidFill>
              </a:rPr>
              <a:t>ВОПРОСИТЕЛЬНЫЕ ПРЕДЛОЖЕНИЯ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3929066"/>
            <a:ext cx="133021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06501" grpId="0" autoUpdateAnimBg="0"/>
      <p:bldP spid="5" grpId="0"/>
      <p:bldP spid="7" grpId="0"/>
      <p:bldP spid="8" grpId="0"/>
      <p:bldP spid="9" grpId="0"/>
      <p:bldP spid="10" grpId="0"/>
      <p:bldP spid="12" grpId="0"/>
      <p:bldP spid="164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14438" y="100012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FF99"/>
                </a:solidFill>
              </a:rPr>
              <a:t>РЯД ВОПРОСОВ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25" y="1849438"/>
            <a:ext cx="28575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Рассуждение</a:t>
            </a:r>
          </a:p>
          <a:p>
            <a:pPr>
              <a:defRPr/>
            </a:pPr>
            <a:r>
              <a:rPr lang="ru-RU" sz="1800" dirty="0"/>
              <a:t>Счастье</a:t>
            </a:r>
          </a:p>
          <a:p>
            <a:pPr>
              <a:defRPr/>
            </a:pPr>
            <a:r>
              <a:rPr lang="ru-RU" sz="1800" dirty="0"/>
              <a:t>Милосердие</a:t>
            </a:r>
          </a:p>
          <a:p>
            <a:pPr>
              <a:defRPr/>
            </a:pPr>
            <a:r>
              <a:rPr lang="ru-RU" sz="1800" dirty="0"/>
              <a:t>Любовь</a:t>
            </a:r>
          </a:p>
          <a:p>
            <a:pPr>
              <a:defRPr/>
            </a:pPr>
            <a:r>
              <a:rPr lang="ru-RU" sz="1800" dirty="0"/>
              <a:t>Преданность и т.д.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4037013"/>
            <a:ext cx="314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Интересный факт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938" y="428625"/>
            <a:ext cx="2643187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Цитата</a:t>
            </a:r>
          </a:p>
          <a:p>
            <a:pPr>
              <a:defRPr/>
            </a:pPr>
            <a:r>
              <a:rPr lang="ru-RU" sz="1800" dirty="0"/>
              <a:t>И. Тургенев называл русский язык «великим, могучим, правдивым и свободным». Некогда могучий, теперь наш язык претерпевает странные изменения. Обеспокоенность по этому поводу и выражает автор в данном тексте.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38" y="4029075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cap="all" dirty="0">
                <a:solidFill>
                  <a:srgbClr val="00FF99"/>
                </a:solidFill>
              </a:rPr>
              <a:t>Помощь автора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2018"/>
            <a:ext cx="133021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pic>
        <p:nvPicPr>
          <p:cNvPr id="17417" name="Picture 3" descr="F:\тургене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500063"/>
            <a:ext cx="17208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F:\rode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1477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" descr="F:\архимед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643438"/>
            <a:ext cx="25050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7" descr="F:\3192157-4f5067af491493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457700"/>
            <a:ext cx="2286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357563" y="4000500"/>
            <a:ext cx="28575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/>
              <a:t>«Эврика!» – воскликнул Архимед, погрузившись в ванну. Случай ли  помог  ему открыть закон гидростатики или это результат многолетней работы учёного? Проблему роли случая поднимает автор в данном тексте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288" y="260350"/>
            <a:ext cx="684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Виды вступлений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4" grpId="0"/>
      <p:bldP spid="5" grpId="0"/>
      <p:bldP spid="6" grpId="0"/>
      <p:bldP spid="7" grpId="0"/>
      <p:bldP spid="13" grpId="0"/>
      <p:bldP spid="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731838" y="300038"/>
            <a:ext cx="684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Вступление к сочинению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85813" y="1000125"/>
            <a:ext cx="74882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На мир можно смотреть по-разному. </a:t>
            </a:r>
          </a:p>
          <a:p>
            <a:r>
              <a:rPr lang="ru-RU" b="1"/>
              <a:t>Глазами И. Босха – и видеть кругом одни чудовища.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 b="1"/>
              <a:t> 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 b="1"/>
              <a:t>.</a:t>
            </a:r>
          </a:p>
        </p:txBody>
      </p:sp>
      <p:pic>
        <p:nvPicPr>
          <p:cNvPr id="18436" name="Picture 2" descr="C:\Users\Зоя\Desktop\Босх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924249"/>
            <a:ext cx="368935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Зоя\Desktop\Ренуа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1928813"/>
            <a:ext cx="318611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786313"/>
            <a:ext cx="735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Или глазами - …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7250" y="5287963"/>
            <a:ext cx="778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и  тогда светлый, радостный мир </a:t>
            </a:r>
          </a:p>
          <a:p>
            <a:r>
              <a:rPr lang="ru-RU" b="1"/>
              <a:t>откроется вам.</a:t>
            </a:r>
            <a:r>
              <a:rPr lang="ru-RU"/>
              <a:t> </a:t>
            </a:r>
            <a:r>
              <a:rPr lang="ru-RU" b="1"/>
              <a:t>Проблему восприятия</a:t>
            </a:r>
          </a:p>
          <a:p>
            <a:r>
              <a:rPr lang="ru-RU" b="1"/>
              <a:t>мира и поднимает автор в данном тексте</a:t>
            </a: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utoUpdateAnimBg="0"/>
      <p:bldP spid="21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0"/>
          <p:cNvSpPr>
            <a:spLocks noChangeArrowheads="1"/>
          </p:cNvSpPr>
          <p:nvPr/>
        </p:nvSpPr>
        <p:spPr bwMode="auto">
          <a:xfrm rot="10800000">
            <a:off x="3995738" y="4941888"/>
            <a:ext cx="4537075" cy="148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11188" y="1196975"/>
            <a:ext cx="4537075" cy="148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5400000">
            <a:off x="1584326" y="4760912"/>
            <a:ext cx="1511300" cy="2016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714375" y="4786313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39750" y="333375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rgbClr val="FFFF00"/>
                </a:solidFill>
              </a:rPr>
              <a:t>Комментарий к сформулированной проблеме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1341438"/>
            <a:ext cx="4718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Комментарий – это рассуждение, пояснение, примечание, толкование 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68313" y="2420938"/>
            <a:ext cx="84312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Типичные ошибки при комментировании проблемы: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комментарий подменяется пересказом;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излишне подробно цитируется исходный текст или слишком его сжимают;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формулируется одна проблема, а комментируется другая;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2000" dirty="0">
                <a:cs typeface="Times New Roman" pitchFamily="18" charset="0"/>
              </a:rPr>
              <a:t>при анализе художественного текста не разграничиваются понятия «автор» и «рассказчик».   «Я»  -  рассказчик, а не автор</a:t>
            </a:r>
          </a:p>
          <a:p>
            <a:pPr eaLnBrk="0" hangingPunct="0">
              <a:tabLst>
                <a:tab pos="457200" algn="l"/>
              </a:tabLst>
              <a:defRPr/>
            </a:pPr>
            <a:endParaRPr lang="ru-RU" dirty="0"/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900113" y="4965700"/>
            <a:ext cx="33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    </a:t>
            </a:r>
          </a:p>
          <a:p>
            <a:pPr eaLnBrk="0" hangingPunct="0"/>
            <a:endParaRPr lang="ru-RU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84213" y="4786313"/>
            <a:ext cx="34559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ЧТО? 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(сказал автор)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КАК?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ЗАЧЕМ?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5375" y="5157788"/>
            <a:ext cx="5040313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ПЕРЕСКАЗ – 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что делает герой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КОММЕНТАРИЙ – </a:t>
            </a:r>
            <a:r>
              <a:rPr lang="ru-RU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что делает автор</a:t>
            </a:r>
            <a:endParaRPr lang="ru-RU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93" name="Picture 14" descr="C:\Documents and Settings\Sekretar\Рабочий стол\animirovannyie_kartinkidlia_priezientatsii\картинкидля презентаций\35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714375"/>
            <a:ext cx="1457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1071563" y="5357813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071563" y="5857875"/>
            <a:ext cx="142875" cy="1428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utoUpdateAnimBg="0"/>
      <p:bldP spid="7" grpId="0"/>
      <p:bldP spid="56321" grpId="0"/>
      <p:bldP spid="56327" grpId="0"/>
      <p:bldP spid="17" grpId="0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8df654e7813282cc9ee5ffa55d5562cad589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9_Литей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3629</TotalTime>
  <Words>1230</Words>
  <Application>Microsoft Office PowerPoint</Application>
  <PresentationFormat>Экран (4:3)</PresentationFormat>
  <Paragraphs>185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Сумерки</vt:lpstr>
      <vt:lpstr>9_Литейная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418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лучшего</dc:title>
  <dc:creator>secr</dc:creator>
  <cp:lastModifiedBy>Венера Узбековна</cp:lastModifiedBy>
  <cp:revision>617</cp:revision>
  <cp:lastPrinted>1601-01-01T00:00:00Z</cp:lastPrinted>
  <dcterms:created xsi:type="dcterms:W3CDTF">2005-01-12T08:09:00Z</dcterms:created>
  <dcterms:modified xsi:type="dcterms:W3CDTF">2015-09-25T11:53:44Z</dcterms:modified>
</cp:coreProperties>
</file>