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7" r:id="rId2"/>
    <p:sldId id="318" r:id="rId3"/>
    <p:sldId id="312" r:id="rId4"/>
    <p:sldId id="323" r:id="rId5"/>
    <p:sldId id="330" r:id="rId6"/>
    <p:sldId id="324" r:id="rId7"/>
    <p:sldId id="333" r:id="rId8"/>
    <p:sldId id="335" r:id="rId9"/>
    <p:sldId id="325" r:id="rId10"/>
    <p:sldId id="326" r:id="rId11"/>
    <p:sldId id="327" r:id="rId12"/>
    <p:sldId id="337" r:id="rId13"/>
    <p:sldId id="308" r:id="rId14"/>
    <p:sldId id="329" r:id="rId15"/>
    <p:sldId id="336" r:id="rId16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0000"/>
    <a:srgbClr val="FFC9C9"/>
    <a:srgbClr val="FF7171"/>
    <a:srgbClr val="948AF2"/>
    <a:srgbClr val="FB8C89"/>
    <a:srgbClr val="FAC794"/>
    <a:srgbClr val="FDC0BF"/>
    <a:srgbClr val="FF5D5D"/>
    <a:srgbClr val="A87C00"/>
    <a:srgbClr val="FCE2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26" autoAdjust="0"/>
    <p:restoredTop sz="99878" autoAdjust="0"/>
  </p:normalViewPr>
  <p:slideViewPr>
    <p:cSldViewPr>
      <p:cViewPr>
        <p:scale>
          <a:sx n="70" d="100"/>
          <a:sy n="70" d="100"/>
        </p:scale>
        <p:origin x="-160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DC0C53-2AB4-40D0-8481-3F4414DD869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B40B79-452C-4029-B4A4-1D24140A47FE}">
      <dgm:prSet phldrT="[Текст]" custT="1"/>
      <dgm:spPr/>
      <dgm:t>
        <a:bodyPr/>
        <a:lstStyle/>
        <a:p>
          <a:r>
            <a:rPr lang="ru-RU" sz="2800" b="1" i="0" dirty="0" smtClean="0">
              <a:solidFill>
                <a:srgbClr val="C00000"/>
              </a:solidFill>
              <a:latin typeface="+mj-lt"/>
              <a:cs typeface="Times New Roman" pitchFamily="18" charset="0"/>
            </a:rPr>
            <a:t>Последние реформы в системе образования</a:t>
          </a:r>
          <a:endParaRPr lang="ru-RU" sz="2800" b="1" i="0" dirty="0">
            <a:solidFill>
              <a:srgbClr val="C00000"/>
            </a:solidFill>
            <a:latin typeface="+mj-lt"/>
            <a:cs typeface="Times New Roman" pitchFamily="18" charset="0"/>
          </a:endParaRPr>
        </a:p>
      </dgm:t>
    </dgm:pt>
    <dgm:pt modelId="{3D1FCC61-9C9E-45CD-BB7E-229A713E0E4B}" type="parTrans" cxnId="{76B7028E-6D2A-413B-93CC-6A13498997FB}">
      <dgm:prSet/>
      <dgm:spPr/>
      <dgm:t>
        <a:bodyPr/>
        <a:lstStyle/>
        <a:p>
          <a:endParaRPr lang="ru-RU"/>
        </a:p>
      </dgm:t>
    </dgm:pt>
    <dgm:pt modelId="{969CD930-0FB5-4858-98B5-4CD20A755BC1}" type="sibTrans" cxnId="{76B7028E-6D2A-413B-93CC-6A13498997FB}">
      <dgm:prSet/>
      <dgm:spPr/>
      <dgm:t>
        <a:bodyPr/>
        <a:lstStyle/>
        <a:p>
          <a:endParaRPr lang="ru-RU"/>
        </a:p>
      </dgm:t>
    </dgm:pt>
    <dgm:pt modelId="{60811D72-6174-426E-8422-B7F53529379C}">
      <dgm:prSet custT="1"/>
      <dgm:spPr/>
      <dgm:t>
        <a:bodyPr/>
        <a:lstStyle/>
        <a:p>
          <a:r>
            <a:rPr lang="ru-RU" sz="2000" dirty="0" smtClean="0">
              <a:latin typeface="+mn-lt"/>
              <a:cs typeface="Times New Roman" pitchFamily="18" charset="0"/>
            </a:rPr>
            <a:t>потребность общества в объединении усилий родителей и педагогов в решении проблем  непрерывного образования  детей </a:t>
          </a:r>
          <a:endParaRPr lang="ru-RU" sz="2000" dirty="0">
            <a:latin typeface="+mn-lt"/>
            <a:cs typeface="Times New Roman" pitchFamily="18" charset="0"/>
          </a:endParaRPr>
        </a:p>
      </dgm:t>
    </dgm:pt>
    <dgm:pt modelId="{FBF85792-8497-4E5E-A943-7973951F66FC}" type="parTrans" cxnId="{4E33F184-B8D4-485D-9532-051EF677243C}">
      <dgm:prSet/>
      <dgm:spPr/>
      <dgm:t>
        <a:bodyPr/>
        <a:lstStyle/>
        <a:p>
          <a:endParaRPr lang="ru-RU"/>
        </a:p>
      </dgm:t>
    </dgm:pt>
    <dgm:pt modelId="{87E04AE6-01C6-4EEE-987F-4093224ACD54}" type="sibTrans" cxnId="{4E33F184-B8D4-485D-9532-051EF677243C}">
      <dgm:prSet/>
      <dgm:spPr/>
      <dgm:t>
        <a:bodyPr/>
        <a:lstStyle/>
        <a:p>
          <a:endParaRPr lang="ru-RU"/>
        </a:p>
      </dgm:t>
    </dgm:pt>
    <dgm:pt modelId="{AB6DC8A1-E578-4A4F-BE65-7936B8092B1C}">
      <dgm:prSet custT="1"/>
      <dgm:spPr/>
      <dgm:t>
        <a:bodyPr/>
        <a:lstStyle/>
        <a:p>
          <a:r>
            <a:rPr lang="ru-RU" sz="2000" dirty="0" smtClean="0">
              <a:latin typeface="+mn-lt"/>
              <a:cs typeface="Times New Roman" pitchFamily="18" charset="0"/>
            </a:rPr>
            <a:t>недостаточная разработанность способов реализации преемственности во взаимодействии родителей и педагогов</a:t>
          </a:r>
          <a:endParaRPr lang="ru-RU" sz="2000" dirty="0">
            <a:latin typeface="+mn-lt"/>
            <a:cs typeface="Times New Roman" pitchFamily="18" charset="0"/>
          </a:endParaRPr>
        </a:p>
      </dgm:t>
    </dgm:pt>
    <dgm:pt modelId="{B85F5678-0681-40DB-BD33-D37C3A1E1785}" type="parTrans" cxnId="{2ADD6EF6-0460-41C5-8114-8C3057B9F2F4}">
      <dgm:prSet/>
      <dgm:spPr/>
      <dgm:t>
        <a:bodyPr/>
        <a:lstStyle/>
        <a:p>
          <a:endParaRPr lang="ru-RU"/>
        </a:p>
      </dgm:t>
    </dgm:pt>
    <dgm:pt modelId="{370FE6B5-16A0-4636-8141-C75D7294EA27}" type="sibTrans" cxnId="{2ADD6EF6-0460-41C5-8114-8C3057B9F2F4}">
      <dgm:prSet/>
      <dgm:spPr/>
      <dgm:t>
        <a:bodyPr/>
        <a:lstStyle/>
        <a:p>
          <a:endParaRPr lang="ru-RU"/>
        </a:p>
      </dgm:t>
    </dgm:pt>
    <dgm:pt modelId="{4E105C42-41F0-472A-A37E-1935C79355E9}" type="pres">
      <dgm:prSet presAssocID="{76DC0C53-2AB4-40D0-8481-3F4414DD869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26BBDD4-9E28-4542-BA82-1E1B27FEAC47}" type="pres">
      <dgm:prSet presAssocID="{0DB40B79-452C-4029-B4A4-1D24140A47FE}" presName="hierRoot1" presStyleCnt="0"/>
      <dgm:spPr/>
    </dgm:pt>
    <dgm:pt modelId="{8856B5E4-4D78-48F4-9CD3-5B45B8907387}" type="pres">
      <dgm:prSet presAssocID="{0DB40B79-452C-4029-B4A4-1D24140A47FE}" presName="composite" presStyleCnt="0"/>
      <dgm:spPr/>
    </dgm:pt>
    <dgm:pt modelId="{4C00EDC6-5974-4759-9B83-37B7981C4AD4}" type="pres">
      <dgm:prSet presAssocID="{0DB40B79-452C-4029-B4A4-1D24140A47FE}" presName="background" presStyleLbl="node0" presStyleIdx="0" presStyleCnt="1"/>
      <dgm:spPr/>
    </dgm:pt>
    <dgm:pt modelId="{047FA80A-D1E9-464C-AEB6-715C02AF0168}" type="pres">
      <dgm:prSet presAssocID="{0DB40B79-452C-4029-B4A4-1D24140A47FE}" presName="text" presStyleLbl="fgAcc0" presStyleIdx="0" presStyleCnt="1" custScaleX="297348" custScaleY="66193" custLinFactNeighborX="2140" custLinFactNeighborY="-542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0E6A5D-4D60-4550-AE4F-DBDAB85336FD}" type="pres">
      <dgm:prSet presAssocID="{0DB40B79-452C-4029-B4A4-1D24140A47FE}" presName="hierChild2" presStyleCnt="0"/>
      <dgm:spPr/>
    </dgm:pt>
    <dgm:pt modelId="{59DB6F26-7ABE-433D-990C-BD15D2413321}" type="pres">
      <dgm:prSet presAssocID="{FBF85792-8497-4E5E-A943-7973951F66FC}" presName="Name10" presStyleLbl="parChTrans1D2" presStyleIdx="0" presStyleCnt="2"/>
      <dgm:spPr/>
      <dgm:t>
        <a:bodyPr/>
        <a:lstStyle/>
        <a:p>
          <a:endParaRPr lang="ru-RU"/>
        </a:p>
      </dgm:t>
    </dgm:pt>
    <dgm:pt modelId="{63AAAB0B-FE6C-486B-8AB3-890EFCE4BDC2}" type="pres">
      <dgm:prSet presAssocID="{60811D72-6174-426E-8422-B7F53529379C}" presName="hierRoot2" presStyleCnt="0"/>
      <dgm:spPr/>
    </dgm:pt>
    <dgm:pt modelId="{8F758A0A-B6BB-4D24-8362-0D2A863B6F42}" type="pres">
      <dgm:prSet presAssocID="{60811D72-6174-426E-8422-B7F53529379C}" presName="composite2" presStyleCnt="0"/>
      <dgm:spPr/>
    </dgm:pt>
    <dgm:pt modelId="{1216932E-1106-427C-A073-B605170571C3}" type="pres">
      <dgm:prSet presAssocID="{60811D72-6174-426E-8422-B7F53529379C}" presName="background2" presStyleLbl="node2" presStyleIdx="0" presStyleCnt="2"/>
      <dgm:spPr/>
    </dgm:pt>
    <dgm:pt modelId="{EA3060BE-18F8-42FA-9AC6-7118827D9C0D}" type="pres">
      <dgm:prSet presAssocID="{60811D72-6174-426E-8422-B7F53529379C}" presName="text2" presStyleLbl="fgAcc2" presStyleIdx="0" presStyleCnt="2" custScaleX="130499" custScaleY="140908" custLinFactNeighborX="-17401" custLinFactNeighborY="-266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29F27F-2AB7-4DF9-A0A1-76E5AE968A90}" type="pres">
      <dgm:prSet presAssocID="{60811D72-6174-426E-8422-B7F53529379C}" presName="hierChild3" presStyleCnt="0"/>
      <dgm:spPr/>
    </dgm:pt>
    <dgm:pt modelId="{68400CEF-6618-4C55-8FEA-89965EC1E23A}" type="pres">
      <dgm:prSet presAssocID="{B85F5678-0681-40DB-BD33-D37C3A1E178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FDD2D7D1-4D78-454B-95A7-0A2983F8F7AF}" type="pres">
      <dgm:prSet presAssocID="{AB6DC8A1-E578-4A4F-BE65-7936B8092B1C}" presName="hierRoot2" presStyleCnt="0"/>
      <dgm:spPr/>
    </dgm:pt>
    <dgm:pt modelId="{B483DB9B-82AA-464A-9384-0D72253ACCE7}" type="pres">
      <dgm:prSet presAssocID="{AB6DC8A1-E578-4A4F-BE65-7936B8092B1C}" presName="composite2" presStyleCnt="0"/>
      <dgm:spPr/>
    </dgm:pt>
    <dgm:pt modelId="{E517E8FE-592D-4C56-A78D-18444335667D}" type="pres">
      <dgm:prSet presAssocID="{AB6DC8A1-E578-4A4F-BE65-7936B8092B1C}" presName="background2" presStyleLbl="node2" presStyleIdx="1" presStyleCnt="2"/>
      <dgm:spPr/>
    </dgm:pt>
    <dgm:pt modelId="{271347DA-BAC3-4F7B-80E2-A5378BC82C13}" type="pres">
      <dgm:prSet presAssocID="{AB6DC8A1-E578-4A4F-BE65-7936B8092B1C}" presName="text2" presStyleLbl="fgAcc2" presStyleIdx="1" presStyleCnt="2" custScaleX="110125" custScaleY="138997" custLinFactNeighborX="23507" custLinFactNeighborY="-266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185BE1-3A9C-489F-9E17-B9DEABA26949}" type="pres">
      <dgm:prSet presAssocID="{AB6DC8A1-E578-4A4F-BE65-7936B8092B1C}" presName="hierChild3" presStyleCnt="0"/>
      <dgm:spPr/>
    </dgm:pt>
  </dgm:ptLst>
  <dgm:cxnLst>
    <dgm:cxn modelId="{2ADD6EF6-0460-41C5-8114-8C3057B9F2F4}" srcId="{0DB40B79-452C-4029-B4A4-1D24140A47FE}" destId="{AB6DC8A1-E578-4A4F-BE65-7936B8092B1C}" srcOrd="1" destOrd="0" parTransId="{B85F5678-0681-40DB-BD33-D37C3A1E1785}" sibTransId="{370FE6B5-16A0-4636-8141-C75D7294EA27}"/>
    <dgm:cxn modelId="{BF46548D-CBDB-4383-8CFD-45EE255E5B2F}" type="presOf" srcId="{FBF85792-8497-4E5E-A943-7973951F66FC}" destId="{59DB6F26-7ABE-433D-990C-BD15D2413321}" srcOrd="0" destOrd="0" presId="urn:microsoft.com/office/officeart/2005/8/layout/hierarchy1"/>
    <dgm:cxn modelId="{7982EC69-E1D9-4F80-8FCA-9FFF1A41CA5A}" type="presOf" srcId="{B85F5678-0681-40DB-BD33-D37C3A1E1785}" destId="{68400CEF-6618-4C55-8FEA-89965EC1E23A}" srcOrd="0" destOrd="0" presId="urn:microsoft.com/office/officeart/2005/8/layout/hierarchy1"/>
    <dgm:cxn modelId="{06C2F0A5-E225-478D-800C-83D3FBF33806}" type="presOf" srcId="{76DC0C53-2AB4-40D0-8481-3F4414DD8696}" destId="{4E105C42-41F0-472A-A37E-1935C79355E9}" srcOrd="0" destOrd="0" presId="urn:microsoft.com/office/officeart/2005/8/layout/hierarchy1"/>
    <dgm:cxn modelId="{FA43EAE9-E5C3-4785-A309-CF5B5CAC2B51}" type="presOf" srcId="{0DB40B79-452C-4029-B4A4-1D24140A47FE}" destId="{047FA80A-D1E9-464C-AEB6-715C02AF0168}" srcOrd="0" destOrd="0" presId="urn:microsoft.com/office/officeart/2005/8/layout/hierarchy1"/>
    <dgm:cxn modelId="{E0C33CC2-996D-42BF-8695-0103B7002E83}" type="presOf" srcId="{60811D72-6174-426E-8422-B7F53529379C}" destId="{EA3060BE-18F8-42FA-9AC6-7118827D9C0D}" srcOrd="0" destOrd="0" presId="urn:microsoft.com/office/officeart/2005/8/layout/hierarchy1"/>
    <dgm:cxn modelId="{4E33F184-B8D4-485D-9532-051EF677243C}" srcId="{0DB40B79-452C-4029-B4A4-1D24140A47FE}" destId="{60811D72-6174-426E-8422-B7F53529379C}" srcOrd="0" destOrd="0" parTransId="{FBF85792-8497-4E5E-A943-7973951F66FC}" sibTransId="{87E04AE6-01C6-4EEE-987F-4093224ACD54}"/>
    <dgm:cxn modelId="{33010A20-FE8C-48DF-A8E5-A7E8404D5279}" type="presOf" srcId="{AB6DC8A1-E578-4A4F-BE65-7936B8092B1C}" destId="{271347DA-BAC3-4F7B-80E2-A5378BC82C13}" srcOrd="0" destOrd="0" presId="urn:microsoft.com/office/officeart/2005/8/layout/hierarchy1"/>
    <dgm:cxn modelId="{76B7028E-6D2A-413B-93CC-6A13498997FB}" srcId="{76DC0C53-2AB4-40D0-8481-3F4414DD8696}" destId="{0DB40B79-452C-4029-B4A4-1D24140A47FE}" srcOrd="0" destOrd="0" parTransId="{3D1FCC61-9C9E-45CD-BB7E-229A713E0E4B}" sibTransId="{969CD930-0FB5-4858-98B5-4CD20A755BC1}"/>
    <dgm:cxn modelId="{B3417EC9-F70E-4EB7-BA0C-D2F15F8574A2}" type="presParOf" srcId="{4E105C42-41F0-472A-A37E-1935C79355E9}" destId="{A26BBDD4-9E28-4542-BA82-1E1B27FEAC47}" srcOrd="0" destOrd="0" presId="urn:microsoft.com/office/officeart/2005/8/layout/hierarchy1"/>
    <dgm:cxn modelId="{CB002FA1-68CB-4968-82C8-117184EC82DA}" type="presParOf" srcId="{A26BBDD4-9E28-4542-BA82-1E1B27FEAC47}" destId="{8856B5E4-4D78-48F4-9CD3-5B45B8907387}" srcOrd="0" destOrd="0" presId="urn:microsoft.com/office/officeart/2005/8/layout/hierarchy1"/>
    <dgm:cxn modelId="{BAFEF55D-B595-4EF4-B72E-82C24F66E4EB}" type="presParOf" srcId="{8856B5E4-4D78-48F4-9CD3-5B45B8907387}" destId="{4C00EDC6-5974-4759-9B83-37B7981C4AD4}" srcOrd="0" destOrd="0" presId="urn:microsoft.com/office/officeart/2005/8/layout/hierarchy1"/>
    <dgm:cxn modelId="{80567FF4-B4BF-4319-AC92-1D76E35E7A62}" type="presParOf" srcId="{8856B5E4-4D78-48F4-9CD3-5B45B8907387}" destId="{047FA80A-D1E9-464C-AEB6-715C02AF0168}" srcOrd="1" destOrd="0" presId="urn:microsoft.com/office/officeart/2005/8/layout/hierarchy1"/>
    <dgm:cxn modelId="{AB802905-421D-4D41-86BF-4F1071B13E73}" type="presParOf" srcId="{A26BBDD4-9E28-4542-BA82-1E1B27FEAC47}" destId="{AF0E6A5D-4D60-4550-AE4F-DBDAB85336FD}" srcOrd="1" destOrd="0" presId="urn:microsoft.com/office/officeart/2005/8/layout/hierarchy1"/>
    <dgm:cxn modelId="{B578D927-43EA-436B-913E-53A9E91177A0}" type="presParOf" srcId="{AF0E6A5D-4D60-4550-AE4F-DBDAB85336FD}" destId="{59DB6F26-7ABE-433D-990C-BD15D2413321}" srcOrd="0" destOrd="0" presId="urn:microsoft.com/office/officeart/2005/8/layout/hierarchy1"/>
    <dgm:cxn modelId="{6F5FAD62-54F8-4BC2-AE75-31386E64CD92}" type="presParOf" srcId="{AF0E6A5D-4D60-4550-AE4F-DBDAB85336FD}" destId="{63AAAB0B-FE6C-486B-8AB3-890EFCE4BDC2}" srcOrd="1" destOrd="0" presId="urn:microsoft.com/office/officeart/2005/8/layout/hierarchy1"/>
    <dgm:cxn modelId="{F3B1D96C-C7AD-425B-8AC8-D8657F17252F}" type="presParOf" srcId="{63AAAB0B-FE6C-486B-8AB3-890EFCE4BDC2}" destId="{8F758A0A-B6BB-4D24-8362-0D2A863B6F42}" srcOrd="0" destOrd="0" presId="urn:microsoft.com/office/officeart/2005/8/layout/hierarchy1"/>
    <dgm:cxn modelId="{7D4B458C-3E9D-4AD6-A30E-DDF74261F643}" type="presParOf" srcId="{8F758A0A-B6BB-4D24-8362-0D2A863B6F42}" destId="{1216932E-1106-427C-A073-B605170571C3}" srcOrd="0" destOrd="0" presId="urn:microsoft.com/office/officeart/2005/8/layout/hierarchy1"/>
    <dgm:cxn modelId="{175F2D1F-D64B-40A1-B59D-30CCC4B2A4C3}" type="presParOf" srcId="{8F758A0A-B6BB-4D24-8362-0D2A863B6F42}" destId="{EA3060BE-18F8-42FA-9AC6-7118827D9C0D}" srcOrd="1" destOrd="0" presId="urn:microsoft.com/office/officeart/2005/8/layout/hierarchy1"/>
    <dgm:cxn modelId="{A42C0817-39BC-4322-9BED-44D27486ED9E}" type="presParOf" srcId="{63AAAB0B-FE6C-486B-8AB3-890EFCE4BDC2}" destId="{B029F27F-2AB7-4DF9-A0A1-76E5AE968A90}" srcOrd="1" destOrd="0" presId="urn:microsoft.com/office/officeart/2005/8/layout/hierarchy1"/>
    <dgm:cxn modelId="{C596B84D-9034-428F-87D1-469FA977D7A7}" type="presParOf" srcId="{AF0E6A5D-4D60-4550-AE4F-DBDAB85336FD}" destId="{68400CEF-6618-4C55-8FEA-89965EC1E23A}" srcOrd="2" destOrd="0" presId="urn:microsoft.com/office/officeart/2005/8/layout/hierarchy1"/>
    <dgm:cxn modelId="{C400EDE2-F833-4E10-BC49-C5BF0749D92F}" type="presParOf" srcId="{AF0E6A5D-4D60-4550-AE4F-DBDAB85336FD}" destId="{FDD2D7D1-4D78-454B-95A7-0A2983F8F7AF}" srcOrd="3" destOrd="0" presId="urn:microsoft.com/office/officeart/2005/8/layout/hierarchy1"/>
    <dgm:cxn modelId="{FD6DF6F4-8FCC-4367-B511-EEE39D439CFE}" type="presParOf" srcId="{FDD2D7D1-4D78-454B-95A7-0A2983F8F7AF}" destId="{B483DB9B-82AA-464A-9384-0D72253ACCE7}" srcOrd="0" destOrd="0" presId="urn:microsoft.com/office/officeart/2005/8/layout/hierarchy1"/>
    <dgm:cxn modelId="{6DE5AB54-A927-495A-A922-11C76B6B5EFC}" type="presParOf" srcId="{B483DB9B-82AA-464A-9384-0D72253ACCE7}" destId="{E517E8FE-592D-4C56-A78D-18444335667D}" srcOrd="0" destOrd="0" presId="urn:microsoft.com/office/officeart/2005/8/layout/hierarchy1"/>
    <dgm:cxn modelId="{B4B492B1-4E72-478C-8A02-D986F42E08EE}" type="presParOf" srcId="{B483DB9B-82AA-464A-9384-0D72253ACCE7}" destId="{271347DA-BAC3-4F7B-80E2-A5378BC82C13}" srcOrd="1" destOrd="0" presId="urn:microsoft.com/office/officeart/2005/8/layout/hierarchy1"/>
    <dgm:cxn modelId="{E7F8E077-92F0-48D7-8C4D-3FEDE9914249}" type="presParOf" srcId="{FDD2D7D1-4D78-454B-95A7-0A2983F8F7AF}" destId="{45185BE1-3A9C-489F-9E17-B9DEABA2694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400CEF-6618-4C55-8FEA-89965EC1E23A}">
      <dsp:nvSpPr>
        <dsp:cNvPr id="0" name=""/>
        <dsp:cNvSpPr/>
      </dsp:nvSpPr>
      <dsp:spPr>
        <a:xfrm>
          <a:off x="4067262" y="859378"/>
          <a:ext cx="2555762" cy="7122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9336"/>
              </a:lnTo>
              <a:lnTo>
                <a:pt x="2555762" y="459336"/>
              </a:lnTo>
              <a:lnTo>
                <a:pt x="2555762" y="7122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DB6F26-7ABE-433D-990C-BD15D2413321}">
      <dsp:nvSpPr>
        <dsp:cNvPr id="0" name=""/>
        <dsp:cNvSpPr/>
      </dsp:nvSpPr>
      <dsp:spPr>
        <a:xfrm>
          <a:off x="1781427" y="859378"/>
          <a:ext cx="2285834" cy="712257"/>
        </a:xfrm>
        <a:custGeom>
          <a:avLst/>
          <a:gdLst/>
          <a:ahLst/>
          <a:cxnLst/>
          <a:rect l="0" t="0" r="0" b="0"/>
          <a:pathLst>
            <a:path>
              <a:moveTo>
                <a:pt x="2285834" y="0"/>
              </a:moveTo>
              <a:lnTo>
                <a:pt x="2285834" y="459336"/>
              </a:lnTo>
              <a:lnTo>
                <a:pt x="0" y="459336"/>
              </a:lnTo>
              <a:lnTo>
                <a:pt x="0" y="7122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0EDC6-5974-4759-9B83-37B7981C4AD4}">
      <dsp:nvSpPr>
        <dsp:cNvPr id="0" name=""/>
        <dsp:cNvSpPr/>
      </dsp:nvSpPr>
      <dsp:spPr>
        <a:xfrm>
          <a:off x="8193" y="-288185"/>
          <a:ext cx="8118136" cy="11475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FA80A-D1E9-464C-AEB6-715C02AF0168}">
      <dsp:nvSpPr>
        <dsp:cNvPr id="0" name=""/>
        <dsp:cNvSpPr/>
      </dsp:nvSpPr>
      <dsp:spPr>
        <a:xfrm>
          <a:off x="311547" y="0"/>
          <a:ext cx="8118136" cy="11475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0" kern="1200" dirty="0" smtClean="0">
              <a:solidFill>
                <a:srgbClr val="C00000"/>
              </a:solidFill>
              <a:latin typeface="+mj-lt"/>
              <a:cs typeface="Times New Roman" pitchFamily="18" charset="0"/>
            </a:rPr>
            <a:t>Последние реформы в системе образования</a:t>
          </a:r>
          <a:endParaRPr lang="ru-RU" sz="2800" b="1" i="0" kern="1200" dirty="0">
            <a:solidFill>
              <a:srgbClr val="C00000"/>
            </a:solidFill>
            <a:latin typeface="+mj-lt"/>
            <a:cs typeface="Times New Roman" pitchFamily="18" charset="0"/>
          </a:endParaRPr>
        </a:p>
      </dsp:txBody>
      <dsp:txXfrm>
        <a:off x="345158" y="33611"/>
        <a:ext cx="8050914" cy="1080342"/>
      </dsp:txXfrm>
    </dsp:sp>
    <dsp:sp modelId="{1216932E-1106-427C-A073-B605170571C3}">
      <dsp:nvSpPr>
        <dsp:cNvPr id="0" name=""/>
        <dsp:cNvSpPr/>
      </dsp:nvSpPr>
      <dsp:spPr>
        <a:xfrm>
          <a:off x="-1" y="1571636"/>
          <a:ext cx="3562858" cy="2442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060BE-18F8-42FA-9AC6-7118827D9C0D}">
      <dsp:nvSpPr>
        <dsp:cNvPr id="0" name=""/>
        <dsp:cNvSpPr/>
      </dsp:nvSpPr>
      <dsp:spPr>
        <a:xfrm>
          <a:off x="303352" y="1859821"/>
          <a:ext cx="3562858" cy="24428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+mn-lt"/>
              <a:cs typeface="Times New Roman" pitchFamily="18" charset="0"/>
            </a:rPr>
            <a:t>потребность общества в объединении усилий родителей и педагогов в решении проблем  непрерывного образования  детей </a:t>
          </a:r>
          <a:endParaRPr lang="ru-RU" sz="2000" kern="1200" dirty="0">
            <a:latin typeface="+mn-lt"/>
            <a:cs typeface="Times New Roman" pitchFamily="18" charset="0"/>
          </a:endParaRPr>
        </a:p>
      </dsp:txBody>
      <dsp:txXfrm>
        <a:off x="374901" y="1931370"/>
        <a:ext cx="3419760" cy="2299774"/>
      </dsp:txXfrm>
    </dsp:sp>
    <dsp:sp modelId="{E517E8FE-592D-4C56-A78D-18444335667D}">
      <dsp:nvSpPr>
        <dsp:cNvPr id="0" name=""/>
        <dsp:cNvSpPr/>
      </dsp:nvSpPr>
      <dsp:spPr>
        <a:xfrm>
          <a:off x="5119719" y="1571636"/>
          <a:ext cx="3006611" cy="2409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1347DA-BAC3-4F7B-80E2-A5378BC82C13}">
      <dsp:nvSpPr>
        <dsp:cNvPr id="0" name=""/>
        <dsp:cNvSpPr/>
      </dsp:nvSpPr>
      <dsp:spPr>
        <a:xfrm>
          <a:off x="5423072" y="1859821"/>
          <a:ext cx="3006611" cy="2409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+mn-lt"/>
              <a:cs typeface="Times New Roman" pitchFamily="18" charset="0"/>
            </a:rPr>
            <a:t>недостаточная разработанность способов реализации преемственности во взаимодействии родителей и педагогов</a:t>
          </a:r>
          <a:endParaRPr lang="ru-RU" sz="2000" kern="1200" dirty="0">
            <a:latin typeface="+mn-lt"/>
            <a:cs typeface="Times New Roman" pitchFamily="18" charset="0"/>
          </a:endParaRPr>
        </a:p>
      </dsp:txBody>
      <dsp:txXfrm>
        <a:off x="5493651" y="1930400"/>
        <a:ext cx="2865453" cy="2268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E8B2CE5-7C61-4339-B5E3-C6479CD485F0}" type="datetimeFigureOut">
              <a:rPr lang="ru-RU"/>
              <a:pPr>
                <a:defRPr/>
              </a:pPr>
              <a:t>13.07.2015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44D3B48-4BEC-4BC4-8AB9-967A3DA66C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99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 userDrawn="1"/>
        </p:nvGrpSpPr>
        <p:grpSpPr bwMode="auto">
          <a:xfrm>
            <a:off x="228600" y="228600"/>
            <a:ext cx="8915400" cy="6527800"/>
            <a:chOff x="144" y="144"/>
            <a:chExt cx="5616" cy="4112"/>
          </a:xfrm>
        </p:grpSpPr>
        <p:sp>
          <p:nvSpPr>
            <p:cNvPr id="5" name="Freeform 7"/>
            <p:cNvSpPr>
              <a:spLocks/>
            </p:cNvSpPr>
            <p:nvPr userDrawn="1"/>
          </p:nvSpPr>
          <p:spPr bwMode="auto">
            <a:xfrm>
              <a:off x="144" y="144"/>
              <a:ext cx="5376" cy="3488"/>
            </a:xfrm>
            <a:custGeom>
              <a:avLst/>
              <a:gdLst>
                <a:gd name="T0" fmla="*/ 0 w 5040"/>
                <a:gd name="T1" fmla="*/ 5440 h 3200"/>
                <a:gd name="T2" fmla="*/ 679 w 5040"/>
                <a:gd name="T3" fmla="*/ 4037 h 3200"/>
                <a:gd name="T4" fmla="*/ 1508 w 5040"/>
                <a:gd name="T5" fmla="*/ 5178 h 3200"/>
                <a:gd name="T6" fmla="*/ 7918 w 5040"/>
                <a:gd name="T7" fmla="*/ 0 h 32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40" h="3200">
                  <a:moveTo>
                    <a:pt x="0" y="2976"/>
                  </a:moveTo>
                  <a:cubicBezTo>
                    <a:pt x="136" y="2604"/>
                    <a:pt x="272" y="2232"/>
                    <a:pt x="432" y="2208"/>
                  </a:cubicBezTo>
                  <a:cubicBezTo>
                    <a:pt x="592" y="2184"/>
                    <a:pt x="192" y="3200"/>
                    <a:pt x="960" y="2832"/>
                  </a:cubicBezTo>
                  <a:cubicBezTo>
                    <a:pt x="1728" y="2464"/>
                    <a:pt x="3384" y="1232"/>
                    <a:pt x="5040" y="0"/>
                  </a:cubicBezTo>
                </a:path>
              </a:pathLst>
            </a:custGeom>
            <a:noFill/>
            <a:ln w="9525">
              <a:solidFill>
                <a:srgbClr val="CC6600"/>
              </a:solidFill>
              <a:round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CC6600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6" name="Freeform 8"/>
            <p:cNvSpPr>
              <a:spLocks/>
            </p:cNvSpPr>
            <p:nvPr userDrawn="1"/>
          </p:nvSpPr>
          <p:spPr bwMode="auto">
            <a:xfrm>
              <a:off x="288" y="336"/>
              <a:ext cx="5424" cy="3488"/>
            </a:xfrm>
            <a:custGeom>
              <a:avLst/>
              <a:gdLst>
                <a:gd name="T0" fmla="*/ 0 w 5040"/>
                <a:gd name="T1" fmla="*/ 5440 h 3200"/>
                <a:gd name="T2" fmla="*/ 721 w 5040"/>
                <a:gd name="T3" fmla="*/ 4037 h 3200"/>
                <a:gd name="T4" fmla="*/ 1606 w 5040"/>
                <a:gd name="T5" fmla="*/ 5178 h 3200"/>
                <a:gd name="T6" fmla="*/ 8427 w 5040"/>
                <a:gd name="T7" fmla="*/ 0 h 32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40" h="3200">
                  <a:moveTo>
                    <a:pt x="0" y="2976"/>
                  </a:moveTo>
                  <a:cubicBezTo>
                    <a:pt x="136" y="2604"/>
                    <a:pt x="272" y="2232"/>
                    <a:pt x="432" y="2208"/>
                  </a:cubicBezTo>
                  <a:cubicBezTo>
                    <a:pt x="592" y="2184"/>
                    <a:pt x="192" y="3200"/>
                    <a:pt x="960" y="2832"/>
                  </a:cubicBezTo>
                  <a:cubicBezTo>
                    <a:pt x="1728" y="2464"/>
                    <a:pt x="3384" y="1232"/>
                    <a:pt x="5040" y="0"/>
                  </a:cubicBezTo>
                </a:path>
              </a:pathLst>
            </a:custGeom>
            <a:noFill/>
            <a:ln w="9525">
              <a:solidFill>
                <a:srgbClr val="987342"/>
              </a:solidFill>
              <a:round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987342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7" name="Freeform 9"/>
            <p:cNvSpPr>
              <a:spLocks/>
            </p:cNvSpPr>
            <p:nvPr userDrawn="1"/>
          </p:nvSpPr>
          <p:spPr bwMode="auto">
            <a:xfrm>
              <a:off x="432" y="672"/>
              <a:ext cx="5328" cy="3344"/>
            </a:xfrm>
            <a:custGeom>
              <a:avLst/>
              <a:gdLst>
                <a:gd name="T0" fmla="*/ 0 w 5040"/>
                <a:gd name="T1" fmla="*/ 4050 h 3200"/>
                <a:gd name="T2" fmla="*/ 639 w 5040"/>
                <a:gd name="T3" fmla="*/ 3003 h 3200"/>
                <a:gd name="T4" fmla="*/ 1417 w 5040"/>
                <a:gd name="T5" fmla="*/ 3853 h 3200"/>
                <a:gd name="T6" fmla="*/ 7436 w 5040"/>
                <a:gd name="T7" fmla="*/ 0 h 32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40" h="3200">
                  <a:moveTo>
                    <a:pt x="0" y="2976"/>
                  </a:moveTo>
                  <a:cubicBezTo>
                    <a:pt x="136" y="2604"/>
                    <a:pt x="272" y="2232"/>
                    <a:pt x="432" y="2208"/>
                  </a:cubicBezTo>
                  <a:cubicBezTo>
                    <a:pt x="592" y="2184"/>
                    <a:pt x="192" y="3200"/>
                    <a:pt x="960" y="2832"/>
                  </a:cubicBezTo>
                  <a:cubicBezTo>
                    <a:pt x="1728" y="2464"/>
                    <a:pt x="3384" y="1232"/>
                    <a:pt x="5040" y="0"/>
                  </a:cubicBezTo>
                </a:path>
              </a:pathLst>
            </a:custGeom>
            <a:noFill/>
            <a:ln w="25400">
              <a:solidFill>
                <a:srgbClr val="9E9A00"/>
              </a:solidFill>
              <a:round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9E9A00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ru-RU"/>
            </a:p>
          </p:txBody>
        </p:sp>
        <p:sp>
          <p:nvSpPr>
            <p:cNvPr id="8" name="Freeform 10"/>
            <p:cNvSpPr>
              <a:spLocks/>
            </p:cNvSpPr>
            <p:nvPr userDrawn="1"/>
          </p:nvSpPr>
          <p:spPr bwMode="auto">
            <a:xfrm>
              <a:off x="672" y="1056"/>
              <a:ext cx="5040" cy="3200"/>
            </a:xfrm>
            <a:custGeom>
              <a:avLst/>
              <a:gdLst>
                <a:gd name="T0" fmla="*/ 0 w 5040"/>
                <a:gd name="T1" fmla="*/ 2976 h 3200"/>
                <a:gd name="T2" fmla="*/ 432 w 5040"/>
                <a:gd name="T3" fmla="*/ 2208 h 3200"/>
                <a:gd name="T4" fmla="*/ 960 w 5040"/>
                <a:gd name="T5" fmla="*/ 2832 h 3200"/>
                <a:gd name="T6" fmla="*/ 5040 w 5040"/>
                <a:gd name="T7" fmla="*/ 0 h 32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40" h="3200">
                  <a:moveTo>
                    <a:pt x="0" y="2976"/>
                  </a:moveTo>
                  <a:cubicBezTo>
                    <a:pt x="136" y="2604"/>
                    <a:pt x="272" y="2232"/>
                    <a:pt x="432" y="2208"/>
                  </a:cubicBezTo>
                  <a:cubicBezTo>
                    <a:pt x="592" y="2184"/>
                    <a:pt x="192" y="3200"/>
                    <a:pt x="960" y="2832"/>
                  </a:cubicBezTo>
                  <a:cubicBezTo>
                    <a:pt x="1728" y="2464"/>
                    <a:pt x="3384" y="1232"/>
                    <a:pt x="5040" y="0"/>
                  </a:cubicBezTo>
                </a:path>
              </a:pathLst>
            </a:custGeom>
            <a:noFill/>
            <a:ln w="25400">
              <a:solidFill>
                <a:srgbClr val="BCB800"/>
              </a:solidFill>
              <a:round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BCB800"/>
              </a:extrusion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flatTx/>
            </a:bodyPr>
            <a:lstStyle/>
            <a:p>
              <a:endParaRPr lang="ru-RU"/>
            </a:p>
          </p:txBody>
        </p:sp>
      </p:grpSp>
      <p:sp>
        <p:nvSpPr>
          <p:cNvPr id="9" name="AutoShape 12"/>
          <p:cNvSpPr>
            <a:spLocks noChangeArrowheads="1"/>
          </p:cNvSpPr>
          <p:nvPr userDrawn="1"/>
        </p:nvSpPr>
        <p:spPr bwMode="auto">
          <a:xfrm>
            <a:off x="533400" y="1295400"/>
            <a:ext cx="8077200" cy="3352800"/>
          </a:xfrm>
          <a:prstGeom prst="roundRect">
            <a:avLst>
              <a:gd name="adj" fmla="val 9755"/>
            </a:avLst>
          </a:prstGeom>
          <a:solidFill>
            <a:srgbClr val="FFFF99">
              <a:alpha val="58038"/>
            </a:srgbClr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t"/>
          </a:scene3d>
          <a:sp3d extrusionH="100000" prstMaterial="legacyMetal">
            <a:bevelT w="13500" h="13500" prst="angle"/>
            <a:bevelB w="13500" h="13500" prst="angle"/>
            <a:extrusionClr>
              <a:srgbClr val="FFFF99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137372" dir="19578596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endParaRPr lang="ru-RU"/>
          </a:p>
        </p:txBody>
      </p:sp>
      <p:pic>
        <p:nvPicPr>
          <p:cNvPr id="10" name="Picture 22" descr="22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800600"/>
            <a:ext cx="1371600" cy="1309688"/>
          </a:xfrm>
          <a:prstGeom prst="rect">
            <a:avLst/>
          </a:prstGeom>
          <a:noFill/>
          <a:ln>
            <a:noFill/>
          </a:ln>
          <a:effectLst>
            <a:outerShdw dist="141990" dir="618291" algn="ctr" rotWithShape="0">
              <a:srgbClr val="777777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5" descr="43"/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352800"/>
            <a:ext cx="29051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4" name="Rectangle 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95400" y="3733800"/>
            <a:ext cx="6400800" cy="762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16764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2" name="Rectangle 1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39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03130-FCE7-47EB-92A0-8893BFA4DF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347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EEF36-BE73-4882-9829-A82C903B3F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891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0DEDE-329C-41DD-AFB0-09CF14471F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03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E9EC8-488C-4804-92E6-37DF7AA63B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33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E3A7-A00A-444B-AD76-678B6BD800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30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DE7AD-ED7B-4E23-973E-B17736A814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8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BB818-B188-4928-A68B-6C846AA616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62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D9C79-5E75-4C81-969E-DDB98B4970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77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5CED0-3C85-418B-8C58-D5F7D00802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46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51ED2-A9D9-418C-84F7-09D973F70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518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1E48F-BAA3-444A-B90A-0FD87E441B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21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2" descr="Почтовая бумага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77000"/>
          </a:xfrm>
          <a:prstGeom prst="roundRect">
            <a:avLst>
              <a:gd name="adj" fmla="val 8213"/>
            </a:avLst>
          </a:prstGeom>
          <a:blipFill dpi="0" rotWithShape="1">
            <a:blip r:embed="rId14">
              <a:alphaModFix amt="47000"/>
            </a:blip>
            <a:srcRect/>
            <a:tile tx="0" ty="0" sx="100000" sy="100000" flip="none" algn="tl"/>
          </a:blip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FFFFCC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l"/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E2D087B-42A3-48E1-9A92-52BA582EB1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2" name="Picture 13" descr="22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066800" cy="1019175"/>
          </a:xfrm>
          <a:prstGeom prst="rect">
            <a:avLst/>
          </a:prstGeom>
          <a:noFill/>
          <a:ln>
            <a:noFill/>
          </a:ln>
          <a:effectLst>
            <a:outerShdw dist="141990" dir="618291" algn="ctr" rotWithShape="0">
              <a:srgbClr val="777777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мка 4"/>
          <p:cNvSpPr/>
          <p:nvPr/>
        </p:nvSpPr>
        <p:spPr>
          <a:xfrm>
            <a:off x="-3110" y="-6980"/>
            <a:ext cx="9147110" cy="6864980"/>
          </a:xfrm>
          <a:prstGeom prst="frame">
            <a:avLst>
              <a:gd name="adj1" fmla="val 5563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2570829"/>
            <a:ext cx="5738546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>
              <a:spcAft>
                <a:spcPts val="500"/>
              </a:spcAft>
            </a:pPr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Сидорова </a:t>
            </a:r>
            <a:r>
              <a:rPr lang="ru-RU" sz="20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Алена Алексеевна </a:t>
            </a:r>
            <a:endPara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spcAft>
                <a:spcPts val="500"/>
              </a:spcAft>
            </a:pPr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доцент </a:t>
            </a:r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кафедры дошкольного образования </a:t>
            </a:r>
            <a:endPara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spcAft>
                <a:spcPts val="500"/>
              </a:spcAft>
            </a:pPr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Государственное  </a:t>
            </a:r>
            <a:r>
              <a:rPr lang="ru-RU" sz="20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автономное образовательное учреждение дополнительного </a:t>
            </a:r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профессионального </a:t>
            </a:r>
            <a:r>
              <a:rPr lang="ru-RU" sz="20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образования Владимирской области «Владимирский институт развития образования имени Л.И. Новиковой</a:t>
            </a:r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l" eaLnBrk="1" hangingPunct="1">
              <a:spcAft>
                <a:spcPts val="500"/>
              </a:spcAft>
            </a:pPr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Владимир</a:t>
            </a:r>
            <a:endParaRPr lang="ru-RU" sz="20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Лариса\Desktop\Без имени-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26" y="3984794"/>
            <a:ext cx="2357454" cy="1592898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500034" y="642918"/>
            <a:ext cx="814393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7224" y="777499"/>
            <a:ext cx="7572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+mj-lt"/>
              </a:rPr>
              <a:t>Методическое сопровождение партнерских отношений ДОО и семьи </a:t>
            </a:r>
            <a:r>
              <a:rPr lang="ru-RU" sz="3200" b="1" dirty="0">
                <a:solidFill>
                  <a:srgbClr val="C00000"/>
                </a:solidFill>
                <a:latin typeface="+mj-lt"/>
              </a:rPr>
              <a:t>в современных условиях</a:t>
            </a:r>
            <a:endParaRPr lang="ru-RU" sz="32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8" name="Рисунок 7" descr="C:\Работа4(конференция зима)\верхний колонтитул naukograd 2013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041" y="260648"/>
            <a:ext cx="6115050" cy="3143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381050" y="5445224"/>
            <a:ext cx="842493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latin typeface="Arial"/>
                <a:ea typeface="Times New Roman"/>
              </a:rPr>
              <a:t>13 </a:t>
            </a:r>
            <a:r>
              <a:rPr lang="ru-RU" dirty="0" smtClean="0">
                <a:solidFill>
                  <a:srgbClr val="002060"/>
                </a:solidFill>
                <a:latin typeface="Arial"/>
                <a:ea typeface="Times New Roman"/>
              </a:rPr>
              <a:t>июля 201</a:t>
            </a:r>
            <a:r>
              <a:rPr lang="en-US" dirty="0" smtClean="0">
                <a:solidFill>
                  <a:srgbClr val="002060"/>
                </a:solidFill>
                <a:latin typeface="Arial"/>
                <a:ea typeface="Times New Roman"/>
              </a:rPr>
              <a:t>5</a:t>
            </a:r>
            <a:r>
              <a:rPr lang="ru-RU" dirty="0" smtClean="0">
                <a:solidFill>
                  <a:srgbClr val="002060"/>
                </a:solidFill>
                <a:latin typeface="Arial"/>
                <a:ea typeface="Times New Roman"/>
              </a:rPr>
              <a:t> г.</a:t>
            </a:r>
            <a:endParaRPr lang="ru-RU" sz="3600" dirty="0" smtClean="0">
              <a:solidFill>
                <a:srgbClr val="002060"/>
              </a:solidFill>
              <a:latin typeface="Times New Roman"/>
              <a:ea typeface="Calibri"/>
            </a:endParaRPr>
          </a:p>
          <a:p>
            <a:pPr algn="ctr">
              <a:lnSpc>
                <a:spcPct val="50000"/>
              </a:lnSpc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dirty="0" smtClean="0">
                <a:solidFill>
                  <a:srgbClr val="002060"/>
                </a:solidFill>
                <a:latin typeface="Arial"/>
                <a:ea typeface="Times New Roman"/>
              </a:rPr>
              <a:t>Третья летняя Всероссийская  конференция 2015 года </a:t>
            </a:r>
          </a:p>
          <a:p>
            <a:pPr algn="ctr">
              <a:lnSpc>
                <a:spcPct val="50000"/>
              </a:lnSpc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dirty="0" smtClean="0">
                <a:solidFill>
                  <a:srgbClr val="002060"/>
                </a:solidFill>
                <a:latin typeface="Arial"/>
                <a:ea typeface="Times New Roman"/>
              </a:rPr>
              <a:t>«Актуальные  проблемы теории и практики образования"</a:t>
            </a:r>
            <a:endParaRPr lang="ru-RU" sz="3600" dirty="0">
              <a:solidFill>
                <a:srgbClr val="002060"/>
              </a:solidFill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291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643966" cy="1725602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cs typeface="Times New Roman" pitchFamily="18" charset="0"/>
              </a:rPr>
              <a:t>разработка системы методического сопровождения сотрудничества ОО и семей воспитанников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714489"/>
            <a:ext cx="814393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Годовой план работы ДОО</a:t>
            </a:r>
          </a:p>
          <a:p>
            <a:pPr algn="l"/>
            <a:endParaRPr lang="ru-RU" sz="2400" b="1" dirty="0" smtClean="0"/>
          </a:p>
          <a:p>
            <a:pPr algn="ctr"/>
            <a:r>
              <a:rPr lang="ru-RU" sz="2800" b="1" dirty="0" smtClean="0"/>
              <a:t>Планы взаимодействия с семьями воспитанников</a:t>
            </a:r>
            <a:r>
              <a:rPr lang="ru-RU" sz="2800" dirty="0" smtClean="0"/>
              <a:t>: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/>
              <a:t> в  разных возрастных группах;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/>
              <a:t>в деятельности специалистов.</a:t>
            </a:r>
          </a:p>
          <a:p>
            <a:pPr algn="ctr"/>
            <a:endParaRPr lang="ru-RU" sz="2400" b="1" dirty="0" smtClean="0"/>
          </a:p>
          <a:p>
            <a:pPr algn="ctr"/>
            <a:r>
              <a:rPr lang="ru-RU" sz="2800" b="1" dirty="0" smtClean="0"/>
              <a:t>Отражение процесса взаимодействия</a:t>
            </a:r>
            <a:r>
              <a:rPr lang="ru-RU" sz="2400" b="1" dirty="0" smtClean="0"/>
              <a:t>: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/>
              <a:t> в календарном плане педагогов;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/>
              <a:t>в работе по теме самообразования;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/>
              <a:t>при разработке конспектов образовательной деятельности.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  <a:cs typeface="Times New Roman" pitchFamily="18" charset="0"/>
              </a:rPr>
              <a:t>разработка раздела ОП</a:t>
            </a:r>
            <a:br>
              <a:rPr lang="ru-RU" sz="3600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42910" y="1214422"/>
            <a:ext cx="771530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1.Определить возрастные периоды детей, с родителями которых планируете взаимодействовать (если берете все возраста, то особенности).</a:t>
            </a: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2.Выделить проблему, которую будете решать.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3.Причины этой проблемы.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4.Перевести проблему в цель.</a:t>
            </a: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5.Причины в задачи.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7286644" y="5072074"/>
            <a:ext cx="984698" cy="1214446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00042"/>
            <a:ext cx="707236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6.Написать пояснительную записку: цель, задачи, ценностные ориентиры (относительно деятельности участников взаимодействия в процессе воспитания детей конкретной возрастной ступени);</a:t>
            </a:r>
          </a:p>
          <a:p>
            <a:pPr algn="ctr"/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 принципы, на которых будет выстраиваться деятельность педагогов и родителей, направления взаимодействия, формы </a:t>
            </a:r>
          </a:p>
          <a:p>
            <a:pPr algn="ctr"/>
            <a:endParaRPr lang="ru-RU" sz="2400" dirty="0" smtClean="0"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dirty="0" smtClean="0"/>
              <a:t>7.Планируемые результаты в деятельности педагогов и родителей.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8.Модель взаимодействия.</a:t>
            </a:r>
          </a:p>
          <a:p>
            <a:pPr algn="ctr"/>
            <a:r>
              <a:rPr lang="ru-RU" sz="2400" dirty="0" smtClean="0"/>
              <a:t>9.Список источников для педагогов и родителей.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  <a:cs typeface="Times New Roman" pitchFamily="18" charset="0"/>
              </a:rPr>
              <a:t>направления взаимодействия </a:t>
            </a:r>
            <a:endParaRPr lang="ru-RU" sz="36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00200"/>
            <a:ext cx="8043890" cy="4525963"/>
          </a:xfrm>
        </p:spPr>
        <p:txBody>
          <a:bodyPr/>
          <a:lstStyle/>
          <a:p>
            <a:pPr algn="ctr">
              <a:buClr>
                <a:srgbClr val="A50021"/>
              </a:buClr>
              <a:buFont typeface="Wingdings" pitchFamily="2" charset="2"/>
              <a:buChar char="v"/>
            </a:pPr>
            <a:r>
              <a:rPr lang="ru-RU" dirty="0" smtClean="0">
                <a:cs typeface="Times New Roman" pitchFamily="18" charset="0"/>
              </a:rPr>
              <a:t>Педагогический мониторинг</a:t>
            </a:r>
          </a:p>
          <a:p>
            <a:pPr algn="ctr">
              <a:buClr>
                <a:srgbClr val="A50021"/>
              </a:buClr>
              <a:buNone/>
            </a:pPr>
            <a:endParaRPr lang="ru-RU" dirty="0" smtClean="0">
              <a:cs typeface="Times New Roman" pitchFamily="18" charset="0"/>
            </a:endParaRPr>
          </a:p>
          <a:p>
            <a:pPr algn="ctr">
              <a:buClr>
                <a:srgbClr val="A50021"/>
              </a:buClr>
              <a:buFont typeface="Wingdings" pitchFamily="2" charset="2"/>
              <a:buChar char="v"/>
            </a:pPr>
            <a:r>
              <a:rPr lang="ru-RU" dirty="0" smtClean="0">
                <a:cs typeface="Times New Roman" pitchFamily="18" charset="0"/>
              </a:rPr>
              <a:t> Педагогическая поддержка</a:t>
            </a:r>
          </a:p>
          <a:p>
            <a:pPr algn="ctr">
              <a:buClr>
                <a:srgbClr val="A50021"/>
              </a:buClr>
              <a:buNone/>
            </a:pPr>
            <a:endParaRPr lang="ru-RU" dirty="0" smtClean="0">
              <a:cs typeface="Times New Roman" pitchFamily="18" charset="0"/>
            </a:endParaRPr>
          </a:p>
          <a:p>
            <a:pPr algn="ctr">
              <a:buClr>
                <a:srgbClr val="A50021"/>
              </a:buClr>
              <a:buFont typeface="Wingdings" pitchFamily="2" charset="2"/>
              <a:buChar char="v"/>
            </a:pPr>
            <a:r>
              <a:rPr lang="ru-RU" dirty="0" smtClean="0">
                <a:cs typeface="Times New Roman" pitchFamily="18" charset="0"/>
              </a:rPr>
              <a:t> Педагогическое образование родителей</a:t>
            </a:r>
          </a:p>
          <a:p>
            <a:pPr algn="ctr">
              <a:buClr>
                <a:srgbClr val="A50021"/>
              </a:buClr>
              <a:buNone/>
            </a:pPr>
            <a:endParaRPr lang="ru-RU" dirty="0" smtClean="0">
              <a:cs typeface="Times New Roman" pitchFamily="18" charset="0"/>
            </a:endParaRPr>
          </a:p>
          <a:p>
            <a:pPr algn="ctr">
              <a:buClr>
                <a:srgbClr val="A50021"/>
              </a:buClr>
              <a:buFont typeface="Wingdings" pitchFamily="2" charset="2"/>
              <a:buChar char="v"/>
            </a:pPr>
            <a:r>
              <a:rPr lang="ru-RU" dirty="0" smtClean="0">
                <a:cs typeface="Times New Roman" pitchFamily="18" charset="0"/>
              </a:rPr>
              <a:t> Педагогическое партнерство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785794"/>
            <a:ext cx="821537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ВАЖНО ПОМНИТЬ !</a:t>
            </a:r>
          </a:p>
          <a:p>
            <a:pPr algn="l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 создании условий, способствующих формированию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субъектной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позиции родителей  в образовании своего ребенка;</a:t>
            </a:r>
          </a:p>
          <a:p>
            <a:pPr algn="ctr">
              <a:buClr>
                <a:srgbClr val="C00000"/>
              </a:buClr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 учете  особенностей взаимодействия с родителями детей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раннего возраста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buClr>
                <a:srgbClr val="C00000"/>
              </a:buClr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 непрерывности и преемственности  взаимодействия педагогов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детского сада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школы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родителей;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00100" y="714357"/>
            <a:ext cx="757242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latin typeface="+mn-lt"/>
                <a:cs typeface="Times New Roman" pitchFamily="18" charset="0"/>
              </a:rPr>
              <a:t>о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соответствии</a:t>
            </a:r>
            <a:r>
              <a:rPr lang="ru-RU" sz="2400" dirty="0" smtClean="0">
                <a:latin typeface="+mn-lt"/>
                <a:cs typeface="Times New Roman" pitchFamily="18" charset="0"/>
              </a:rPr>
              <a:t> форм  уровням взаимодействия;</a:t>
            </a:r>
          </a:p>
          <a:p>
            <a:pPr algn="ctr">
              <a:buClr>
                <a:srgbClr val="C00000"/>
              </a:buClr>
            </a:pPr>
            <a:endParaRPr lang="ru-RU" sz="2400" dirty="0" smtClean="0">
              <a:latin typeface="+mn-lt"/>
              <a:cs typeface="Times New Roman" pitchFamily="18" charset="0"/>
            </a:endParaRP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latin typeface="+mn-lt"/>
                <a:cs typeface="Times New Roman" pitchFamily="18" charset="0"/>
              </a:rPr>
              <a:t> о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технологичности</a:t>
            </a:r>
            <a:r>
              <a:rPr lang="ru-RU" sz="2400" dirty="0" smtClean="0">
                <a:latin typeface="+mn-lt"/>
                <a:cs typeface="Times New Roman" pitchFamily="18" charset="0"/>
              </a:rPr>
              <a:t>  процесса взаимодействия;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 целесообразности запланированной деятельности (объем, учет возраста детей  и особенностей социального окружения);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  <a:cs typeface="Times New Roman" pitchFamily="18" charset="0"/>
            </a:endParaRPr>
          </a:p>
          <a:p>
            <a:pPr lvl="0"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latin typeface="+mn-lt"/>
              </a:rPr>
              <a:t> возможности использования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современных </a:t>
            </a:r>
            <a:r>
              <a:rPr lang="ru-RU" sz="2400" dirty="0" smtClean="0">
                <a:latin typeface="+mn-lt"/>
              </a:rPr>
              <a:t>условий (наличие у большинства родителей доступа к интернету; возможности использования ИКТ).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071546"/>
          <a:ext cx="8429684" cy="4857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1785918" y="1928802"/>
            <a:ext cx="484187" cy="906462"/>
          </a:xfrm>
          <a:prstGeom prst="down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7000892" y="1928802"/>
            <a:ext cx="484188" cy="928687"/>
          </a:xfrm>
          <a:prstGeom prst="down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4143372" y="3429000"/>
            <a:ext cx="1430338" cy="484187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возможные решения 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428736"/>
            <a:ext cx="792961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3200" dirty="0" smtClean="0">
                <a:latin typeface="+mn-lt"/>
                <a:cs typeface="Times New Roman" pitchFamily="18" charset="0"/>
              </a:rPr>
              <a:t>обследование педагогов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3200" dirty="0" smtClean="0">
                <a:latin typeface="+mn-lt"/>
                <a:cs typeface="Times New Roman" pitchFamily="18" charset="0"/>
              </a:rPr>
              <a:t>обследование </a:t>
            </a:r>
            <a:r>
              <a:rPr lang="ru-RU" sz="3200" dirty="0" err="1" smtClean="0">
                <a:latin typeface="+mn-lt"/>
                <a:cs typeface="Times New Roman" pitchFamily="18" charset="0"/>
              </a:rPr>
              <a:t>семьми</a:t>
            </a:r>
            <a:endParaRPr lang="ru-RU" sz="3200" dirty="0" smtClean="0">
              <a:latin typeface="+mn-lt"/>
              <a:cs typeface="Times New Roman" pitchFamily="18" charset="0"/>
            </a:endParaRP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3200" dirty="0" smtClean="0">
                <a:latin typeface="+mn-lt"/>
                <a:cs typeface="Times New Roman" pitchFamily="18" charset="0"/>
              </a:rPr>
              <a:t>выделение и обобщение  проблем взаимодействия ОО и семьи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3200" dirty="0" smtClean="0">
                <a:latin typeface="+mn-lt"/>
                <a:cs typeface="Times New Roman" pitchFamily="18" charset="0"/>
              </a:rPr>
              <a:t>разработка системы методического сопровождения сотрудничества ОО и семей воспитанников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3200" dirty="0" smtClean="0">
                <a:latin typeface="+mn-lt"/>
                <a:cs typeface="Times New Roman" pitchFamily="18" charset="0"/>
              </a:rPr>
              <a:t>разработка раздела ОП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обследование педагогов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214422"/>
            <a:ext cx="84296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latin typeface="+mn-lt"/>
              </a:rPr>
              <a:t>у значительной части педагогов на практике, отсутствует установка на сотрудничество и преобладает отношение к родителям как к 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объектам воспитания</a:t>
            </a:r>
            <a:r>
              <a:rPr lang="ru-RU" sz="2400" dirty="0" smtClean="0">
                <a:latin typeface="+mn-lt"/>
              </a:rPr>
              <a:t>;</a:t>
            </a:r>
          </a:p>
          <a:p>
            <a:pPr algn="ctr">
              <a:buClr>
                <a:srgbClr val="C00000"/>
              </a:buClr>
            </a:pPr>
            <a:r>
              <a:rPr lang="ru-RU" sz="2400" dirty="0" smtClean="0">
                <a:latin typeface="+mn-lt"/>
              </a:rPr>
              <a:t> 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latin typeface="+mn-lt"/>
              </a:rPr>
              <a:t>недостаточная информированность педагогов  об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условиях и особенностях </a:t>
            </a:r>
            <a:r>
              <a:rPr lang="ru-RU" sz="2400" dirty="0" smtClean="0">
                <a:latin typeface="+mn-lt"/>
              </a:rPr>
              <a:t>семейного воспитания каждого ребенка; 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latin typeface="+mn-lt"/>
              </a:rPr>
              <a:t>педагоги испытывают затруднения при выборе форм взаимодействия, и  не всегда готовы предоставлять членам семей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возможности делать выбор и принимать решения</a:t>
            </a:r>
            <a:r>
              <a:rPr lang="ru-RU" sz="2400" dirty="0" smtClean="0">
                <a:latin typeface="+mn-lt"/>
              </a:rPr>
              <a:t> (несмотря на признание необходимости партнерской позиции) </a:t>
            </a:r>
          </a:p>
          <a:p>
            <a:endParaRPr lang="ru-RU" dirty="0" smtClean="0"/>
          </a:p>
          <a:p>
            <a:pPr algn="l"/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7286644" y="5500702"/>
            <a:ext cx="984698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500042"/>
            <a:ext cx="65722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/>
              <a:t>существенная недооценка педагогами образовательного </a:t>
            </a:r>
            <a:r>
              <a:rPr lang="ru-RU" sz="2400" b="1" dirty="0" smtClean="0">
                <a:solidFill>
                  <a:srgbClr val="C00000"/>
                </a:solidFill>
              </a:rPr>
              <a:t>потенциала</a:t>
            </a:r>
            <a:r>
              <a:rPr lang="ru-RU" sz="2400" dirty="0" smtClean="0"/>
              <a:t> семьи;</a:t>
            </a:r>
          </a:p>
          <a:p>
            <a:pPr algn="ctr">
              <a:buClr>
                <a:srgbClr val="C00000"/>
              </a:buClr>
            </a:pPr>
            <a:r>
              <a:rPr lang="ru-RU" sz="2400" dirty="0" smtClean="0"/>
              <a:t> 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/>
              <a:t>педагоги отмечают наличие затруднений  при </a:t>
            </a:r>
            <a:r>
              <a:rPr lang="ru-RU" sz="2400" b="1" dirty="0" smtClean="0">
                <a:solidFill>
                  <a:srgbClr val="C00000"/>
                </a:solidFill>
              </a:rPr>
              <a:t>вовлечении</a:t>
            </a:r>
            <a:r>
              <a:rPr lang="ru-RU" sz="2400" dirty="0" smtClean="0"/>
              <a:t> семьи в процесс взаимодействия с ДОУ;</a:t>
            </a:r>
          </a:p>
          <a:p>
            <a:pPr algn="ctr">
              <a:buClr>
                <a:srgbClr val="C00000"/>
              </a:buClr>
            </a:pPr>
            <a:r>
              <a:rPr lang="ru-RU" sz="2400" dirty="0" smtClean="0"/>
              <a:t> 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/>
              <a:t>при этом  сами педагоги  не всегда готовы предложить родителям </a:t>
            </a:r>
            <a:r>
              <a:rPr lang="ru-RU" sz="2400" b="1" dirty="0" smtClean="0">
                <a:solidFill>
                  <a:srgbClr val="C00000"/>
                </a:solidFill>
              </a:rPr>
              <a:t>возможность и вариативность участия </a:t>
            </a:r>
            <a:r>
              <a:rPr lang="ru-RU" sz="2400" dirty="0" smtClean="0"/>
              <a:t>в реализации программы дошкольного образования.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обследование родителей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000108"/>
            <a:ext cx="785818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latin typeface="+mn-lt"/>
            </a:endParaRP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latin typeface="+mn-lt"/>
              </a:rPr>
              <a:t>родителей больше всего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радуют </a:t>
            </a:r>
            <a:r>
              <a:rPr lang="ru-RU" sz="2400" dirty="0" smtClean="0">
                <a:latin typeface="+mn-lt"/>
              </a:rPr>
              <a:t>в жизни  собственные дети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(65%), </a:t>
            </a:r>
            <a:r>
              <a:rPr lang="ru-RU" sz="2400" dirty="0" smtClean="0">
                <a:latin typeface="+mn-lt"/>
              </a:rPr>
              <a:t>семья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(34%);</a:t>
            </a:r>
          </a:p>
          <a:p>
            <a:pPr algn="ctr">
              <a:buClr>
                <a:srgbClr val="C00000"/>
              </a:buClr>
            </a:pPr>
            <a:r>
              <a:rPr lang="ru-RU" sz="2400" dirty="0" smtClean="0">
                <a:latin typeface="+mn-lt"/>
              </a:rPr>
              <a:t> 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latin typeface="+mn-lt"/>
              </a:rPr>
              <a:t>качества, которые ценят в людях родители и дети, во многом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совпадают (75%)</a:t>
            </a:r>
            <a:r>
              <a:rPr lang="ru-RU" sz="2400" dirty="0" smtClean="0">
                <a:latin typeface="+mn-lt"/>
              </a:rPr>
              <a:t>: доброта, честность, дружелюбие, забота, понимание, общительность;</a:t>
            </a:r>
          </a:p>
          <a:p>
            <a:pPr algn="ctr">
              <a:buClr>
                <a:srgbClr val="C00000"/>
              </a:buClr>
            </a:pPr>
            <a:r>
              <a:rPr lang="ru-RU" sz="2400" dirty="0" smtClean="0">
                <a:latin typeface="+mn-lt"/>
              </a:rPr>
              <a:t> 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latin typeface="+mn-lt"/>
              </a:rPr>
              <a:t>свою помощь педагогам в воспитании ребёнка в основном  видят в выполнении всех требований, просьб и советов;</a:t>
            </a: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latin typeface="+mn-lt"/>
              </a:rPr>
              <a:t>большинство родителей испытывают затруднения в том, чтобы сформировать в ребёнке умение управлять собой 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(57%).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42852"/>
            <a:ext cx="7315200" cy="107157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  <a:cs typeface="Times New Roman" pitchFamily="18" charset="0"/>
              </a:rPr>
              <a:t>мнения родителей о взаимодействии</a:t>
            </a:r>
            <a:endParaRPr lang="ru-RU" sz="36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097335"/>
          </a:xfrm>
        </p:spPr>
        <p:txBody>
          <a:bodyPr/>
          <a:lstStyle/>
          <a:p>
            <a:pPr algn="ctr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cs typeface="Times New Roman" pitchFamily="18" charset="0"/>
              </a:rPr>
              <a:t>Каким бы вы хотели видеть к себе отношение  педагогов как родителю? </a:t>
            </a:r>
          </a:p>
          <a:p>
            <a:pPr algn="ctr">
              <a:spcBef>
                <a:spcPts val="0"/>
              </a:spcBef>
              <a:buClr>
                <a:srgbClr val="C00000"/>
              </a:buClr>
              <a:buNone/>
            </a:pPr>
            <a:r>
              <a:rPr lang="ru-RU" b="1" dirty="0" smtClean="0">
                <a:solidFill>
                  <a:srgbClr val="C00000"/>
                </a:solidFill>
                <a:cs typeface="Times New Roman" pitchFamily="18" charset="0"/>
              </a:rPr>
              <a:t>40% - </a:t>
            </a:r>
            <a:r>
              <a:rPr lang="ru-RU" sz="2800" dirty="0" smtClean="0">
                <a:cs typeface="Times New Roman" pitchFamily="18" charset="0"/>
              </a:rPr>
              <a:t>хотели бы видеть педагога как союзника;</a:t>
            </a:r>
            <a:endParaRPr lang="ru-RU" sz="28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algn="ctr">
              <a:spcBef>
                <a:spcPts val="0"/>
              </a:spcBef>
              <a:buClr>
                <a:srgbClr val="C00000"/>
              </a:buClr>
              <a:buNone/>
            </a:pPr>
            <a:r>
              <a:rPr lang="ru-RU" b="1" dirty="0" smtClean="0">
                <a:solidFill>
                  <a:srgbClr val="C00000"/>
                </a:solidFill>
                <a:cs typeface="Times New Roman" pitchFamily="18" charset="0"/>
              </a:rPr>
              <a:t>22 %  - </a:t>
            </a:r>
            <a:r>
              <a:rPr lang="ru-RU" sz="2800" dirty="0" smtClean="0">
                <a:cs typeface="Times New Roman" pitchFamily="18" charset="0"/>
              </a:rPr>
              <a:t>уважительным, понимающим</a:t>
            </a:r>
            <a:r>
              <a:rPr lang="ru-RU" sz="2400" dirty="0" smtClean="0">
                <a:cs typeface="Times New Roman" pitchFamily="18" charset="0"/>
              </a:rPr>
              <a:t>.</a:t>
            </a:r>
          </a:p>
          <a:p>
            <a:pPr algn="ctr">
              <a:spcBef>
                <a:spcPts val="0"/>
              </a:spcBef>
              <a:buClr>
                <a:srgbClr val="C00000"/>
              </a:buClr>
              <a:buNone/>
            </a:pPr>
            <a:endParaRPr lang="ru-RU" sz="2400" dirty="0" smtClean="0">
              <a:cs typeface="Times New Roman" pitchFamily="18" charset="0"/>
            </a:endParaRPr>
          </a:p>
          <a:p>
            <a:pPr algn="ctr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cs typeface="Times New Roman" pitchFamily="18" charset="0"/>
              </a:rPr>
              <a:t>Чему вам хотелось бы научиться у педагогов?</a:t>
            </a:r>
          </a:p>
          <a:p>
            <a:pPr algn="ctr">
              <a:spcBef>
                <a:spcPts val="0"/>
              </a:spcBef>
              <a:buClr>
                <a:srgbClr val="C00000"/>
              </a:buClr>
              <a:buNone/>
            </a:pPr>
            <a:r>
              <a:rPr lang="ru-RU" dirty="0" smtClean="0"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cs typeface="Times New Roman" pitchFamily="18" charset="0"/>
              </a:rPr>
              <a:t>56 % - </a:t>
            </a:r>
            <a:r>
              <a:rPr lang="ru-RU" sz="2800" dirty="0" smtClean="0">
                <a:cs typeface="Times New Roman" pitchFamily="18" charset="0"/>
              </a:rPr>
              <a:t>терпению, выдержке.</a:t>
            </a:r>
          </a:p>
          <a:p>
            <a:pPr algn="ctr">
              <a:spcBef>
                <a:spcPts val="0"/>
              </a:spcBef>
              <a:buClr>
                <a:srgbClr val="C00000"/>
              </a:buClr>
              <a:buNone/>
            </a:pPr>
            <a:endParaRPr lang="ru-RU" sz="2800" dirty="0" smtClean="0">
              <a:cs typeface="Times New Roman" pitchFamily="18" charset="0"/>
            </a:endParaRP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7286644" y="5214950"/>
            <a:ext cx="984698" cy="1214446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214422"/>
            <a:ext cx="80724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cs typeface="Times New Roman" pitchFamily="18" charset="0"/>
              </a:rPr>
              <a:t>Что необходимо для эффективного взаимодействия?</a:t>
            </a:r>
          </a:p>
          <a:p>
            <a:pPr algn="ctr">
              <a:spcBef>
                <a:spcPts val="0"/>
              </a:spcBef>
              <a:buClr>
                <a:srgbClr val="C00000"/>
              </a:buClr>
              <a:buNone/>
            </a:pPr>
            <a:r>
              <a:rPr lang="ru-RU" sz="3200" b="1" dirty="0" smtClean="0">
                <a:solidFill>
                  <a:srgbClr val="C00000"/>
                </a:solidFill>
                <a:cs typeface="Times New Roman" pitchFamily="18" charset="0"/>
              </a:rPr>
              <a:t>68% - </a:t>
            </a:r>
            <a:r>
              <a:rPr lang="ru-RU" sz="2800" dirty="0" smtClean="0">
                <a:cs typeface="Times New Roman" pitchFamily="18" charset="0"/>
              </a:rPr>
              <a:t>взаимопонимание, общение, сплоченные действия.</a:t>
            </a:r>
          </a:p>
          <a:p>
            <a:pPr algn="ctr">
              <a:spcBef>
                <a:spcPts val="0"/>
              </a:spcBef>
              <a:buClr>
                <a:srgbClr val="C00000"/>
              </a:buCl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cs typeface="Times New Roman" pitchFamily="18" charset="0"/>
              </a:rPr>
              <a:t>Каким формам взаимодействия с педагогами отдаете предпочтение?</a:t>
            </a:r>
          </a:p>
          <a:p>
            <a:pPr algn="ctr">
              <a:spcBef>
                <a:spcPts val="0"/>
              </a:spcBef>
              <a:buClr>
                <a:srgbClr val="C00000"/>
              </a:buClr>
              <a:buNone/>
            </a:pP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cs typeface="Times New Roman" pitchFamily="18" charset="0"/>
              </a:rPr>
              <a:t>45 % - </a:t>
            </a:r>
            <a:r>
              <a:rPr lang="ru-RU" sz="2800" dirty="0" smtClean="0">
                <a:cs typeface="Times New Roman" pitchFamily="18" charset="0"/>
              </a:rPr>
              <a:t>клуб родителей, тренинги, деловые игры, круглые столы по обмену опытом воспитания, совместные праздники</a:t>
            </a:r>
            <a:r>
              <a:rPr lang="ru-RU" sz="2400" dirty="0" smtClean="0">
                <a:cs typeface="Times New Roman" pitchFamily="18" charset="0"/>
              </a:rPr>
              <a:t>; </a:t>
            </a:r>
          </a:p>
          <a:p>
            <a:pPr algn="ctr">
              <a:spcBef>
                <a:spcPts val="0"/>
              </a:spcBef>
              <a:buClr>
                <a:srgbClr val="C00000"/>
              </a:buClr>
              <a:buNone/>
            </a:pPr>
            <a:r>
              <a:rPr lang="ru-RU" sz="3200" b="1" dirty="0" smtClean="0">
                <a:solidFill>
                  <a:srgbClr val="C00000"/>
                </a:solidFill>
                <a:cs typeface="Times New Roman" pitchFamily="18" charset="0"/>
              </a:rPr>
              <a:t>62%  - </a:t>
            </a:r>
            <a:r>
              <a:rPr lang="ru-RU" sz="2800" dirty="0" smtClean="0">
                <a:cs typeface="Times New Roman" pitchFamily="18" charset="0"/>
              </a:rPr>
              <a:t>консультации педагогов </a:t>
            </a:r>
            <a:r>
              <a:rPr lang="ru-RU" sz="2800" dirty="0" smtClean="0">
                <a:solidFill>
                  <a:srgbClr val="C00000"/>
                </a:solidFill>
                <a:cs typeface="Times New Roman" pitchFamily="18" charset="0"/>
              </a:rPr>
              <a:t>(особенно специалистов!) </a:t>
            </a:r>
            <a:r>
              <a:rPr lang="ru-RU" sz="2800" dirty="0" smtClean="0">
                <a:cs typeface="Times New Roman" pitchFamily="18" charset="0"/>
              </a:rPr>
              <a:t>по конкретным  вопро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сам.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cs typeface="Times New Roman" pitchFamily="18" charset="0"/>
              </a:rPr>
              <a:t>выделение и обобщение  проблем взаимодействия ОО и семьи</a:t>
            </a:r>
            <a:br>
              <a:rPr lang="ru-RU" sz="3200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428736"/>
            <a:ext cx="735811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latin typeface="+mn-lt"/>
                <a:cs typeface="Times New Roman" pitchFamily="18" charset="0"/>
              </a:rPr>
              <a:t>отсутствие систематического анализа и оценки традиционных и новых форм и методов взаимодействия ОУ с семьей;</a:t>
            </a:r>
          </a:p>
          <a:p>
            <a:pPr algn="ctr">
              <a:buClr>
                <a:srgbClr val="C00000"/>
              </a:buClr>
            </a:pPr>
            <a:endParaRPr lang="ru-RU" sz="2400" dirty="0" smtClean="0">
              <a:latin typeface="+mn-lt"/>
              <a:cs typeface="Times New Roman" pitchFamily="18" charset="0"/>
            </a:endParaRP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latin typeface="+mn-lt"/>
                <a:cs typeface="Times New Roman" pitchFamily="18" charset="0"/>
              </a:rPr>
              <a:t>наличие серьезных затруднений у педагогов ОУ в развитии взаимодействия с семьей;</a:t>
            </a:r>
          </a:p>
          <a:p>
            <a:pPr algn="ctr">
              <a:buClr>
                <a:srgbClr val="C00000"/>
              </a:buClr>
            </a:pPr>
            <a:endParaRPr lang="ru-RU" sz="2400" dirty="0" smtClean="0">
              <a:latin typeface="+mn-lt"/>
              <a:cs typeface="Times New Roman" pitchFamily="18" charset="0"/>
            </a:endParaRP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latin typeface="+mn-lt"/>
                <a:cs typeface="Times New Roman" pitchFamily="18" charset="0"/>
              </a:rPr>
              <a:t>отсутствие  системы изучения современной семьи  для реализации дифференцированного подхода к взаимодействию с семьями;</a:t>
            </a:r>
          </a:p>
          <a:p>
            <a:pPr algn="ctr">
              <a:buClr>
                <a:srgbClr val="C00000"/>
              </a:buClr>
            </a:pPr>
            <a:endParaRPr lang="ru-RU" sz="2400" dirty="0" smtClean="0">
              <a:latin typeface="+mn-lt"/>
              <a:cs typeface="Times New Roman" pitchFamily="18" charset="0"/>
            </a:endParaRPr>
          </a:p>
          <a:p>
            <a:pPr algn="ctr">
              <a:buClr>
                <a:srgbClr val="C00000"/>
              </a:buClr>
              <a:buFont typeface="Wingdings" pitchFamily="2" charset="2"/>
              <a:buChar char="v"/>
            </a:pPr>
            <a:r>
              <a:rPr lang="ru-RU" sz="2400" dirty="0" smtClean="0">
                <a:latin typeface="+mn-lt"/>
                <a:cs typeface="Times New Roman" pitchFamily="18" charset="0"/>
              </a:rPr>
              <a:t>наличие затруднений  при вовлечении семьи в процесс взаимодействия с ОУ…</a:t>
            </a:r>
            <a:endParaRPr lang="ru-RU" sz="2400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2040</TotalTime>
  <Words>696</Words>
  <Application>Microsoft Office PowerPoint</Application>
  <PresentationFormat>Экран (4:3)</PresentationFormat>
  <Paragraphs>112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Оформление по умолчанию</vt:lpstr>
      <vt:lpstr>Презентация PowerPoint</vt:lpstr>
      <vt:lpstr>Презентация PowerPoint</vt:lpstr>
      <vt:lpstr>  возможные решения   </vt:lpstr>
      <vt:lpstr>обследование педагогов </vt:lpstr>
      <vt:lpstr>Презентация PowerPoint</vt:lpstr>
      <vt:lpstr>обследование родителей </vt:lpstr>
      <vt:lpstr>мнения родителей о взаимодействии</vt:lpstr>
      <vt:lpstr>Презентация PowerPoint</vt:lpstr>
      <vt:lpstr> выделение и обобщение  проблем взаимодействия ОО и семьи </vt:lpstr>
      <vt:lpstr> разработка системы методического сопровождения сотрудничества ОО и семей воспитанников </vt:lpstr>
      <vt:lpstr>разработка раздела ОП </vt:lpstr>
      <vt:lpstr>Презентация PowerPoint</vt:lpstr>
      <vt:lpstr>направления взаимодействия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Воспитываем исследователей</dc:subject>
  <dc:creator>Савельева Л.Н.</dc:creator>
  <cp:lastModifiedBy>Венера Узбековна</cp:lastModifiedBy>
  <cp:revision>209</cp:revision>
  <cp:lastPrinted>1601-01-01T00:00:00Z</cp:lastPrinted>
  <dcterms:created xsi:type="dcterms:W3CDTF">1601-01-01T00:00:00Z</dcterms:created>
  <dcterms:modified xsi:type="dcterms:W3CDTF">2015-07-13T07:18:03Z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