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DEB184-98AC-4C39-8CF2-BA7E18A162D0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6349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6349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49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49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CEA18-3B1E-4030-B327-411561E236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104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A4B54-815E-4F03-9843-A1F13F1306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068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4A013-9743-4F3F-8013-566AC9A6BE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5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7A4F9-71ED-405A-A049-63CBAF384B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359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68856-D5CE-4FDD-8C19-EFACCA4EAA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605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C8FCE-5FE2-4072-A24C-EE797A2634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989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4A3BE-6CD7-4479-AAF2-61B1DCF731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C2CEC-30DD-4E70-A5AB-58E165C08F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588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A0217-A665-49DA-9B99-71459BE0B9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990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B99A-7F70-42E1-98F7-1A1931B5E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66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73928CC-C152-4BD0-A18B-3238F3E1F9A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39825"/>
          </a:xfrm>
        </p:spPr>
        <p:txBody>
          <a:bodyPr/>
          <a:lstStyle/>
          <a:p>
            <a:pPr algn="ctr"/>
            <a:r>
              <a:rPr lang="en-US" sz="2400" b="1" cap="all" dirty="0" err="1">
                <a:solidFill>
                  <a:schemeClr val="tx2"/>
                </a:solidFill>
              </a:rPr>
              <a:t>Урок</a:t>
            </a:r>
            <a:r>
              <a:rPr lang="en-US" sz="2400" b="1" cap="all" dirty="0">
                <a:solidFill>
                  <a:schemeClr val="tx2"/>
                </a:solidFill>
              </a:rPr>
              <a:t> </a:t>
            </a:r>
            <a:r>
              <a:rPr lang="en-US" sz="2400" b="1" cap="all" dirty="0" err="1">
                <a:solidFill>
                  <a:schemeClr val="tx2"/>
                </a:solidFill>
              </a:rPr>
              <a:t>по</a:t>
            </a:r>
            <a:r>
              <a:rPr lang="en-US" sz="2400" b="1" cap="all" dirty="0">
                <a:solidFill>
                  <a:schemeClr val="tx2"/>
                </a:solidFill>
              </a:rPr>
              <a:t> </a:t>
            </a:r>
            <a:r>
              <a:rPr lang="en-US" sz="2400" b="1" cap="all" dirty="0" err="1">
                <a:solidFill>
                  <a:schemeClr val="tx2"/>
                </a:solidFill>
              </a:rPr>
              <a:t>обществознанию</a:t>
            </a:r>
            <a:r>
              <a:rPr lang="ru-RU" sz="2400" b="1" cap="all" dirty="0">
                <a:solidFill>
                  <a:schemeClr val="tx2"/>
                </a:solidFill>
              </a:rPr>
              <a:t> в</a:t>
            </a:r>
            <a:r>
              <a:rPr lang="en-US" sz="2400" b="1" cap="all" dirty="0">
                <a:solidFill>
                  <a:schemeClr val="tx2"/>
                </a:solidFill>
              </a:rPr>
              <a:t> 5 </a:t>
            </a:r>
            <a:r>
              <a:rPr lang="en-US" sz="2400" b="1" cap="all" dirty="0" err="1">
                <a:solidFill>
                  <a:schemeClr val="tx2"/>
                </a:solidFill>
              </a:rPr>
              <a:t>класс</a:t>
            </a:r>
            <a:r>
              <a:rPr lang="ru-RU" sz="2400" b="1" cap="all" dirty="0">
                <a:solidFill>
                  <a:schemeClr val="tx2"/>
                </a:solidFill>
              </a:rPr>
              <a:t>е </a:t>
            </a:r>
            <a:r>
              <a:rPr lang="ru-RU" sz="2400" b="1" cap="all" dirty="0" smtClean="0">
                <a:solidFill>
                  <a:schemeClr val="tx2"/>
                </a:solidFill>
              </a:rPr>
              <a:t/>
            </a:r>
            <a:br>
              <a:rPr lang="ru-RU" sz="2400" b="1" cap="all" dirty="0" smtClean="0">
                <a:solidFill>
                  <a:schemeClr val="tx2"/>
                </a:solidFill>
              </a:rPr>
            </a:br>
            <a:r>
              <a:rPr lang="en-US" sz="2400" b="1" cap="all" dirty="0" err="1" smtClean="0">
                <a:solidFill>
                  <a:schemeClr val="tx2"/>
                </a:solidFill>
              </a:rPr>
              <a:t>на</a:t>
            </a:r>
            <a:r>
              <a:rPr lang="en-US" sz="2400" b="1" cap="all" dirty="0" smtClean="0">
                <a:solidFill>
                  <a:schemeClr val="tx2"/>
                </a:solidFill>
              </a:rPr>
              <a:t> </a:t>
            </a:r>
            <a:r>
              <a:rPr lang="en-US" sz="2400" b="1" cap="all" dirty="0" err="1" smtClean="0">
                <a:solidFill>
                  <a:schemeClr val="tx2"/>
                </a:solidFill>
              </a:rPr>
              <a:t>тему</a:t>
            </a:r>
            <a:r>
              <a:rPr lang="ru-RU" sz="2400" b="1" cap="all" dirty="0" smtClean="0">
                <a:solidFill>
                  <a:schemeClr val="tx2"/>
                </a:solidFill>
              </a:rPr>
              <a:t> </a:t>
            </a:r>
            <a:r>
              <a:rPr lang="en-US" sz="2400" b="1" cap="all" dirty="0" smtClean="0">
                <a:solidFill>
                  <a:schemeClr val="tx2"/>
                </a:solidFill>
              </a:rPr>
              <a:t>«</a:t>
            </a:r>
            <a:r>
              <a:rPr lang="en-US" sz="2400" b="1" cap="all" dirty="0" err="1">
                <a:solidFill>
                  <a:schemeClr val="tx2"/>
                </a:solidFill>
              </a:rPr>
              <a:t>На</a:t>
            </a:r>
            <a:r>
              <a:rPr lang="en-US" sz="2400" b="1" cap="all" dirty="0">
                <a:solidFill>
                  <a:schemeClr val="tx2"/>
                </a:solidFill>
              </a:rPr>
              <a:t> </a:t>
            </a:r>
            <a:r>
              <a:rPr lang="en-US" sz="2400" b="1" cap="all" dirty="0" err="1">
                <a:solidFill>
                  <a:schemeClr val="tx2"/>
                </a:solidFill>
              </a:rPr>
              <a:t>пути</a:t>
            </a:r>
            <a:r>
              <a:rPr lang="en-US" sz="2400" b="1" cap="all" dirty="0">
                <a:solidFill>
                  <a:schemeClr val="tx2"/>
                </a:solidFill>
              </a:rPr>
              <a:t> к </a:t>
            </a:r>
            <a:r>
              <a:rPr lang="en-US" sz="2400" b="1" cap="all" dirty="0" err="1">
                <a:solidFill>
                  <a:schemeClr val="tx2"/>
                </a:solidFill>
              </a:rPr>
              <a:t>жизненному</a:t>
            </a:r>
            <a:r>
              <a:rPr lang="en-US" sz="2400" b="1" cap="all" dirty="0">
                <a:solidFill>
                  <a:schemeClr val="tx2"/>
                </a:solidFill>
              </a:rPr>
              <a:t> </a:t>
            </a:r>
            <a:r>
              <a:rPr lang="en-US" sz="2400" b="1" cap="all" dirty="0" err="1">
                <a:solidFill>
                  <a:schemeClr val="tx2"/>
                </a:solidFill>
              </a:rPr>
              <a:t>успеху</a:t>
            </a:r>
            <a:r>
              <a:rPr lang="en-US" sz="2400" b="1" cap="all" dirty="0">
                <a:solidFill>
                  <a:schemeClr val="tx2"/>
                </a:solidFill>
              </a:rPr>
              <a:t>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0800" y="2743200"/>
            <a:ext cx="6096000" cy="2819400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Марина Владимировна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№ 15 с углубленным изучением отдельных предметов»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Гусь-Хрустальный Владимирской области</a:t>
            </a:r>
          </a:p>
          <a:p>
            <a:endParaRPr lang="ru-RU" dirty="0"/>
          </a:p>
        </p:txBody>
      </p:sp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304800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81050" y="579120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14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августа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</a:t>
            </a:r>
            <a:r>
              <a:rPr lang="en-US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г.</a:t>
            </a:r>
            <a:endPara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Третья летняя Всероссийская  конференция 2015 года </a:t>
            </a: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«Актуальные  проблемы теории и практики образования"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Формула идеального успеха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Деятельность + Знание = Доход +   Признание + Награды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endParaRPr lang="ru-RU" altLang="ru-RU"/>
          </a:p>
        </p:txBody>
      </p:sp>
      <p:pic>
        <p:nvPicPr>
          <p:cNvPr id="74758" name="Picture 6" descr="pravootnoshieniia_i_ikh_subiekty1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457200"/>
            <a:ext cx="8324850" cy="6229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Домашнее задание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Подготовить проект на тему: </a:t>
            </a:r>
          </a:p>
          <a:p>
            <a:endParaRPr lang="ru-RU" altLang="ru-RU"/>
          </a:p>
          <a:p>
            <a:r>
              <a:rPr lang="ru-RU" altLang="ru-RU" b="1" i="1"/>
              <a:t>«Мой жизненный путь – мой жизненный успех».</a:t>
            </a:r>
          </a:p>
        </p:txBody>
      </p:sp>
      <p:pic>
        <p:nvPicPr>
          <p:cNvPr id="75781" name="Picture 5" descr="Бизнес-интенсив компании Ra Group СЕКРЕТЫ УСПЕХ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10000"/>
            <a:ext cx="3813175" cy="286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7" dur="2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z="13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80000"/>
              </a:lnSpc>
            </a:pPr>
            <a:r>
              <a:rPr lang="ru-RU" altLang="ru-RU" sz="1400" b="1"/>
              <a:t>Однажды я наблюдала за птицами, летающими высоко над домом. Они делали большие, свободные круги, летая друг за другом. В этом было столько  безграничной свободы. Они просто летали, упоенно отдаваясь полету. Вдруг они изменили маршрут – в какой-то момент разлетелись в разные стороны, и каждая выбрала свой путь.</a:t>
            </a:r>
            <a:br>
              <a:rPr lang="ru-RU" altLang="ru-RU" sz="1400" b="1"/>
            </a:br>
            <a:r>
              <a:rPr lang="ru-RU" altLang="ru-RU" sz="1400" b="1"/>
              <a:t>Перед ними не было никаких ограничений – куда лететь, куда не лететь? Не было ни тени сомненья – получится, ли, смогу ли? Они просто летели. Они были абсолютно свободны в своем выборе.  Ах,  если бы человек научился жить в пространстве, ощущая себя свободным в выборе любого пути! Что мешает ему так же свободно передвигаться по жизни и идти к своей цели? Не в том ли проблема человека, что, имея возможность выбирать, он не всегда ее использует?</a:t>
            </a:r>
            <a:br>
              <a:rPr lang="ru-RU" altLang="ru-RU" sz="1400" b="1"/>
            </a:br>
            <a:endParaRPr lang="ru-RU" altLang="ru-RU" sz="1400" b="1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L 0.25 0.33295  L 0.0 0.33295  L 0.0 0.0  Z" pathEditMode="relative" ptsTypes="">
                                      <p:cBhvr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Тема урока:</a:t>
            </a:r>
            <a:r>
              <a:rPr lang="ru-RU" altLang="ru-RU" sz="4000"/>
              <a:t> </a:t>
            </a:r>
            <a:br>
              <a:rPr lang="ru-RU" altLang="ru-RU" sz="4000"/>
            </a:br>
            <a:r>
              <a:rPr lang="ru-RU" altLang="ru-RU" sz="3200" b="1" i="1"/>
              <a:t>«Успеху к пути жизненному на».</a:t>
            </a:r>
          </a:p>
        </p:txBody>
      </p:sp>
      <p:pic>
        <p:nvPicPr>
          <p:cNvPr id="6148" name="Picture 4" descr="Как быть уверинным в себе? &quot; Женская сила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209800"/>
            <a:ext cx="4419600" cy="3597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ru-RU" altLang="ru-RU" sz="2400"/>
          </a:p>
          <a:p>
            <a:endParaRPr lang="ru-RU" altLang="ru-RU" sz="2400"/>
          </a:p>
          <a:p>
            <a:endParaRPr lang="ru-RU" altLang="ru-RU" sz="2400"/>
          </a:p>
          <a:p>
            <a:r>
              <a:rPr lang="ru-RU" altLang="ru-RU" sz="2400" b="1" i="1"/>
              <a:t>«На пути к жизненному успеху».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Цель урока: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800" i="1"/>
              <a:t>Способствовать актуализации смыслового содержания жизненного пути, а также жизненных целей и ценностей;</a:t>
            </a:r>
          </a:p>
          <a:p>
            <a:pPr>
              <a:lnSpc>
                <a:spcPct val="90000"/>
              </a:lnSpc>
            </a:pPr>
            <a:endParaRPr lang="ru-RU" altLang="ru-RU" sz="1800" i="1"/>
          </a:p>
          <a:p>
            <a:pPr>
              <a:lnSpc>
                <a:spcPct val="90000"/>
              </a:lnSpc>
            </a:pPr>
            <a:r>
              <a:rPr lang="ru-RU" altLang="ru-RU" sz="1800" i="1"/>
              <a:t>Подвести учащихся к нахождению связи прошлого, настоящего и будущего, иметь представление о возможности учится на своём прошлом опыте и видеть перспективы будущего с учётом жизненных планов и целей.</a:t>
            </a:r>
          </a:p>
          <a:p>
            <a:pPr>
              <a:lnSpc>
                <a:spcPct val="90000"/>
              </a:lnSpc>
            </a:pPr>
            <a:endParaRPr lang="ru-RU" altLang="ru-RU" sz="1800" i="1"/>
          </a:p>
          <a:p>
            <a:pPr>
              <a:lnSpc>
                <a:spcPct val="90000"/>
              </a:lnSpc>
            </a:pPr>
            <a:r>
              <a:rPr lang="ru-RU" altLang="ru-RU" sz="1800" i="1"/>
              <a:t>Вывести формулу идеального успеха.</a:t>
            </a:r>
          </a:p>
        </p:txBody>
      </p:sp>
      <p:pic>
        <p:nvPicPr>
          <p:cNvPr id="66567" name="Picture 7" descr="Я люблю работать &quot; Почему некоторые люди никогда не добьются успеха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1676400"/>
            <a:ext cx="4267200" cy="312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Как вы думаете, в чём смысл  человеческой жизни?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 b="1" u="sng"/>
              <a:t>Основные</a:t>
            </a:r>
            <a:r>
              <a:rPr lang="ru-RU" altLang="ru-RU" sz="2400"/>
              <a:t> </a:t>
            </a:r>
            <a:r>
              <a:rPr lang="ru-RU" altLang="ru-RU" sz="2400" b="1" u="sng"/>
              <a:t>направления смысла человеческой жизни: </a:t>
            </a:r>
          </a:p>
          <a:p>
            <a:endParaRPr lang="ru-RU" altLang="ru-RU" sz="2400" b="1" u="sng"/>
          </a:p>
          <a:p>
            <a:r>
              <a:rPr lang="ru-RU" altLang="ru-RU" sz="2400"/>
              <a:t>Желание создать семью</a:t>
            </a:r>
          </a:p>
          <a:p>
            <a:r>
              <a:rPr lang="ru-RU" altLang="ru-RU" sz="2400"/>
              <a:t>Желание получить образование</a:t>
            </a:r>
          </a:p>
          <a:p>
            <a:r>
              <a:rPr lang="ru-RU" altLang="ru-RU" sz="2400"/>
              <a:t>Желание быть полезным в обществе и своём окружении</a:t>
            </a:r>
          </a:p>
          <a:p>
            <a:r>
              <a:rPr lang="ru-RU" altLang="ru-RU" sz="2400"/>
              <a:t>Желание разбогатель</a:t>
            </a:r>
          </a:p>
          <a:p>
            <a:r>
              <a:rPr lang="ru-RU" altLang="ru-RU" sz="2400"/>
              <a:t>Желание самоутвердиться в жизни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Успех – это …</a:t>
            </a:r>
          </a:p>
          <a:p>
            <a:r>
              <a:rPr lang="ru-RU" altLang="ru-RU"/>
              <a:t>Успешный человек – это кто?</a:t>
            </a:r>
          </a:p>
          <a:p>
            <a:r>
              <a:rPr lang="ru-RU" altLang="ru-RU"/>
              <a:t>Каких  людей можно назвать успешными?</a:t>
            </a:r>
          </a:p>
          <a:p>
            <a:r>
              <a:rPr lang="ru-RU" altLang="ru-RU"/>
              <a:t>Какие качества их объединяют?</a:t>
            </a:r>
          </a:p>
          <a:p>
            <a:r>
              <a:rPr lang="ru-RU" altLang="ru-RU"/>
              <a:t>Можно ли сказать, что те люди, которые не знамениты и не совсем богаты – не успешны?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Знаменитые и успешные люди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400"/>
              <a:t>Диоген</a:t>
            </a:r>
          </a:p>
          <a:p>
            <a:r>
              <a:rPr lang="ru-RU" altLang="ru-RU" sz="2400"/>
              <a:t> </a:t>
            </a:r>
            <a:r>
              <a:rPr lang="ru-RU" altLang="ru-RU" sz="1800"/>
              <a:t>(ок.412-323 гг. до н.э)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400"/>
              <a:t>А.Д.Сахаров </a:t>
            </a:r>
          </a:p>
          <a:p>
            <a:r>
              <a:rPr lang="ru-RU" altLang="ru-RU" sz="1800"/>
              <a:t>(1921-1989)</a:t>
            </a:r>
          </a:p>
          <a:p>
            <a:endParaRPr lang="ru-RU" altLang="ru-RU" sz="1800"/>
          </a:p>
        </p:txBody>
      </p:sp>
      <p:pic>
        <p:nvPicPr>
          <p:cNvPr id="71688" name="Picture 8" descr="И бочка Диогена, и ящик Пандоры в действительности были пифосами - большими глиняными сосудами, которые закапывали в землю. - М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90800"/>
            <a:ext cx="3529013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0" name="Picture 10" descr="Биографии лауреатов: Андрей Дмитриевич Сахаров - биография, …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309086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5" grpId="0" build="p"/>
      <p:bldP spid="7168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Жизненный путь и успех - это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 i="1"/>
              <a:t>Благополучие и благосостояние.</a:t>
            </a:r>
          </a:p>
          <a:p>
            <a:r>
              <a:rPr lang="ru-RU" altLang="ru-RU" b="1" i="1"/>
              <a:t>Хорошая и крепкая семья.</a:t>
            </a:r>
          </a:p>
          <a:p>
            <a:r>
              <a:rPr lang="ru-RU" altLang="ru-RU" b="1" i="1"/>
              <a:t>Верные друзья.</a:t>
            </a:r>
          </a:p>
          <a:p>
            <a:r>
              <a:rPr lang="ru-RU" altLang="ru-RU" b="1" i="1"/>
              <a:t>Состоявшаяся карьера.</a:t>
            </a:r>
          </a:p>
          <a:p>
            <a:r>
              <a:rPr lang="ru-RU" altLang="ru-RU" b="1" i="1"/>
              <a:t>Любовь.</a:t>
            </a:r>
            <a:r>
              <a:rPr lang="ru-RU" altLang="ru-RU" sz="3600"/>
              <a:t> </a:t>
            </a:r>
          </a:p>
          <a:p>
            <a:endParaRPr lang="ru-RU" altLang="ru-RU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2286000" y="255905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pic>
        <p:nvPicPr>
          <p:cNvPr id="73733" name="Picture 5" descr="Эссе на тему я личность &quot; актуальные решебники, решебник онлайн 2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19600"/>
            <a:ext cx="3779838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76806" name="Picture 6" descr="Мотиваторы для всех (55 фото)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0"/>
            <a:ext cx="8991600" cy="654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240</TotalTime>
  <Words>278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Garamond</vt:lpstr>
      <vt:lpstr>Times New Roman</vt:lpstr>
      <vt:lpstr>Verdana</vt:lpstr>
      <vt:lpstr>Wingdings</vt:lpstr>
      <vt:lpstr>Уровень</vt:lpstr>
      <vt:lpstr>Урок по обществознанию в 5 классе  на тему «На пути к жизненному успеху»</vt:lpstr>
      <vt:lpstr>Презентация PowerPoint</vt:lpstr>
      <vt:lpstr>Тема урока:  «Успеху к пути жизненному на».</vt:lpstr>
      <vt:lpstr>Цель урока:</vt:lpstr>
      <vt:lpstr>Как вы думаете, в чём смысл  человеческой жизни?</vt:lpstr>
      <vt:lpstr>Презентация PowerPoint</vt:lpstr>
      <vt:lpstr>Знаменитые и успешные люди</vt:lpstr>
      <vt:lpstr>Жизненный путь и успех - это</vt:lpstr>
      <vt:lpstr>Презентация PowerPoint</vt:lpstr>
      <vt:lpstr>Формула идеального успеха </vt:lpstr>
      <vt:lpstr>Презентация PowerPoint</vt:lpstr>
      <vt:lpstr>Домашнее задание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</dc:creator>
  <cp:lastModifiedBy>Венера Узбековна</cp:lastModifiedBy>
  <cp:revision>9</cp:revision>
  <cp:lastPrinted>1601-01-01T00:00:00Z</cp:lastPrinted>
  <dcterms:created xsi:type="dcterms:W3CDTF">2015-03-18T14:28:22Z</dcterms:created>
  <dcterms:modified xsi:type="dcterms:W3CDTF">2015-08-14T06:30:37Z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