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2"/>
  </p:notesMasterIdLst>
  <p:sldIdLst>
    <p:sldId id="285" r:id="rId3"/>
    <p:sldId id="284" r:id="rId4"/>
    <p:sldId id="277" r:id="rId5"/>
    <p:sldId id="278" r:id="rId6"/>
    <p:sldId id="279" r:id="rId7"/>
    <p:sldId id="270" r:id="rId8"/>
    <p:sldId id="256" r:id="rId9"/>
    <p:sldId id="257" r:id="rId10"/>
    <p:sldId id="273" r:id="rId11"/>
    <p:sldId id="272" r:id="rId12"/>
    <p:sldId id="276" r:id="rId13"/>
    <p:sldId id="259" r:id="rId14"/>
    <p:sldId id="261" r:id="rId15"/>
    <p:sldId id="274" r:id="rId16"/>
    <p:sldId id="280" r:id="rId17"/>
    <p:sldId id="262" r:id="rId18"/>
    <p:sldId id="281" r:id="rId19"/>
    <p:sldId id="283" r:id="rId20"/>
    <p:sldId id="282"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907C6A4-5559-446B-99EB-297E31CB8703}" type="datetimeFigureOut">
              <a:rPr lang="ru-RU"/>
              <a:pPr>
                <a:defRPr/>
              </a:pPr>
              <a:t>20.08.2015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FB7639C0-36E8-4822-B434-3E052F23CC14}" type="slidenum">
              <a:rPr lang="ru-RU"/>
              <a:pPr>
                <a:defRPr/>
              </a:pPr>
              <a:t>‹#›</a:t>
            </a:fld>
            <a:endParaRPr lang="ru-RU"/>
          </a:p>
        </p:txBody>
      </p:sp>
    </p:spTree>
    <p:extLst>
      <p:ext uri="{BB962C8B-B14F-4D97-AF65-F5344CB8AC3E}">
        <p14:creationId xmlns:p14="http://schemas.microsoft.com/office/powerpoint/2010/main" val="1899271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4E3D30B-FE2F-4FC8-B03B-14DA22B03B4B}" type="slidenum">
              <a:rPr lang="ru-RU" altLang="ru-RU" smtClean="0">
                <a:solidFill>
                  <a:srgbClr val="000000"/>
                </a:solidFill>
                <a:latin typeface="Arial" pitchFamily="34" charset="0"/>
                <a:cs typeface="Arial" pitchFamily="34" charset="0"/>
              </a:rPr>
              <a:pPr eaLnBrk="1" hangingPunct="1">
                <a:spcBef>
                  <a:spcPct val="0"/>
                </a:spcBef>
              </a:pPr>
              <a:t>9</a:t>
            </a:fld>
            <a:endParaRPr lang="ru-RU" altLang="ru-RU" smtClean="0">
              <a:solidFill>
                <a:srgbClr val="000000"/>
              </a:solidFill>
              <a:latin typeface="Arial" pitchFamily="34" charset="0"/>
              <a:cs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ru-RU" altLang="ru-RU" sz="800" smtClean="0"/>
              <a:t>Существует два способа деления клеток: </a:t>
            </a:r>
            <a:endParaRPr lang="ru-RU" altLang="ru-RU" sz="800" i="1" smtClean="0"/>
          </a:p>
          <a:p>
            <a:pPr eaLnBrk="1" hangingPunct="1">
              <a:lnSpc>
                <a:spcPct val="80000"/>
              </a:lnSpc>
              <a:spcBef>
                <a:spcPct val="0"/>
              </a:spcBef>
            </a:pPr>
            <a:r>
              <a:rPr lang="ru-RU" altLang="ru-RU" sz="800" i="1" smtClean="0"/>
              <a:t>митоз</a:t>
            </a:r>
            <a:r>
              <a:rPr lang="ru-RU" altLang="ru-RU" sz="800" smtClean="0"/>
              <a:t> — непрямое деление;</a:t>
            </a:r>
            <a:endParaRPr lang="ru-RU" altLang="ru-RU" sz="800" i="1" smtClean="0"/>
          </a:p>
          <a:p>
            <a:pPr eaLnBrk="1" hangingPunct="1">
              <a:lnSpc>
                <a:spcPct val="80000"/>
              </a:lnSpc>
              <a:spcBef>
                <a:spcPct val="0"/>
              </a:spcBef>
            </a:pPr>
            <a:r>
              <a:rPr lang="ru-RU" altLang="ru-RU" sz="800" i="1" smtClean="0"/>
              <a:t>мейоз — </a:t>
            </a:r>
            <a:r>
              <a:rPr lang="ru-RU" altLang="ru-RU" sz="800" smtClean="0"/>
              <a:t>деление, характерное для фазы созревания половых клеток.</a:t>
            </a:r>
          </a:p>
          <a:p>
            <a:pPr eaLnBrk="1" hangingPunct="1">
              <a:lnSpc>
                <a:spcPct val="80000"/>
              </a:lnSpc>
              <a:spcBef>
                <a:spcPct val="0"/>
              </a:spcBef>
            </a:pPr>
            <a:r>
              <a:rPr lang="ru-RU" altLang="ru-RU" sz="800" smtClean="0"/>
              <a:t>Митоз</a:t>
            </a:r>
          </a:p>
          <a:p>
            <a:pPr eaLnBrk="1" hangingPunct="1">
              <a:lnSpc>
                <a:spcPct val="80000"/>
              </a:lnSpc>
              <a:spcBef>
                <a:spcPct val="0"/>
              </a:spcBef>
            </a:pPr>
            <a:r>
              <a:rPr lang="ru-RU" altLang="ru-RU" sz="800" i="1" smtClean="0"/>
              <a:t>Митоз</a:t>
            </a:r>
            <a:r>
              <a:rPr lang="ru-RU" altLang="ru-RU" sz="800" smtClean="0"/>
              <a:t>[1] — непрямое деление соматических клеток, представляющее собой непрерывный процесс, в результате которого сначала происходит удвоение, а затем равномерное распределение наследственного материала между дочерними клетками.</a:t>
            </a:r>
          </a:p>
          <a:p>
            <a:pPr eaLnBrk="1" hangingPunct="1">
              <a:lnSpc>
                <a:spcPct val="80000"/>
              </a:lnSpc>
              <a:spcBef>
                <a:spcPct val="0"/>
              </a:spcBef>
            </a:pPr>
            <a:r>
              <a:rPr lang="ru-RU" altLang="ru-RU" sz="800" smtClean="0"/>
              <a:t>Биологическое значение митоза:</a:t>
            </a:r>
          </a:p>
          <a:p>
            <a:pPr eaLnBrk="1" hangingPunct="1">
              <a:lnSpc>
                <a:spcPct val="80000"/>
              </a:lnSpc>
              <a:spcBef>
                <a:spcPct val="0"/>
              </a:spcBef>
            </a:pPr>
            <a:r>
              <a:rPr lang="ru-RU" altLang="ru-RU" sz="800" smtClean="0"/>
              <a:t>В результате митоза образуется две клетки, каждая из которых содержит столько же хромосом, сколько их было в материнской. Хромосомы дочерних клеток происходят от материнских хромосом путем точной репликации ДНК, поэтому их гены содержат совершенно одинаковую наследственную информацию. Дочерние клетки генетически идентичны родительской. Таким образом, митоз обеспечивает точную передачу наследственной информации от родительской клетки к дочерним.</a:t>
            </a:r>
          </a:p>
          <a:p>
            <a:pPr eaLnBrk="1" hangingPunct="1">
              <a:lnSpc>
                <a:spcPct val="80000"/>
              </a:lnSpc>
              <a:spcBef>
                <a:spcPct val="0"/>
              </a:spcBef>
            </a:pPr>
            <a:r>
              <a:rPr lang="ru-RU" altLang="ru-RU" sz="800" smtClean="0"/>
              <a:t>В результате митозов число клеток в организме увеличивается, что представляет собой один из главных механизмов роста.</a:t>
            </a:r>
          </a:p>
          <a:p>
            <a:pPr eaLnBrk="1" hangingPunct="1">
              <a:lnSpc>
                <a:spcPct val="80000"/>
              </a:lnSpc>
              <a:spcBef>
                <a:spcPct val="0"/>
              </a:spcBef>
            </a:pPr>
            <a:r>
              <a:rPr lang="ru-RU" altLang="ru-RU" sz="800" smtClean="0"/>
              <a:t>Многие виды растений и животных размножаются бесполым путем при помощи одного лишь митотического деления клеток, таким образом, митоз лежит в основе вегетативного размножения</a:t>
            </a:r>
            <a:r>
              <a:rPr lang="ru-RU" altLang="ru-RU" sz="800" i="1" smtClean="0"/>
              <a:t>.</a:t>
            </a:r>
            <a:endParaRPr lang="ru-RU" altLang="ru-RU" sz="800" smtClean="0"/>
          </a:p>
          <a:p>
            <a:pPr eaLnBrk="1" hangingPunct="1">
              <a:lnSpc>
                <a:spcPct val="80000"/>
              </a:lnSpc>
              <a:spcBef>
                <a:spcPct val="0"/>
              </a:spcBef>
            </a:pPr>
            <a:r>
              <a:rPr lang="ru-RU" altLang="ru-RU" sz="800" smtClean="0"/>
              <a:t>Митоз обеспечивает регенерацию утраченных частей и замещение клеток, происходящее в той или иной степени у всех многоклеточных организмов.</a:t>
            </a:r>
          </a:p>
          <a:p>
            <a:pPr eaLnBrk="1" hangingPunct="1">
              <a:lnSpc>
                <a:spcPct val="80000"/>
              </a:lnSpc>
              <a:spcBef>
                <a:spcPct val="0"/>
              </a:spcBef>
            </a:pPr>
            <a:r>
              <a:rPr lang="ru-RU" altLang="ru-RU" sz="800" smtClean="0"/>
              <a:t>Митотическое деление клетки находится под генетическим контролем. Митоз представляет собой центральное событие митотического цикла клетки.</a:t>
            </a:r>
          </a:p>
          <a:p>
            <a:pPr eaLnBrk="1" hangingPunct="1">
              <a:lnSpc>
                <a:spcPct val="80000"/>
              </a:lnSpc>
              <a:spcBef>
                <a:spcPct val="0"/>
              </a:spcBef>
            </a:pPr>
            <a:r>
              <a:rPr lang="ru-RU" altLang="ru-RU" sz="800" smtClean="0"/>
              <a:t>Митотический цикл</a:t>
            </a:r>
          </a:p>
          <a:p>
            <a:pPr eaLnBrk="1" hangingPunct="1">
              <a:lnSpc>
                <a:spcPct val="80000"/>
              </a:lnSpc>
              <a:spcBef>
                <a:spcPct val="0"/>
              </a:spcBef>
            </a:pPr>
            <a:r>
              <a:rPr lang="ru-RU" altLang="ru-RU" sz="800" i="1" smtClean="0"/>
              <a:t>Митотический цикл</a:t>
            </a:r>
            <a:r>
              <a:rPr lang="ru-RU" altLang="ru-RU" sz="800" smtClean="0"/>
              <a:t> — комплекс взаимосвязанных и детерминированных хронологически событий, происходящих в процессе подготовки клетки к делению и на протяжении самого деления. </a:t>
            </a:r>
          </a:p>
          <a:p>
            <a:pPr eaLnBrk="1" hangingPunct="1">
              <a:lnSpc>
                <a:spcPct val="80000"/>
              </a:lnSpc>
              <a:spcBef>
                <a:spcPct val="0"/>
              </a:spcBef>
            </a:pPr>
            <a:r>
              <a:rPr lang="ru-RU" altLang="ru-RU" sz="800" smtClean="0"/>
              <a:t>Длительность митотического цикла у разных организмов сильно варьирует. Самые короткие митотические циклы характерны для дробящихся яиц некоторых животных (например, у золотой рыбки первые деления дробления совершаются через 20 минут). Наиболее распространены митотические циклы длительностью 18-20 ч. Встречаются циклы продолжительностью несколько суток. Даже в пределах одного организма наблюдаются различия в продолжительности митотического цикла: клетки эпителия двенадцатиперстной кишки мыши делятся каждые 11 часов, тощей кишки — 19 часов, в роговице глаза — через 3 суток.</a:t>
            </a:r>
          </a:p>
          <a:p>
            <a:pPr eaLnBrk="1" hangingPunct="1">
              <a:lnSpc>
                <a:spcPct val="80000"/>
              </a:lnSpc>
              <a:spcBef>
                <a:spcPct val="0"/>
              </a:spcBef>
            </a:pPr>
            <a:r>
              <a:rPr lang="ru-RU" altLang="ru-RU" sz="800" smtClean="0"/>
              <a:t>Факторы, побуждающие клетку к митозу, точно не известны. Полагают, что основную роль играет соотношение объемов ядра и цитоплазмы (</a:t>
            </a:r>
            <a:r>
              <a:rPr lang="ru-RU" altLang="ru-RU" sz="800" i="1" smtClean="0"/>
              <a:t>ядерно-цитоплазматическое соотношение</a:t>
            </a:r>
            <a:r>
              <a:rPr lang="ru-RU" altLang="ru-RU" sz="800" smtClean="0"/>
              <a:t>). По некоторым данным, отмирающие клетки продуцируют вещества, способные стимулировать деление клетки. По двум главным событиям митотического цикла в нем выделяют: </a:t>
            </a:r>
            <a:endParaRPr lang="ru-RU" altLang="ru-RU" sz="800" i="1" smtClean="0"/>
          </a:p>
          <a:p>
            <a:pPr eaLnBrk="1" hangingPunct="1">
              <a:lnSpc>
                <a:spcPct val="80000"/>
              </a:lnSpc>
              <a:spcBef>
                <a:spcPct val="0"/>
              </a:spcBef>
            </a:pPr>
            <a:r>
              <a:rPr lang="ru-RU" altLang="ru-RU" sz="800" i="1" smtClean="0"/>
              <a:t>интерфазу</a:t>
            </a:r>
            <a:r>
              <a:rPr lang="ru-RU" altLang="ru-RU" sz="800" smtClean="0"/>
              <a:t>;</a:t>
            </a:r>
            <a:endParaRPr lang="ru-RU" altLang="ru-RU" sz="800" i="1" smtClean="0"/>
          </a:p>
          <a:p>
            <a:pPr eaLnBrk="1" hangingPunct="1">
              <a:lnSpc>
                <a:spcPct val="80000"/>
              </a:lnSpc>
              <a:spcBef>
                <a:spcPct val="0"/>
              </a:spcBef>
            </a:pPr>
            <a:r>
              <a:rPr lang="ru-RU" altLang="ru-RU" sz="800" i="1" smtClean="0"/>
              <a:t>митотическое деление.</a:t>
            </a:r>
            <a:endParaRPr lang="ru-RU" altLang="ru-RU" sz="800" smtClean="0"/>
          </a:p>
          <a:p>
            <a:pPr eaLnBrk="1" hangingPunct="1">
              <a:lnSpc>
                <a:spcPct val="80000"/>
              </a:lnSpc>
              <a:spcBef>
                <a:spcPct val="0"/>
              </a:spcBef>
            </a:pPr>
            <a:r>
              <a:rPr lang="ru-RU" altLang="ru-RU" sz="800" smtClean="0"/>
              <a:t>Новые клетки появляются в ходе двух последовательных процессов: </a:t>
            </a:r>
            <a:endParaRPr lang="ru-RU" altLang="ru-RU" sz="800" i="1" smtClean="0"/>
          </a:p>
          <a:p>
            <a:pPr eaLnBrk="1" hangingPunct="1">
              <a:lnSpc>
                <a:spcPct val="80000"/>
              </a:lnSpc>
              <a:spcBef>
                <a:spcPct val="0"/>
              </a:spcBef>
            </a:pPr>
            <a:r>
              <a:rPr lang="ru-RU" altLang="ru-RU" sz="800" i="1" smtClean="0"/>
              <a:t>митоза</a:t>
            </a:r>
            <a:r>
              <a:rPr lang="ru-RU" altLang="ru-RU" sz="800" smtClean="0"/>
              <a:t> — непрямого деления, который приводит к удвоению ядра;</a:t>
            </a:r>
            <a:endParaRPr lang="ru-RU" altLang="ru-RU" sz="800" i="1" smtClean="0"/>
          </a:p>
          <a:p>
            <a:pPr eaLnBrk="1" hangingPunct="1">
              <a:lnSpc>
                <a:spcPct val="80000"/>
              </a:lnSpc>
              <a:spcBef>
                <a:spcPct val="0"/>
              </a:spcBef>
            </a:pPr>
            <a:r>
              <a:rPr lang="ru-RU" altLang="ru-RU" sz="800" i="1" smtClean="0"/>
              <a:t>цитокинеза</a:t>
            </a:r>
            <a:r>
              <a:rPr lang="ru-RU" altLang="ru-RU" sz="800" smtClean="0"/>
              <a:t> — разделения цитоплазмы, при котором образуется две дочерних клетки, содержащих по одному дочернему ядру. </a:t>
            </a:r>
          </a:p>
          <a:p>
            <a:pPr eaLnBrk="1" hangingPunct="1">
              <a:lnSpc>
                <a:spcPct val="80000"/>
              </a:lnSpc>
              <a:spcBef>
                <a:spcPct val="0"/>
              </a:spcBef>
            </a:pPr>
            <a:r>
              <a:rPr lang="ru-RU" altLang="ru-RU" sz="800" smtClean="0"/>
              <a:t>Непосредственно на деление клетки уходит обычно 1-3 часа, то есть основную часть жизни клетка находится в интерфазе. </a:t>
            </a:r>
          </a:p>
          <a:p>
            <a:pPr eaLnBrk="1" hangingPunct="1">
              <a:lnSpc>
                <a:spcPct val="80000"/>
              </a:lnSpc>
              <a:spcBef>
                <a:spcPct val="0"/>
              </a:spcBef>
            </a:pPr>
            <a:r>
              <a:rPr lang="ru-RU" altLang="ru-RU" sz="800" smtClean="0"/>
              <a:t>Интерфаза </a:t>
            </a:r>
            <a:r>
              <a:rPr lang="en-US" altLang="ru-RU" sz="800" b="1" smtClean="0"/>
              <a:t>[2]</a:t>
            </a:r>
            <a:endParaRPr lang="ru-RU" altLang="ru-RU" sz="800" smtClean="0"/>
          </a:p>
          <a:p>
            <a:pPr eaLnBrk="1" hangingPunct="1">
              <a:lnSpc>
                <a:spcPct val="80000"/>
              </a:lnSpc>
              <a:spcBef>
                <a:spcPct val="0"/>
              </a:spcBef>
            </a:pPr>
            <a:r>
              <a:rPr lang="ru-RU" altLang="ru-RU" sz="800" i="1" smtClean="0"/>
              <a:t>Интерфазой</a:t>
            </a:r>
            <a:r>
              <a:rPr lang="ru-RU" altLang="ru-RU" sz="800" smtClean="0"/>
              <a:t> называют промежуток между двумя клеточными делениями. Продолжительность интерфазы, как правило, составляет до 90% всего клеточного цикла. Состоит из трех периодов: </a:t>
            </a:r>
          </a:p>
          <a:p>
            <a:pPr eaLnBrk="1" hangingPunct="1">
              <a:lnSpc>
                <a:spcPct val="80000"/>
              </a:lnSpc>
              <a:spcBef>
                <a:spcPct val="0"/>
              </a:spcBef>
            </a:pPr>
            <a:r>
              <a:rPr lang="ru-RU" altLang="ru-RU" sz="800" smtClean="0"/>
              <a:t>пресинтетический, или G1[3];</a:t>
            </a:r>
          </a:p>
          <a:p>
            <a:pPr eaLnBrk="1" hangingPunct="1">
              <a:lnSpc>
                <a:spcPct val="80000"/>
              </a:lnSpc>
              <a:spcBef>
                <a:spcPct val="0"/>
              </a:spcBef>
            </a:pPr>
            <a:r>
              <a:rPr lang="ru-RU" altLang="ru-RU" sz="800" smtClean="0"/>
              <a:t>синтетический, или S[4];</a:t>
            </a:r>
          </a:p>
          <a:p>
            <a:pPr eaLnBrk="1" hangingPunct="1">
              <a:lnSpc>
                <a:spcPct val="80000"/>
              </a:lnSpc>
              <a:spcBef>
                <a:spcPct val="0"/>
              </a:spcBef>
            </a:pPr>
            <a:r>
              <a:rPr lang="ru-RU" altLang="ru-RU" sz="800" smtClean="0"/>
              <a:t>постсинтетический, или G2. </a:t>
            </a:r>
          </a:p>
          <a:p>
            <a:pPr eaLnBrk="1" hangingPunct="1">
              <a:lnSpc>
                <a:spcPct val="80000"/>
              </a:lnSpc>
              <a:spcBef>
                <a:spcPct val="0"/>
              </a:spcBef>
            </a:pPr>
            <a:r>
              <a:rPr lang="ru-RU" altLang="ru-RU" sz="800" smtClean="0"/>
              <a:t>Пресинтетический период</a:t>
            </a:r>
          </a:p>
          <a:p>
            <a:pPr eaLnBrk="1" hangingPunct="1">
              <a:lnSpc>
                <a:spcPct val="80000"/>
              </a:lnSpc>
              <a:spcBef>
                <a:spcPct val="0"/>
              </a:spcBef>
            </a:pPr>
            <a:r>
              <a:rPr lang="ru-RU" altLang="ru-RU" sz="800" smtClean="0"/>
              <a:t>Начальный отрезок интерфазы — </a:t>
            </a:r>
            <a:r>
              <a:rPr lang="ru-RU" altLang="ru-RU" sz="800" i="1" smtClean="0"/>
              <a:t>пресинтетический период</a:t>
            </a:r>
            <a:r>
              <a:rPr lang="ru-RU" altLang="ru-RU" sz="800" smtClean="0"/>
              <a:t> (2</a:t>
            </a:r>
            <a:r>
              <a:rPr lang="en-US" altLang="ru-RU" sz="800" smtClean="0"/>
              <a:t>n</a:t>
            </a:r>
            <a:r>
              <a:rPr lang="ru-RU" altLang="ru-RU" sz="800" smtClean="0"/>
              <a:t>2</a:t>
            </a:r>
            <a:r>
              <a:rPr lang="en-US" altLang="ru-RU" sz="800" smtClean="0"/>
              <a:t>c</a:t>
            </a:r>
            <a:r>
              <a:rPr lang="ru-RU" altLang="ru-RU" sz="800" smtClean="0"/>
              <a:t>), </a:t>
            </a:r>
            <a:r>
              <a:rPr lang="ru-RU" altLang="ru-RU" sz="800" i="1" smtClean="0"/>
              <a:t>период роста,</a:t>
            </a:r>
            <a:r>
              <a:rPr lang="ru-RU" altLang="ru-RU" sz="800" smtClean="0"/>
              <a:t> начинающийся непосредственно после митоза. Самый длинный период интерфазы, продолжительность которого в клетках составляет от 10 часов до нескольких суток. Непосредственно после деления восстанавливаются черты организации интерфазной клетки:</a:t>
            </a:r>
          </a:p>
          <a:p>
            <a:pPr eaLnBrk="1" hangingPunct="1">
              <a:lnSpc>
                <a:spcPct val="80000"/>
              </a:lnSpc>
              <a:spcBef>
                <a:spcPct val="0"/>
              </a:spcBef>
            </a:pPr>
            <a:r>
              <a:rPr lang="ru-RU" altLang="ru-RU" sz="800" smtClean="0"/>
              <a:t>завершается формирование ядрышка;</a:t>
            </a:r>
          </a:p>
          <a:p>
            <a:pPr eaLnBrk="1" hangingPunct="1">
              <a:lnSpc>
                <a:spcPct val="80000"/>
              </a:lnSpc>
              <a:spcBef>
                <a:spcPct val="0"/>
              </a:spcBef>
            </a:pPr>
            <a:r>
              <a:rPr lang="ru-RU" altLang="ru-RU" sz="800" smtClean="0"/>
              <a:t>в цитоплазме интенсивно идет синтез белка, что приводит к увеличению массы клетки;</a:t>
            </a:r>
          </a:p>
          <a:p>
            <a:pPr eaLnBrk="1" hangingPunct="1">
              <a:lnSpc>
                <a:spcPct val="80000"/>
              </a:lnSpc>
              <a:spcBef>
                <a:spcPct val="0"/>
              </a:spcBef>
            </a:pPr>
            <a:r>
              <a:rPr lang="ru-RU" altLang="ru-RU" sz="800" smtClean="0"/>
              <a:t>образуется запас предшественников ДНК, ферменты, катализирующие реакцию репликации, синтезируется белок, включающий эту реакцию. </a:t>
            </a:r>
          </a:p>
          <a:p>
            <a:pPr eaLnBrk="1" hangingPunct="1">
              <a:lnSpc>
                <a:spcPct val="80000"/>
              </a:lnSpc>
              <a:spcBef>
                <a:spcPct val="0"/>
              </a:spcBef>
            </a:pPr>
            <a:r>
              <a:rPr lang="ru-RU" altLang="ru-RU" sz="800" smtClean="0"/>
              <a:t>Таким образом, в пресинтетический период осуществляются процессы подготовки следующего периода интерфазы — синтетического.</a:t>
            </a:r>
          </a:p>
          <a:p>
            <a:pPr eaLnBrk="1" hangingPunct="1">
              <a:lnSpc>
                <a:spcPct val="80000"/>
              </a:lnSpc>
              <a:spcBef>
                <a:spcPct val="0"/>
              </a:spcBef>
            </a:pPr>
            <a:r>
              <a:rPr lang="ru-RU" altLang="ru-RU" sz="800" smtClean="0"/>
              <a:t>Синтетический период</a:t>
            </a:r>
          </a:p>
          <a:p>
            <a:pPr eaLnBrk="1" hangingPunct="1">
              <a:lnSpc>
                <a:spcPct val="80000"/>
              </a:lnSpc>
              <a:spcBef>
                <a:spcPct val="0"/>
              </a:spcBef>
            </a:pPr>
            <a:r>
              <a:rPr lang="ru-RU" altLang="ru-RU" sz="800" smtClean="0"/>
              <a:t>Продолжительность синтетического периода различна: от нескольких минут у бактерий до 6-12 часов в клетках млекопитающих.</a:t>
            </a:r>
          </a:p>
          <a:p>
            <a:pPr eaLnBrk="1" hangingPunct="1">
              <a:lnSpc>
                <a:spcPct val="80000"/>
              </a:lnSpc>
              <a:spcBef>
                <a:spcPct val="0"/>
              </a:spcBef>
            </a:pPr>
            <a:r>
              <a:rPr lang="ru-RU" altLang="ru-RU" sz="800" smtClean="0"/>
              <a:t>Во время синтетического периода происходит самое главное событие интерфазы — удвоение молекул ДНК. Каждая хромосома становится двухроматидной, а число хромосом не изменяется (2</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Параллельно с репликацией ДНК в цитоплазме интенсивно синтезируются гистоновые белки, которые затем мигрируют в ядро, где соединяются с ДНК. </a:t>
            </a:r>
          </a:p>
          <a:p>
            <a:pPr eaLnBrk="1" hangingPunct="1">
              <a:lnSpc>
                <a:spcPct val="80000"/>
              </a:lnSpc>
              <a:spcBef>
                <a:spcPct val="0"/>
              </a:spcBef>
            </a:pPr>
            <a:r>
              <a:rPr lang="ru-RU" altLang="ru-RU" sz="800" smtClean="0"/>
              <a:t>Постсинтетический период</a:t>
            </a:r>
          </a:p>
          <a:p>
            <a:pPr eaLnBrk="1" hangingPunct="1">
              <a:lnSpc>
                <a:spcPct val="80000"/>
              </a:lnSpc>
              <a:spcBef>
                <a:spcPct val="0"/>
              </a:spcBef>
            </a:pPr>
            <a:r>
              <a:rPr lang="ru-RU" altLang="ru-RU" sz="800" smtClean="0"/>
              <a:t>Несмотря на то, что период называется постсинтетическим, это не означает отсутствие процессов синтеза на этом этапе интерфазы. Постсинтетическим его называют только потому, что он начинается после завершения синтеза (репликации) ДНК.</a:t>
            </a:r>
          </a:p>
          <a:p>
            <a:pPr eaLnBrk="1" hangingPunct="1">
              <a:lnSpc>
                <a:spcPct val="80000"/>
              </a:lnSpc>
              <a:spcBef>
                <a:spcPct val="0"/>
              </a:spcBef>
            </a:pPr>
            <a:r>
              <a:rPr lang="ru-RU" altLang="ru-RU" sz="800" smtClean="0"/>
              <a:t>Если пресинтетический период осуществлял рост и подготовку к синтезу ДНК, то постсинтетический обеспечивает подготовку клетки к делению и также характеризуется интенсивными процессами синтеза. В этот период:</a:t>
            </a:r>
          </a:p>
          <a:p>
            <a:pPr eaLnBrk="1" hangingPunct="1">
              <a:lnSpc>
                <a:spcPct val="80000"/>
              </a:lnSpc>
              <a:spcBef>
                <a:spcPct val="0"/>
              </a:spcBef>
            </a:pPr>
            <a:r>
              <a:rPr lang="ru-RU" altLang="ru-RU" sz="800" smtClean="0"/>
              <a:t>продолжается синтез белков, входящих в состав хромосом;</a:t>
            </a:r>
          </a:p>
          <a:p>
            <a:pPr eaLnBrk="1" hangingPunct="1">
              <a:lnSpc>
                <a:spcPct val="80000"/>
              </a:lnSpc>
              <a:spcBef>
                <a:spcPct val="0"/>
              </a:spcBef>
            </a:pPr>
            <a:r>
              <a:rPr lang="ru-RU" altLang="ru-RU" sz="800" smtClean="0"/>
              <a:t>синтезируются ферменты и энергетические вещества, необходимые для обеспечения процесса деления клетки;</a:t>
            </a:r>
          </a:p>
          <a:p>
            <a:pPr eaLnBrk="1" hangingPunct="1">
              <a:lnSpc>
                <a:spcPct val="80000"/>
              </a:lnSpc>
              <a:spcBef>
                <a:spcPct val="0"/>
              </a:spcBef>
            </a:pPr>
            <a:r>
              <a:rPr lang="ru-RU" altLang="ru-RU" sz="800" smtClean="0"/>
              <a:t>начинается спирализация хромосом;</a:t>
            </a:r>
          </a:p>
          <a:p>
            <a:pPr eaLnBrk="1" hangingPunct="1">
              <a:lnSpc>
                <a:spcPct val="80000"/>
              </a:lnSpc>
              <a:spcBef>
                <a:spcPct val="0"/>
              </a:spcBef>
            </a:pPr>
            <a:r>
              <a:rPr lang="ru-RU" altLang="ru-RU" sz="800" smtClean="0"/>
              <a:t>синтезируются белки, необходимые для построения митотического аппарата клетки (митотического веретена);</a:t>
            </a:r>
          </a:p>
          <a:p>
            <a:pPr eaLnBrk="1" hangingPunct="1">
              <a:lnSpc>
                <a:spcPct val="80000"/>
              </a:lnSpc>
              <a:spcBef>
                <a:spcPct val="0"/>
              </a:spcBef>
            </a:pPr>
            <a:r>
              <a:rPr lang="ru-RU" altLang="ru-RU" sz="800" smtClean="0"/>
              <a:t>увеличивается масса цитоплазмы и резко возрастает объем ядра.</a:t>
            </a:r>
          </a:p>
          <a:p>
            <a:pPr eaLnBrk="1" hangingPunct="1">
              <a:lnSpc>
                <a:spcPct val="80000"/>
              </a:lnSpc>
              <a:spcBef>
                <a:spcPct val="0"/>
              </a:spcBef>
            </a:pPr>
            <a:r>
              <a:rPr lang="ru-RU" altLang="ru-RU" sz="800" smtClean="0"/>
              <a:t>Механизм митоза</a:t>
            </a:r>
          </a:p>
          <a:p>
            <a:pPr eaLnBrk="1" hangingPunct="1">
              <a:lnSpc>
                <a:spcPct val="80000"/>
              </a:lnSpc>
              <a:spcBef>
                <a:spcPct val="0"/>
              </a:spcBef>
            </a:pPr>
            <a:r>
              <a:rPr lang="ru-RU" altLang="ru-RU" sz="800" smtClean="0"/>
              <a:t>Деление ядра и цитоплазмы — это два самостоятельных процесса, проходящие непрерывно и последовательно. Однако для удобства изучения происходящих во время деления событий митоз искусственно разделяют на четыре стадии (рис. 306): </a:t>
            </a:r>
          </a:p>
          <a:p>
            <a:pPr eaLnBrk="1" hangingPunct="1">
              <a:lnSpc>
                <a:spcPct val="80000"/>
              </a:lnSpc>
              <a:spcBef>
                <a:spcPct val="0"/>
              </a:spcBef>
            </a:pPr>
            <a:r>
              <a:rPr lang="ru-RU" altLang="ru-RU" sz="800" smtClean="0"/>
              <a:t>профазу;</a:t>
            </a:r>
          </a:p>
          <a:p>
            <a:pPr eaLnBrk="1" hangingPunct="1">
              <a:lnSpc>
                <a:spcPct val="80000"/>
              </a:lnSpc>
              <a:spcBef>
                <a:spcPct val="0"/>
              </a:spcBef>
            </a:pPr>
            <a:r>
              <a:rPr lang="ru-RU" altLang="ru-RU" sz="800" smtClean="0"/>
              <a:t>метафазу;</a:t>
            </a:r>
          </a:p>
          <a:p>
            <a:pPr eaLnBrk="1" hangingPunct="1">
              <a:lnSpc>
                <a:spcPct val="80000"/>
              </a:lnSpc>
              <a:spcBef>
                <a:spcPct val="0"/>
              </a:spcBef>
            </a:pPr>
            <a:r>
              <a:rPr lang="ru-RU" altLang="ru-RU" sz="800" smtClean="0"/>
              <a:t>анафазу;</a:t>
            </a:r>
          </a:p>
          <a:p>
            <a:pPr eaLnBrk="1" hangingPunct="1">
              <a:lnSpc>
                <a:spcPct val="80000"/>
              </a:lnSpc>
              <a:spcBef>
                <a:spcPct val="0"/>
              </a:spcBef>
            </a:pPr>
            <a:r>
              <a:rPr lang="ru-RU" altLang="ru-RU" sz="800" smtClean="0"/>
              <a:t>телофазу. </a:t>
            </a:r>
          </a:p>
          <a:p>
            <a:pPr eaLnBrk="1" hangingPunct="1">
              <a:lnSpc>
                <a:spcPct val="80000"/>
              </a:lnSpc>
              <a:spcBef>
                <a:spcPct val="0"/>
              </a:spcBef>
            </a:pPr>
            <a:r>
              <a:rPr lang="ru-RU" altLang="ru-RU" sz="800" smtClean="0"/>
              <a:t>Длительность стадий митоза различна и зависит от типа ткани, физиологического состояния организма, внешних факторов. Наиболее продолжительны первая и последняя.</a:t>
            </a:r>
          </a:p>
          <a:p>
            <a:pPr eaLnBrk="1" hangingPunct="1">
              <a:lnSpc>
                <a:spcPct val="80000"/>
              </a:lnSpc>
              <a:spcBef>
                <a:spcPct val="0"/>
              </a:spcBef>
            </a:pPr>
            <a:r>
              <a:rPr lang="ru-RU" altLang="ru-RU" sz="800" smtClean="0"/>
              <a:t>Профаза</a:t>
            </a:r>
            <a:r>
              <a:rPr lang="ru-RU" altLang="ru-RU" sz="800" b="1" smtClean="0"/>
              <a:t>[5]</a:t>
            </a:r>
            <a:r>
              <a:rPr lang="ru-RU" altLang="ru-RU" sz="800" smtClean="0"/>
              <a:t>(2</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Первая фаза деления ядра. В начале профазы (ранняя профаза) ядро заметно увеличивается. В результате спирализации хромосомы уплотняются, укорачиваются. В поздней профазе хорошо видно, что каждая хромосома состоит из двух хроматид, соединенных центромерой. Хромосомы начинают передвигаться к клеточному экватору.</a:t>
            </a:r>
          </a:p>
          <a:p>
            <a:pPr eaLnBrk="1" hangingPunct="1">
              <a:lnSpc>
                <a:spcPct val="80000"/>
              </a:lnSpc>
              <a:spcBef>
                <a:spcPct val="0"/>
              </a:spcBef>
            </a:pPr>
            <a:r>
              <a:rPr lang="ru-RU" altLang="ru-RU" sz="800" smtClean="0"/>
              <a:t>В поздней профазе из материала цитоплазмы формируется веретено деления. Оно образуется либо с участием центриолей (в клетках животных и некоторых низших растений), либо без них (в клетках высших растений и некоторых простейших). От центриолей, разошедшихся к разным полюсам клетки, начинают образовываться нити веретена деления двух типов: </a:t>
            </a:r>
            <a:endParaRPr lang="ru-RU" altLang="ru-RU" sz="800" i="1" smtClean="0"/>
          </a:p>
          <a:p>
            <a:pPr eaLnBrk="1" hangingPunct="1">
              <a:lnSpc>
                <a:spcPct val="80000"/>
              </a:lnSpc>
              <a:spcBef>
                <a:spcPct val="0"/>
              </a:spcBef>
            </a:pPr>
            <a:r>
              <a:rPr lang="ru-RU" altLang="ru-RU" sz="800" i="1" smtClean="0"/>
              <a:t>опорные</a:t>
            </a:r>
            <a:r>
              <a:rPr lang="ru-RU" altLang="ru-RU" sz="800" smtClean="0"/>
              <a:t>, соединяющие полюса клетки;</a:t>
            </a:r>
            <a:endParaRPr lang="ru-RU" altLang="ru-RU" sz="800" i="1" smtClean="0"/>
          </a:p>
          <a:p>
            <a:pPr eaLnBrk="1" hangingPunct="1">
              <a:lnSpc>
                <a:spcPct val="80000"/>
              </a:lnSpc>
              <a:spcBef>
                <a:spcPct val="0"/>
              </a:spcBef>
            </a:pPr>
            <a:r>
              <a:rPr lang="ru-RU" altLang="ru-RU" sz="800" i="1" smtClean="0"/>
              <a:t>тянущие</a:t>
            </a:r>
            <a:r>
              <a:rPr lang="ru-RU" altLang="ru-RU" sz="800" smtClean="0"/>
              <a:t> (хромосомные), прикрепляющиеся в метафазе к центромерам хромосом. </a:t>
            </a:r>
          </a:p>
          <a:p>
            <a:pPr eaLnBrk="1" hangingPunct="1">
              <a:lnSpc>
                <a:spcPct val="80000"/>
              </a:lnSpc>
              <a:spcBef>
                <a:spcPct val="0"/>
              </a:spcBef>
            </a:pPr>
            <a:r>
              <a:rPr lang="ru-RU" altLang="ru-RU" sz="800" smtClean="0"/>
              <a:t>К концу профазы ядерная оболочка исчезает, и хромосомы свободно располагаются в цитоплазме. Ядрышко обычно исчезает чуть раньше.</a:t>
            </a:r>
          </a:p>
          <a:p>
            <a:pPr eaLnBrk="1" hangingPunct="1">
              <a:lnSpc>
                <a:spcPct val="80000"/>
              </a:lnSpc>
              <a:spcBef>
                <a:spcPct val="0"/>
              </a:spcBef>
            </a:pPr>
            <a:r>
              <a:rPr lang="ru-RU" altLang="ru-RU" sz="800" smtClean="0"/>
              <a:t>Метафаза</a:t>
            </a:r>
            <a:r>
              <a:rPr lang="ru-RU" altLang="ru-RU" sz="800" b="1" i="1" smtClean="0"/>
              <a:t>[6]</a:t>
            </a:r>
            <a:r>
              <a:rPr lang="ru-RU" altLang="ru-RU" sz="800" smtClean="0"/>
              <a:t>(2</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Началом метафазы считают тот момент, когда ядерная оболочка полностью исчезла. В начале метафазы хромосомы выстраиваются в плоскости экватора, образуя так называемую </a:t>
            </a:r>
            <a:r>
              <a:rPr lang="ru-RU" altLang="ru-RU" sz="800" i="1" smtClean="0"/>
              <a:t>метафазную пластинку</a:t>
            </a:r>
            <a:r>
              <a:rPr lang="ru-RU" altLang="ru-RU" sz="800" smtClean="0"/>
              <a:t>. Причем центромеры хромосом лежат строго в плоскости экватора. Нити веретена прикрепляются к центромерам хромосом, некоторые нити проходят от полюса к полюсу клетки, не прикрепляясь к хромосомам. </a:t>
            </a:r>
          </a:p>
          <a:p>
            <a:pPr eaLnBrk="1" hangingPunct="1">
              <a:lnSpc>
                <a:spcPct val="80000"/>
              </a:lnSpc>
              <a:spcBef>
                <a:spcPct val="0"/>
              </a:spcBef>
            </a:pPr>
            <a:r>
              <a:rPr lang="ru-RU" altLang="ru-RU" sz="800" smtClean="0"/>
              <a:t>Рис. 306. Основные стадии митоза:</a:t>
            </a:r>
          </a:p>
          <a:p>
            <a:pPr eaLnBrk="1" hangingPunct="1">
              <a:lnSpc>
                <a:spcPct val="80000"/>
              </a:lnSpc>
              <a:spcBef>
                <a:spcPct val="0"/>
              </a:spcBef>
            </a:pPr>
            <a:r>
              <a:rPr lang="ru-RU" altLang="ru-RU" sz="800" smtClean="0"/>
              <a:t>А — профаза; Б — метафаза; В — анафаза; Г — телофаза.</a:t>
            </a:r>
          </a:p>
          <a:p>
            <a:pPr eaLnBrk="1" hangingPunct="1">
              <a:lnSpc>
                <a:spcPct val="80000"/>
              </a:lnSpc>
              <a:spcBef>
                <a:spcPct val="0"/>
              </a:spcBef>
            </a:pPr>
            <a:r>
              <a:rPr lang="ru-RU" altLang="ru-RU" sz="800" smtClean="0"/>
              <a:t/>
            </a:r>
            <a:br>
              <a:rPr lang="ru-RU" altLang="ru-RU" sz="800" smtClean="0"/>
            </a:br>
            <a:r>
              <a:rPr lang="ru-RU" altLang="ru-RU" sz="800" smtClean="0"/>
              <a:t>Анафаза</a:t>
            </a:r>
            <a:r>
              <a:rPr lang="ru-RU" altLang="ru-RU" sz="800" b="1" i="1" smtClean="0"/>
              <a:t>[7]</a:t>
            </a:r>
            <a:r>
              <a:rPr lang="ru-RU" altLang="ru-RU" sz="800" smtClean="0"/>
              <a:t>(4</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Начинается с деления центромер всех хромосом, в результате чего хроматиды превращаются в две совершенно обособленные, самостоятельные дочерние хромосомы. </a:t>
            </a:r>
          </a:p>
          <a:p>
            <a:pPr eaLnBrk="1" hangingPunct="1">
              <a:lnSpc>
                <a:spcPct val="80000"/>
              </a:lnSpc>
              <a:spcBef>
                <a:spcPct val="0"/>
              </a:spcBef>
            </a:pPr>
            <a:r>
              <a:rPr lang="ru-RU" altLang="ru-RU" sz="800" smtClean="0"/>
              <a:t>Затем дочерние хромосомы начинают расходиться к полюсам клетки. Во время движения к полюсам они обычно принимают V-образную форму. Расхождение хромосом к полюсам происходит за счет укорачивания нитей веретена. В это же время происходит удлинение опорных нитей веретена, в результате чего полюса еще дальше отодвигаются друг от друга.</a:t>
            </a:r>
          </a:p>
          <a:p>
            <a:pPr eaLnBrk="1" hangingPunct="1">
              <a:lnSpc>
                <a:spcPct val="80000"/>
              </a:lnSpc>
              <a:spcBef>
                <a:spcPct val="0"/>
              </a:spcBef>
            </a:pPr>
            <a:r>
              <a:rPr lang="ru-RU" altLang="ru-RU" sz="800" smtClean="0"/>
              <a:t>Телофаза[8] (2</a:t>
            </a:r>
            <a:r>
              <a:rPr lang="en-US" altLang="ru-RU" sz="800" smtClean="0"/>
              <a:t>n</a:t>
            </a:r>
            <a:r>
              <a:rPr lang="ru-RU" altLang="ru-RU" sz="800" smtClean="0"/>
              <a:t>2</a:t>
            </a:r>
            <a:r>
              <a:rPr lang="en-US" altLang="ru-RU" sz="800" smtClean="0"/>
              <a:t>c</a:t>
            </a:r>
            <a:r>
              <a:rPr lang="ru-RU" altLang="ru-RU" sz="800" smtClean="0"/>
              <a:t>)</a:t>
            </a:r>
          </a:p>
          <a:p>
            <a:pPr eaLnBrk="1" hangingPunct="1">
              <a:lnSpc>
                <a:spcPct val="80000"/>
              </a:lnSpc>
              <a:spcBef>
                <a:spcPct val="0"/>
              </a:spcBef>
            </a:pPr>
            <a:r>
              <a:rPr lang="ru-RU" altLang="ru-RU" sz="800" smtClean="0"/>
              <a:t>В телофазе хромосомы концентрируются на полюсах клетки и деспирализуются. Веретено деления разрушается. Вокруг хромосом формируется оболочка ядер дочерних клеток. На этом завершается деление ядра (кариокинез), затем происходит деление цитоплазмы клетки (или цитокинез). </a:t>
            </a:r>
          </a:p>
          <a:p>
            <a:pPr eaLnBrk="1" hangingPunct="1">
              <a:lnSpc>
                <a:spcPct val="80000"/>
              </a:lnSpc>
              <a:spcBef>
                <a:spcPct val="0"/>
              </a:spcBef>
            </a:pPr>
            <a:r>
              <a:rPr lang="ru-RU" altLang="ru-RU" sz="800" smtClean="0"/>
              <a:t>При делении животных клеток, на их поверхности в плоскости экватора появляется борозда, которая, постепенно углубляясь, разделяет материнскую клетку на две дочерние. У растений деление происходит путем образования так называемой клеточной пластинки, разделяющей цитоплазму. Она возникает в экваториальной области веретена, а затем растет во все стороны, достигая клеточной стенки (т.е. растет изнутри кнаружи). Клеточная пластинка формируется из материала, поставляемого эндоплазматической сетью. Затем каждая из дочерних клеток образует на своей стороне клеточную мембрану, и, наконец, на обеих сторонах пластинки образуются целлюлозные клеточные стенки.</a:t>
            </a:r>
          </a:p>
          <a:p>
            <a:pPr eaLnBrk="1" hangingPunct="1">
              <a:lnSpc>
                <a:spcPct val="80000"/>
              </a:lnSpc>
              <a:spcBef>
                <a:spcPct val="0"/>
              </a:spcBef>
            </a:pPr>
            <a:r>
              <a:rPr lang="ru-RU" altLang="ru-RU" sz="800" smtClean="0"/>
              <a:t/>
            </a:r>
            <a:br>
              <a:rPr lang="ru-RU" altLang="ru-RU" sz="800" smtClean="0"/>
            </a:br>
            <a:r>
              <a:rPr lang="ru-RU" altLang="ru-RU" sz="800" smtClean="0"/>
              <a:t>[1] греч. </a:t>
            </a:r>
            <a:r>
              <a:rPr lang="en-US" altLang="ru-RU" sz="800" smtClean="0"/>
              <a:t>mitos</a:t>
            </a:r>
            <a:r>
              <a:rPr lang="ru-RU" altLang="ru-RU" sz="800" smtClean="0"/>
              <a:t> — нить</a:t>
            </a:r>
          </a:p>
          <a:p>
            <a:pPr eaLnBrk="1" hangingPunct="1">
              <a:lnSpc>
                <a:spcPct val="80000"/>
              </a:lnSpc>
              <a:spcBef>
                <a:spcPct val="0"/>
              </a:spcBef>
            </a:pPr>
            <a:r>
              <a:rPr lang="ru-RU" altLang="ru-RU" sz="800" smtClean="0"/>
              <a:t>[2] лат. </a:t>
            </a:r>
            <a:r>
              <a:rPr lang="en-US" altLang="ru-RU" sz="800" smtClean="0"/>
              <a:t>inter</a:t>
            </a:r>
            <a:r>
              <a:rPr lang="ru-RU" altLang="ru-RU" sz="800" smtClean="0"/>
              <a:t> — между, греч. </a:t>
            </a:r>
            <a:r>
              <a:rPr lang="en-US" altLang="ru-RU" sz="800" smtClean="0"/>
              <a:t>phasis</a:t>
            </a:r>
            <a:r>
              <a:rPr lang="ru-RU" altLang="ru-RU" sz="800" smtClean="0"/>
              <a:t> — проявление</a:t>
            </a:r>
          </a:p>
          <a:p>
            <a:pPr eaLnBrk="1" hangingPunct="1">
              <a:lnSpc>
                <a:spcPct val="80000"/>
              </a:lnSpc>
              <a:spcBef>
                <a:spcPct val="0"/>
              </a:spcBef>
            </a:pPr>
            <a:r>
              <a:rPr lang="ru-RU" altLang="ru-RU" sz="800" smtClean="0"/>
              <a:t>[3] англ. </a:t>
            </a:r>
            <a:r>
              <a:rPr lang="en-US" altLang="ru-RU" sz="800" smtClean="0"/>
              <a:t>gap</a:t>
            </a:r>
            <a:r>
              <a:rPr lang="ru-RU" altLang="ru-RU" sz="800" smtClean="0"/>
              <a:t> — промежуток, интервал</a:t>
            </a:r>
          </a:p>
          <a:p>
            <a:pPr eaLnBrk="1" hangingPunct="1">
              <a:lnSpc>
                <a:spcPct val="80000"/>
              </a:lnSpc>
              <a:spcBef>
                <a:spcPct val="0"/>
              </a:spcBef>
            </a:pPr>
            <a:r>
              <a:rPr lang="ru-RU" altLang="ru-RU" sz="800" smtClean="0"/>
              <a:t>[4] англ. </a:t>
            </a:r>
            <a:r>
              <a:rPr lang="en-US" altLang="ru-RU" sz="800" smtClean="0"/>
              <a:t>synthtsis</a:t>
            </a:r>
            <a:r>
              <a:rPr lang="ru-RU" altLang="ru-RU" sz="800" smtClean="0"/>
              <a:t> — синтез</a:t>
            </a:r>
          </a:p>
          <a:p>
            <a:pPr eaLnBrk="1" hangingPunct="1">
              <a:lnSpc>
                <a:spcPct val="80000"/>
              </a:lnSpc>
              <a:spcBef>
                <a:spcPct val="0"/>
              </a:spcBef>
            </a:pPr>
            <a:r>
              <a:rPr lang="ru-RU" altLang="ru-RU" sz="800" smtClean="0"/>
              <a:t>[5] греч. </a:t>
            </a:r>
            <a:r>
              <a:rPr lang="en-US" altLang="ru-RU" sz="800" smtClean="0"/>
              <a:t>pro</a:t>
            </a:r>
            <a:r>
              <a:rPr lang="ru-RU" altLang="ru-RU" sz="800" smtClean="0"/>
              <a:t> — вперед, до</a:t>
            </a:r>
          </a:p>
          <a:p>
            <a:pPr eaLnBrk="1" hangingPunct="1">
              <a:lnSpc>
                <a:spcPct val="80000"/>
              </a:lnSpc>
              <a:spcBef>
                <a:spcPct val="0"/>
              </a:spcBef>
            </a:pPr>
            <a:r>
              <a:rPr lang="ru-RU" altLang="ru-RU" sz="800" smtClean="0"/>
              <a:t>[6] греч. </a:t>
            </a:r>
            <a:r>
              <a:rPr lang="en-US" altLang="ru-RU" sz="800" smtClean="0"/>
              <a:t>meta</a:t>
            </a:r>
            <a:r>
              <a:rPr lang="ru-RU" altLang="ru-RU" sz="800" smtClean="0"/>
              <a:t> — после, за</a:t>
            </a:r>
          </a:p>
          <a:p>
            <a:pPr eaLnBrk="1" hangingPunct="1">
              <a:lnSpc>
                <a:spcPct val="80000"/>
              </a:lnSpc>
              <a:spcBef>
                <a:spcPct val="0"/>
              </a:spcBef>
            </a:pPr>
            <a:r>
              <a:rPr lang="ru-RU" altLang="ru-RU" sz="800" smtClean="0"/>
              <a:t>[7] греч. </a:t>
            </a:r>
            <a:r>
              <a:rPr lang="en-US" altLang="ru-RU" sz="800" smtClean="0"/>
              <a:t>ana</a:t>
            </a:r>
            <a:r>
              <a:rPr lang="ru-RU" altLang="ru-RU" sz="800" smtClean="0"/>
              <a:t> — обратно</a:t>
            </a:r>
          </a:p>
          <a:p>
            <a:pPr eaLnBrk="1" hangingPunct="1">
              <a:lnSpc>
                <a:spcPct val="80000"/>
              </a:lnSpc>
              <a:spcBef>
                <a:spcPct val="0"/>
              </a:spcBef>
            </a:pPr>
            <a:r>
              <a:rPr lang="ru-RU" altLang="ru-RU" sz="800" smtClean="0"/>
              <a:t>[</a:t>
            </a:r>
            <a:r>
              <a:rPr lang="ru-RU" altLang="ru-RU" sz="800" i="1" smtClean="0"/>
              <a:t>Размножение</a:t>
            </a:r>
            <a:r>
              <a:rPr lang="ru-RU" altLang="ru-RU" sz="800" smtClean="0"/>
              <a:t> — свойство организмов воспроизводить себе подобных. Благодаря размножению обеспечивается непрерывность и преемственность жизни: виды и жизнь как таковая сохраняются во времени. </a:t>
            </a:r>
          </a:p>
          <a:p>
            <a:pPr eaLnBrk="1" hangingPunct="1">
              <a:lnSpc>
                <a:spcPct val="80000"/>
              </a:lnSpc>
              <a:spcBef>
                <a:spcPct val="0"/>
              </a:spcBef>
            </a:pPr>
            <a:r>
              <a:rPr lang="ru-RU" altLang="ru-RU" sz="800" smtClean="0"/>
              <a:t>Процессы размножения наблюдаются и на клеточном, и даже молекулярном уровнях. Размножение клеток лежит в основе таких процессов, как рост, развитие, регенерация тканей и органов. На уровне клетки к размножению способны некоторые органоиды. Например, увеличение числа митохондрий и хлоропластов в клетках может осуществляться путем деления, то есть размножения. Наконец, именно благодаря способности ДНК к размножению (самоудвоению) возможна передача наследственной информации от поколения к поколению.</a:t>
            </a:r>
          </a:p>
          <a:p>
            <a:pPr eaLnBrk="1" hangingPunct="1">
              <a:lnSpc>
                <a:spcPct val="80000"/>
              </a:lnSpc>
              <a:spcBef>
                <a:spcPct val="0"/>
              </a:spcBef>
            </a:pPr>
            <a:r>
              <a:rPr lang="ru-RU" altLang="ru-RU" sz="800" smtClean="0"/>
              <a:t>Главным признаком размножения является увеличение числа молекул, органов, клеток, особей. Формы размножения сложны и разнообразны, но все их можно свести к двум основным способам размножения — половому и бесполому. </a:t>
            </a:r>
          </a:p>
          <a:p>
            <a:pPr eaLnBrk="1" hangingPunct="1">
              <a:lnSpc>
                <a:spcPct val="80000"/>
              </a:lnSpc>
              <a:spcBef>
                <a:spcPct val="0"/>
              </a:spcBef>
            </a:pPr>
            <a:r>
              <a:rPr lang="ru-RU" altLang="ru-RU" sz="800" smtClean="0"/>
              <a:t>38.1. Бесполое размножение</a:t>
            </a:r>
          </a:p>
          <a:p>
            <a:pPr eaLnBrk="1" hangingPunct="1">
              <a:lnSpc>
                <a:spcPct val="80000"/>
              </a:lnSpc>
              <a:spcBef>
                <a:spcPct val="0"/>
              </a:spcBef>
            </a:pPr>
            <a:r>
              <a:rPr lang="ru-RU" altLang="ru-RU" sz="800" smtClean="0"/>
              <a:t>Бесполое размножение широко распространено в природе. Его можно наблюдать во многих группах организмов. Наиболее распространено оно у одноклеточных, но часто встречается и у многоклеточных. Бесполое размножение не характерно только для первичнополостных червей и моллюсков и как исключение встречается у членистоногих и позвоночных. </a:t>
            </a:r>
          </a:p>
          <a:p>
            <a:pPr eaLnBrk="1" hangingPunct="1">
              <a:lnSpc>
                <a:spcPct val="80000"/>
              </a:lnSpc>
              <a:spcBef>
                <a:spcPct val="0"/>
              </a:spcBef>
            </a:pPr>
            <a:r>
              <a:rPr lang="ru-RU" altLang="ru-RU" sz="800" smtClean="0"/>
              <a:t>Для бесполого размножения характерны следующие особенности: </a:t>
            </a:r>
          </a:p>
          <a:p>
            <a:pPr eaLnBrk="1" hangingPunct="1">
              <a:lnSpc>
                <a:spcPct val="80000"/>
              </a:lnSpc>
              <a:spcBef>
                <a:spcPct val="0"/>
              </a:spcBef>
            </a:pPr>
            <a:r>
              <a:rPr lang="ru-RU" altLang="ru-RU" sz="800" smtClean="0"/>
              <a:t>в размножении принимает участие только одна особь;</a:t>
            </a:r>
          </a:p>
          <a:p>
            <a:pPr eaLnBrk="1" hangingPunct="1">
              <a:lnSpc>
                <a:spcPct val="80000"/>
              </a:lnSpc>
              <a:spcBef>
                <a:spcPct val="0"/>
              </a:spcBef>
            </a:pPr>
            <a:r>
              <a:rPr lang="ru-RU" altLang="ru-RU" sz="800" smtClean="0"/>
              <a:t>осуществляется без участия половых клеток;</a:t>
            </a:r>
          </a:p>
          <a:p>
            <a:pPr eaLnBrk="1" hangingPunct="1">
              <a:lnSpc>
                <a:spcPct val="80000"/>
              </a:lnSpc>
              <a:spcBef>
                <a:spcPct val="0"/>
              </a:spcBef>
            </a:pPr>
            <a:r>
              <a:rPr lang="ru-RU" altLang="ru-RU" sz="800" smtClean="0"/>
              <a:t>в основе размножения лежит митоз;</a:t>
            </a:r>
          </a:p>
          <a:p>
            <a:pPr eaLnBrk="1" hangingPunct="1">
              <a:lnSpc>
                <a:spcPct val="80000"/>
              </a:lnSpc>
              <a:spcBef>
                <a:spcPct val="0"/>
              </a:spcBef>
            </a:pPr>
            <a:r>
              <a:rPr lang="ru-RU" altLang="ru-RU" sz="800" smtClean="0"/>
              <a:t>потомки идентичны и являются точными генетическими копиями материнской особи.</a:t>
            </a:r>
          </a:p>
          <a:p>
            <a:pPr eaLnBrk="1" hangingPunct="1">
              <a:lnSpc>
                <a:spcPct val="80000"/>
              </a:lnSpc>
              <a:spcBef>
                <a:spcPct val="0"/>
              </a:spcBef>
            </a:pPr>
            <a:r>
              <a:rPr lang="ru-RU" altLang="ru-RU" sz="800" smtClean="0"/>
              <a:t>В зависимости от количества клеток, принимающих участие в размножении, различают:</a:t>
            </a:r>
          </a:p>
          <a:p>
            <a:pPr eaLnBrk="1" hangingPunct="1">
              <a:lnSpc>
                <a:spcPct val="80000"/>
              </a:lnSpc>
              <a:spcBef>
                <a:spcPct val="0"/>
              </a:spcBef>
            </a:pPr>
            <a:r>
              <a:rPr lang="ru-RU" altLang="ru-RU" sz="800" smtClean="0"/>
              <a:t>размножение, при котором особи развиваются из одной клетки;</a:t>
            </a:r>
          </a:p>
          <a:p>
            <a:pPr eaLnBrk="1" hangingPunct="1">
              <a:lnSpc>
                <a:spcPct val="80000"/>
              </a:lnSpc>
              <a:spcBef>
                <a:spcPct val="0"/>
              </a:spcBef>
            </a:pPr>
            <a:r>
              <a:rPr lang="ru-RU" altLang="ru-RU" sz="800" smtClean="0"/>
              <a:t>размножение, при котором потомство развивается из некоторого числа способных к делению клеток материнской особи. </a:t>
            </a:r>
          </a:p>
          <a:p>
            <a:pPr eaLnBrk="1" hangingPunct="1">
              <a:lnSpc>
                <a:spcPct val="80000"/>
              </a:lnSpc>
              <a:spcBef>
                <a:spcPct val="0"/>
              </a:spcBef>
            </a:pPr>
            <a:r>
              <a:rPr lang="ru-RU" altLang="ru-RU" sz="800" smtClean="0"/>
              <a:t>Деление </a:t>
            </a:r>
          </a:p>
          <a:p>
            <a:pPr eaLnBrk="1" hangingPunct="1">
              <a:lnSpc>
                <a:spcPct val="80000"/>
              </a:lnSpc>
              <a:spcBef>
                <a:spcPct val="0"/>
              </a:spcBef>
            </a:pPr>
            <a:r>
              <a:rPr lang="ru-RU" altLang="ru-RU" sz="800" smtClean="0"/>
              <a:t>Наиболее древняя и самая простая форма бесполого размножения. Размножение путем деления клетки характерно для одноклеточных организмов. Различают два основных способа деления Рис. 301. Размножение трипаносом путем деления:</a:t>
            </a:r>
          </a:p>
          <a:p>
            <a:pPr eaLnBrk="1" hangingPunct="1">
              <a:lnSpc>
                <a:spcPct val="80000"/>
              </a:lnSpc>
              <a:spcBef>
                <a:spcPct val="0"/>
              </a:spcBef>
            </a:pPr>
            <a:r>
              <a:rPr lang="ru-RU" altLang="ru-RU" sz="800" smtClean="0"/>
              <a:t>1-3 — бинарное деление; 4-6 — множественное деление (шизогония).</a:t>
            </a:r>
          </a:p>
          <a:p>
            <a:pPr eaLnBrk="1" hangingPunct="1">
              <a:lnSpc>
                <a:spcPct val="80000"/>
              </a:lnSpc>
              <a:spcBef>
                <a:spcPct val="0"/>
              </a:spcBef>
            </a:pPr>
            <a:r>
              <a:rPr lang="ru-RU" altLang="ru-RU" sz="800" smtClean="0"/>
              <a:t>(рис. 301):</a:t>
            </a:r>
          </a:p>
          <a:p>
            <a:pPr eaLnBrk="1" hangingPunct="1">
              <a:lnSpc>
                <a:spcPct val="80000"/>
              </a:lnSpc>
              <a:spcBef>
                <a:spcPct val="0"/>
              </a:spcBef>
            </a:pPr>
            <a:r>
              <a:rPr lang="ru-RU" altLang="ru-RU" sz="800" i="1" smtClean="0"/>
              <a:t>бинарное деление</a:t>
            </a:r>
            <a:r>
              <a:rPr lang="ru-RU" altLang="ru-RU" sz="800" smtClean="0"/>
              <a:t> — деление, при котором образуются две равноценные дочерние клетки (амеба);</a:t>
            </a:r>
            <a:endParaRPr lang="ru-RU" altLang="ru-RU" sz="800" i="1" smtClean="0"/>
          </a:p>
          <a:p>
            <a:pPr eaLnBrk="1" hangingPunct="1">
              <a:lnSpc>
                <a:spcPct val="80000"/>
              </a:lnSpc>
              <a:spcBef>
                <a:spcPct val="0"/>
              </a:spcBef>
            </a:pPr>
            <a:r>
              <a:rPr lang="ru-RU" altLang="ru-RU" sz="800" i="1" smtClean="0"/>
              <a:t>множественное деление</a:t>
            </a:r>
            <a:r>
              <a:rPr lang="ru-RU" altLang="ru-RU" sz="800" smtClean="0"/>
              <a:t>, или</a:t>
            </a:r>
            <a:r>
              <a:rPr lang="ru-RU" altLang="ru-RU" sz="800" i="1" smtClean="0"/>
              <a:t> шизогония</a:t>
            </a:r>
            <a:r>
              <a:rPr lang="ru-RU" altLang="ru-RU" sz="800" smtClean="0"/>
              <a:t> — деление, при котором материнская клетка распадается на большое количество более или менее одинаковых дочерних клеток (малярийный плазмодий); множественное деление подразделяют на две фазы: </a:t>
            </a:r>
          </a:p>
          <a:p>
            <a:pPr lvl="1" eaLnBrk="1" hangingPunct="1">
              <a:lnSpc>
                <a:spcPct val="80000"/>
              </a:lnSpc>
              <a:spcBef>
                <a:spcPct val="0"/>
              </a:spcBef>
            </a:pPr>
            <a:r>
              <a:rPr lang="ru-RU" altLang="ru-RU" sz="800" smtClean="0"/>
              <a:t>фазу ядерного деления;</a:t>
            </a:r>
          </a:p>
          <a:p>
            <a:pPr lvl="1" eaLnBrk="1" hangingPunct="1">
              <a:lnSpc>
                <a:spcPct val="80000"/>
              </a:lnSpc>
              <a:spcBef>
                <a:spcPct val="0"/>
              </a:spcBef>
            </a:pPr>
            <a:r>
              <a:rPr lang="ru-RU" altLang="ru-RU" sz="800" smtClean="0"/>
              <a:t>фазу цитоплазматического деления.</a:t>
            </a:r>
          </a:p>
          <a:p>
            <a:pPr eaLnBrk="1" hangingPunct="1">
              <a:lnSpc>
                <a:spcPct val="80000"/>
              </a:lnSpc>
              <a:spcBef>
                <a:spcPct val="0"/>
              </a:spcBef>
            </a:pPr>
            <a:r>
              <a:rPr lang="ru-RU" altLang="ru-RU" sz="800" smtClean="0"/>
              <a:t>Споруляция </a:t>
            </a:r>
          </a:p>
          <a:p>
            <a:pPr eaLnBrk="1" hangingPunct="1">
              <a:lnSpc>
                <a:spcPct val="80000"/>
              </a:lnSpc>
              <a:spcBef>
                <a:spcPct val="0"/>
              </a:spcBef>
            </a:pPr>
            <a:r>
              <a:rPr lang="ru-RU" altLang="ru-RU" sz="800" smtClean="0"/>
              <a:t>Размножение посредством спор — специализированных клеток грибов и растений. Как правило, образование спор происходит в </a:t>
            </a:r>
            <a:r>
              <a:rPr lang="ru-RU" altLang="ru-RU" sz="800" i="1" smtClean="0"/>
              <a:t>спорангиях</a:t>
            </a:r>
            <a:r>
              <a:rPr lang="ru-RU" altLang="ru-RU" sz="800" smtClean="0"/>
              <a:t> — одноклеточных или многоклеточных структурах. Если споры имеют жгутик и подвижны, то их называют Рис. 302. Почкование гидры.</a:t>
            </a:r>
            <a:endParaRPr lang="ru-RU" altLang="ru-RU" sz="800" i="1" smtClean="0"/>
          </a:p>
          <a:p>
            <a:pPr eaLnBrk="1" hangingPunct="1">
              <a:lnSpc>
                <a:spcPct val="80000"/>
              </a:lnSpc>
              <a:spcBef>
                <a:spcPct val="0"/>
              </a:spcBef>
            </a:pPr>
            <a:r>
              <a:rPr lang="ru-RU" altLang="ru-RU" sz="800" i="1" smtClean="0"/>
              <a:t>зооспорами </a:t>
            </a:r>
            <a:r>
              <a:rPr lang="ru-RU" altLang="ru-RU" sz="800" smtClean="0"/>
              <a:t>(хламидомонада). </a:t>
            </a:r>
          </a:p>
          <a:p>
            <a:pPr eaLnBrk="1" hangingPunct="1">
              <a:lnSpc>
                <a:spcPct val="80000"/>
              </a:lnSpc>
              <a:spcBef>
                <a:spcPct val="0"/>
              </a:spcBef>
            </a:pPr>
            <a:r>
              <a:rPr lang="ru-RU" altLang="ru-RU" sz="800" smtClean="0"/>
              <a:t>Почкование </a:t>
            </a:r>
          </a:p>
          <a:p>
            <a:pPr eaLnBrk="1" hangingPunct="1">
              <a:lnSpc>
                <a:spcPct val="80000"/>
              </a:lnSpc>
              <a:spcBef>
                <a:spcPct val="0"/>
              </a:spcBef>
            </a:pPr>
            <a:r>
              <a:rPr lang="ru-RU" altLang="ru-RU" sz="800" smtClean="0"/>
              <a:t>Способ размножения, при котором на материнской особи происходит образование выроста — почки, из которого развивается новая особь (рис. 302). Причем, дочерняя особь может либо отделиться от материнской и перейти к самостоятельному образу жизни (гидра), либо остается прикрепленной к ней, тогда происходит образование </a:t>
            </a:r>
          </a:p>
          <a:p>
            <a:pPr eaLnBrk="1" hangingPunct="1">
              <a:lnSpc>
                <a:spcPct val="80000"/>
              </a:lnSpc>
              <a:spcBef>
                <a:spcPct val="0"/>
              </a:spcBef>
            </a:pPr>
            <a:r>
              <a:rPr lang="ru-RU" altLang="ru-RU" sz="800" smtClean="0"/>
              <a:t>Рис. 303. Фрагментация у кольчатых червей.</a:t>
            </a:r>
          </a:p>
          <a:p>
            <a:pPr eaLnBrk="1" hangingPunct="1">
              <a:lnSpc>
                <a:spcPct val="80000"/>
              </a:lnSpc>
              <a:spcBef>
                <a:spcPct val="0"/>
              </a:spcBef>
            </a:pPr>
            <a:r>
              <a:rPr lang="ru-RU" altLang="ru-RU" sz="800" smtClean="0"/>
              <a:t>колонии (коралл). </a:t>
            </a:r>
          </a:p>
          <a:p>
            <a:pPr eaLnBrk="1" hangingPunct="1">
              <a:lnSpc>
                <a:spcPct val="80000"/>
              </a:lnSpc>
              <a:spcBef>
                <a:spcPct val="0"/>
              </a:spcBef>
            </a:pPr>
            <a:r>
              <a:rPr lang="ru-RU" altLang="ru-RU" sz="800" smtClean="0"/>
              <a:t>Фрагментация </a:t>
            </a:r>
          </a:p>
          <a:p>
            <a:pPr eaLnBrk="1" hangingPunct="1">
              <a:lnSpc>
                <a:spcPct val="80000"/>
              </a:lnSpc>
              <a:spcBef>
                <a:spcPct val="0"/>
              </a:spcBef>
            </a:pPr>
            <a:r>
              <a:rPr lang="ru-RU" altLang="ru-RU" sz="800" i="1" smtClean="0"/>
              <a:t>Фрагментация</a:t>
            </a:r>
            <a:r>
              <a:rPr lang="ru-RU" altLang="ru-RU" sz="800" smtClean="0"/>
              <a:t> — разделение особи на две или несколько частей, каждая из которых развивается в новую особь (рис. 303). Этот способ размножения наблюдается и у растений (спирогира), и у животных (кольчатые черви). В основе фрагментации лежит свойство </a:t>
            </a:r>
            <a:r>
              <a:rPr lang="ru-RU" altLang="ru-RU" sz="800" i="1" smtClean="0"/>
              <a:t>регенерации</a:t>
            </a:r>
            <a:r>
              <a:rPr lang="ru-RU" altLang="ru-RU" sz="800" smtClean="0"/>
              <a:t> — способности некоторых живых существ восстанавливать Рис. 304. Вегетативное размножение земляники.</a:t>
            </a:r>
          </a:p>
          <a:p>
            <a:pPr eaLnBrk="1" hangingPunct="1">
              <a:lnSpc>
                <a:spcPct val="80000"/>
              </a:lnSpc>
              <a:spcBef>
                <a:spcPct val="0"/>
              </a:spcBef>
            </a:pPr>
            <a:r>
              <a:rPr lang="ru-RU" altLang="ru-RU" sz="800" smtClean="0"/>
              <a:t>утраченные органы или части тела. </a:t>
            </a:r>
          </a:p>
          <a:p>
            <a:pPr eaLnBrk="1" hangingPunct="1">
              <a:lnSpc>
                <a:spcPct val="80000"/>
              </a:lnSpc>
              <a:spcBef>
                <a:spcPct val="0"/>
              </a:spcBef>
            </a:pPr>
            <a:r>
              <a:rPr lang="ru-RU" altLang="ru-RU" sz="800" smtClean="0"/>
              <a:t>Вегетативное размножение </a:t>
            </a:r>
          </a:p>
          <a:p>
            <a:pPr eaLnBrk="1" hangingPunct="1">
              <a:lnSpc>
                <a:spcPct val="80000"/>
              </a:lnSpc>
              <a:spcBef>
                <a:spcPct val="0"/>
              </a:spcBef>
            </a:pPr>
            <a:r>
              <a:rPr lang="ru-RU" altLang="ru-RU" sz="800" smtClean="0"/>
              <a:t>Форма бесполого размножения, характерная для многих групп растений. При вегетативном размножении новая особь развивается либо</a:t>
            </a:r>
          </a:p>
          <a:p>
            <a:pPr eaLnBrk="1" hangingPunct="1">
              <a:lnSpc>
                <a:spcPct val="80000"/>
              </a:lnSpc>
              <a:spcBef>
                <a:spcPct val="0"/>
              </a:spcBef>
            </a:pPr>
            <a:r>
              <a:rPr lang="ru-RU" altLang="ru-RU" sz="800" smtClean="0"/>
              <a:t>из части материнской, либо из особых структур (луковица, клубень и т.д.), специально предназначенных для вегетативного размножения (рис. 304).</a:t>
            </a:r>
          </a:p>
          <a:p>
            <a:pPr eaLnBrk="1" hangingPunct="1">
              <a:lnSpc>
                <a:spcPct val="80000"/>
              </a:lnSpc>
              <a:spcBef>
                <a:spcPct val="0"/>
              </a:spcBef>
            </a:pPr>
            <a:r>
              <a:rPr lang="ru-RU" altLang="ru-RU" sz="800" smtClean="0"/>
              <a:t>Полиэмбриония</a:t>
            </a:r>
          </a:p>
          <a:p>
            <a:pPr eaLnBrk="1" hangingPunct="1">
              <a:lnSpc>
                <a:spcPct val="80000"/>
              </a:lnSpc>
              <a:spcBef>
                <a:spcPct val="0"/>
              </a:spcBef>
            </a:pPr>
            <a:r>
              <a:rPr lang="ru-RU" altLang="ru-RU" sz="800" smtClean="0"/>
              <a:t>Представляет собой размножение во время эмбрионального развития, при котором из одной зиготы развивается  несколько  зародышей — близнецов (однояйцевые близнецы у человека). Потомство всегда одного пола.</a:t>
            </a:r>
          </a:p>
          <a:p>
            <a:pPr eaLnBrk="1" hangingPunct="1">
              <a:lnSpc>
                <a:spcPct val="80000"/>
              </a:lnSpc>
              <a:spcBef>
                <a:spcPct val="0"/>
              </a:spcBef>
            </a:pPr>
            <a:r>
              <a:rPr lang="ru-RU" altLang="ru-RU" sz="800" smtClean="0"/>
              <a:t>38.2. Половое размножение</a:t>
            </a:r>
          </a:p>
          <a:p>
            <a:pPr eaLnBrk="1" hangingPunct="1">
              <a:lnSpc>
                <a:spcPct val="80000"/>
              </a:lnSpc>
              <a:spcBef>
                <a:spcPct val="0"/>
              </a:spcBef>
            </a:pPr>
            <a:r>
              <a:rPr lang="ru-RU" altLang="ru-RU" sz="800" smtClean="0"/>
              <a:t>В основе полового</a:t>
            </a:r>
            <a:r>
              <a:rPr lang="ru-RU" altLang="ru-RU" sz="800" i="1" smtClean="0"/>
              <a:t> </a:t>
            </a:r>
            <a:r>
              <a:rPr lang="ru-RU" altLang="ru-RU" sz="800" smtClean="0"/>
              <a:t>размножения лежит половой процесс, который связан с образованием большого количества специализированных клеток — гамет (половых клеток) и их последующего слияния. Сливаясь, гаметы образуют зиготы. Это приводит к уменьшению числа исходных клеток. Из зигот развиваются новые организмы, объединяющие в себе наследственную информацию родительских форм. Половое размножение характерно для большинства живых организмов.</a:t>
            </a:r>
          </a:p>
          <a:p>
            <a:pPr eaLnBrk="1" hangingPunct="1">
              <a:lnSpc>
                <a:spcPct val="80000"/>
              </a:lnSpc>
              <a:spcBef>
                <a:spcPct val="0"/>
              </a:spcBef>
            </a:pPr>
            <a:r>
              <a:rPr lang="ru-RU" altLang="ru-RU" sz="800" smtClean="0"/>
              <a:t>Для полого размножения характерны следующие особенности: </a:t>
            </a:r>
          </a:p>
          <a:p>
            <a:pPr eaLnBrk="1" hangingPunct="1">
              <a:lnSpc>
                <a:spcPct val="80000"/>
              </a:lnSpc>
              <a:spcBef>
                <a:spcPct val="0"/>
              </a:spcBef>
            </a:pPr>
            <a:r>
              <a:rPr lang="ru-RU" altLang="ru-RU" sz="800" smtClean="0"/>
              <a:t>в размножении принимает участие две особи — мужская и женская;</a:t>
            </a:r>
          </a:p>
          <a:p>
            <a:pPr eaLnBrk="1" hangingPunct="1">
              <a:lnSpc>
                <a:spcPct val="80000"/>
              </a:lnSpc>
              <a:spcBef>
                <a:spcPct val="0"/>
              </a:spcBef>
            </a:pPr>
            <a:r>
              <a:rPr lang="ru-RU" altLang="ru-RU" sz="800" smtClean="0"/>
              <a:t>осуществляется с помощью специализированных клеток — половых;</a:t>
            </a:r>
          </a:p>
          <a:p>
            <a:pPr eaLnBrk="1" hangingPunct="1">
              <a:lnSpc>
                <a:spcPct val="80000"/>
              </a:lnSpc>
              <a:spcBef>
                <a:spcPct val="0"/>
              </a:spcBef>
            </a:pPr>
            <a:r>
              <a:rPr lang="ru-RU" altLang="ru-RU" sz="800" smtClean="0"/>
              <a:t>в основе размножения лежит мейоз;</a:t>
            </a:r>
          </a:p>
          <a:p>
            <a:pPr eaLnBrk="1" hangingPunct="1">
              <a:lnSpc>
                <a:spcPct val="80000"/>
              </a:lnSpc>
              <a:spcBef>
                <a:spcPct val="0"/>
              </a:spcBef>
            </a:pPr>
            <a:r>
              <a:rPr lang="ru-RU" altLang="ru-RU" sz="800" smtClean="0"/>
              <a:t>потомки (за исключением однояйцевых близнецов) генетически отличны друг от друга и от родительских особей.</a:t>
            </a:r>
          </a:p>
          <a:p>
            <a:pPr eaLnBrk="1" hangingPunct="1">
              <a:lnSpc>
                <a:spcPct val="80000"/>
              </a:lnSpc>
              <a:spcBef>
                <a:spcPct val="0"/>
              </a:spcBef>
            </a:pPr>
            <a:r>
              <a:rPr lang="ru-RU" altLang="ru-RU" sz="800" smtClean="0"/>
              <a:t>Как правило, яйцеклетки и сперматозоиды вырабатываются разными организмами. Такие организмы называются </a:t>
            </a:r>
            <a:r>
              <a:rPr lang="ru-RU" altLang="ru-RU" sz="800" i="1" smtClean="0"/>
              <a:t>раздельнополыми</a:t>
            </a:r>
            <a:r>
              <a:rPr lang="ru-RU" altLang="ru-RU" sz="800" smtClean="0"/>
              <a:t>. Если же один и тот же организм способен продуцировать и женские, и мужские гаметы, то его называют </a:t>
            </a:r>
            <a:r>
              <a:rPr lang="ru-RU" altLang="ru-RU" sz="800" i="1" smtClean="0"/>
              <a:t>гермафродитом</a:t>
            </a:r>
            <a:r>
              <a:rPr lang="ru-RU" altLang="ru-RU" sz="800" smtClean="0"/>
              <a:t> (ленточные черви, сосальщики). Но и в этом случае зигота образуется, чаще всего, в результате слияния гамет разных организмов (перекрестное оплодотворение).</a:t>
            </a:r>
          </a:p>
          <a:p>
            <a:pPr eaLnBrk="1" hangingPunct="1">
              <a:lnSpc>
                <a:spcPct val="80000"/>
              </a:lnSpc>
              <a:spcBef>
                <a:spcPct val="0"/>
              </a:spcBef>
            </a:pPr>
            <a:r>
              <a:rPr lang="ru-RU" altLang="ru-RU" sz="800" smtClean="0"/>
              <a:t>38.3. Деление клеток</a:t>
            </a:r>
          </a:p>
          <a:p>
            <a:pPr eaLnBrk="1" hangingPunct="1">
              <a:lnSpc>
                <a:spcPct val="80000"/>
              </a:lnSpc>
              <a:spcBef>
                <a:spcPct val="0"/>
              </a:spcBef>
            </a:pPr>
            <a:r>
              <a:rPr lang="ru-RU" altLang="ru-RU" sz="800" smtClean="0"/>
              <a:t>В основе передачи наследственной информации, размножения, развития, регенерации лежит деление клеток. Клетка как таковая существует только в промежутке между делениями. </a:t>
            </a:r>
          </a:p>
          <a:p>
            <a:pPr eaLnBrk="1" hangingPunct="1">
              <a:lnSpc>
                <a:spcPct val="80000"/>
              </a:lnSpc>
              <a:spcBef>
                <a:spcPct val="0"/>
              </a:spcBef>
            </a:pPr>
            <a:r>
              <a:rPr lang="ru-RU" altLang="ru-RU" sz="800" smtClean="0"/>
              <a:t>Жизненный (клеточный цикл)</a:t>
            </a:r>
          </a:p>
          <a:p>
            <a:pPr eaLnBrk="1" hangingPunct="1">
              <a:lnSpc>
                <a:spcPct val="80000"/>
              </a:lnSpc>
              <a:spcBef>
                <a:spcPct val="0"/>
              </a:spcBef>
            </a:pPr>
            <a:r>
              <a:rPr lang="ru-RU" altLang="ru-RU" sz="800" smtClean="0"/>
              <a:t>Период существования клетки от момента ее образования путем деления материнской клетки (включая само деление) до собственного деления или смерти называют </a:t>
            </a:r>
            <a:r>
              <a:rPr lang="ru-RU" altLang="ru-RU" sz="800" i="1" smtClean="0"/>
              <a:t>жизненным (клеточным) циклом</a:t>
            </a:r>
            <a:r>
              <a:rPr lang="ru-RU" altLang="ru-RU" sz="800" smtClean="0"/>
              <a:t> (рис. 305).</a:t>
            </a:r>
          </a:p>
          <a:p>
            <a:pPr eaLnBrk="1" hangingPunct="1">
              <a:lnSpc>
                <a:spcPct val="80000"/>
              </a:lnSpc>
              <a:spcBef>
                <a:spcPct val="0"/>
              </a:spcBef>
            </a:pPr>
            <a:r>
              <a:rPr lang="ru-RU" altLang="ru-RU" sz="800" smtClean="0"/>
              <a:t>В жизненном цикле клетки различают несколько фаз:</a:t>
            </a:r>
            <a:endParaRPr lang="ru-RU" altLang="ru-RU" sz="800" i="1" smtClean="0"/>
          </a:p>
          <a:p>
            <a:pPr eaLnBrk="1" hangingPunct="1">
              <a:lnSpc>
                <a:spcPct val="80000"/>
              </a:lnSpc>
              <a:spcBef>
                <a:spcPct val="0"/>
              </a:spcBef>
            </a:pPr>
            <a:r>
              <a:rPr lang="ru-RU" altLang="ru-RU" sz="800" i="1" smtClean="0"/>
              <a:t>Фаза деления. </a:t>
            </a:r>
            <a:r>
              <a:rPr lang="ru-RU" altLang="ru-RU" sz="800" smtClean="0"/>
              <a:t>Соответствует митотическому делению.</a:t>
            </a:r>
            <a:endParaRPr lang="ru-RU" altLang="ru-RU" sz="800" i="1" smtClean="0"/>
          </a:p>
          <a:p>
            <a:pPr eaLnBrk="1" hangingPunct="1">
              <a:lnSpc>
                <a:spcPct val="80000"/>
              </a:lnSpc>
              <a:spcBef>
                <a:spcPct val="0"/>
              </a:spcBef>
            </a:pPr>
            <a:r>
              <a:rPr lang="ru-RU" altLang="ru-RU" sz="800" i="1" smtClean="0"/>
              <a:t>Фаза роста.</a:t>
            </a:r>
            <a:r>
              <a:rPr lang="ru-RU" altLang="ru-RU" sz="800" smtClean="0"/>
              <a:t> Вслед за делением клетка начинает расти, увеличивая свой объем и достигая определенных размеров.</a:t>
            </a:r>
            <a:endParaRPr lang="ru-RU" altLang="ru-RU" sz="800" i="1" smtClean="0"/>
          </a:p>
          <a:p>
            <a:pPr eaLnBrk="1" hangingPunct="1">
              <a:lnSpc>
                <a:spcPct val="80000"/>
              </a:lnSpc>
              <a:spcBef>
                <a:spcPct val="0"/>
              </a:spcBef>
            </a:pPr>
            <a:r>
              <a:rPr lang="ru-RU" altLang="ru-RU" sz="800" i="1" smtClean="0"/>
              <a:t>Фаза покоя.</a:t>
            </a:r>
            <a:r>
              <a:rPr lang="ru-RU" altLang="ru-RU" sz="800" smtClean="0"/>
              <a:t> Период, во время которого дальнейшая судьба клетки не определена: она может начать подготовку к делению или встать на путь специализации.</a:t>
            </a:r>
          </a:p>
          <a:p>
            <a:pPr eaLnBrk="1" hangingPunct="1">
              <a:lnSpc>
                <a:spcPct val="80000"/>
              </a:lnSpc>
              <a:spcBef>
                <a:spcPct val="0"/>
              </a:spcBef>
            </a:pPr>
            <a:r>
              <a:rPr lang="ru-RU" altLang="ru-RU" sz="800" smtClean="0"/>
              <a:t>Рис. 305. Жизненный цикл клетки многоклеточного организма:</a:t>
            </a:r>
          </a:p>
          <a:p>
            <a:pPr eaLnBrk="1" hangingPunct="1">
              <a:lnSpc>
                <a:spcPct val="80000"/>
              </a:lnSpc>
              <a:spcBef>
                <a:spcPct val="0"/>
              </a:spcBef>
            </a:pPr>
            <a:r>
              <a:rPr lang="ru-RU" altLang="ru-RU" sz="800" smtClean="0"/>
              <a:t>1 — митотический цикл; 2 — переход в дифференцированное состояние; 3 — гибель.</a:t>
            </a:r>
            <a:endParaRPr lang="ru-RU" altLang="ru-RU" sz="800" i="1" smtClean="0"/>
          </a:p>
          <a:p>
            <a:pPr eaLnBrk="1" hangingPunct="1">
              <a:lnSpc>
                <a:spcPct val="80000"/>
              </a:lnSpc>
              <a:spcBef>
                <a:spcPct val="0"/>
              </a:spcBef>
            </a:pPr>
            <a:r>
              <a:rPr lang="ru-RU" altLang="ru-RU" sz="800" i="1" smtClean="0"/>
              <a:t>Фаза дифференциации (специализации).</a:t>
            </a:r>
            <a:r>
              <a:rPr lang="ru-RU" altLang="ru-RU" sz="800" smtClean="0"/>
              <a:t> Наступает после окончания фазы роста. В это время клетка приобретает определенные структурные и функциональные особенности.</a:t>
            </a:r>
          </a:p>
          <a:p>
            <a:pPr eaLnBrk="1" hangingPunct="1">
              <a:lnSpc>
                <a:spcPct val="80000"/>
              </a:lnSpc>
              <a:spcBef>
                <a:spcPct val="0"/>
              </a:spcBef>
            </a:pPr>
            <a:r>
              <a:rPr lang="ru-RU" altLang="ru-RU" sz="800" i="1" smtClean="0"/>
              <a:t>Фаза зрелости.</a:t>
            </a:r>
            <a:r>
              <a:rPr lang="ru-RU" altLang="ru-RU" sz="800" smtClean="0"/>
              <a:t> Период функционирования клетки, выполнения тех или иных функций в зависимости от специализации.</a:t>
            </a:r>
            <a:endParaRPr lang="ru-RU" altLang="ru-RU" sz="800" i="1" smtClean="0"/>
          </a:p>
          <a:p>
            <a:pPr eaLnBrk="1" hangingPunct="1">
              <a:lnSpc>
                <a:spcPct val="80000"/>
              </a:lnSpc>
              <a:spcBef>
                <a:spcPct val="0"/>
              </a:spcBef>
            </a:pPr>
            <a:r>
              <a:rPr lang="ru-RU" altLang="ru-RU" sz="800" i="1" smtClean="0"/>
              <a:t>Фаза старения.</a:t>
            </a:r>
            <a:r>
              <a:rPr lang="ru-RU" altLang="ru-RU" sz="800" smtClean="0"/>
              <a:t> Период, характеризующийся  ослаб-</a:t>
            </a:r>
          </a:p>
          <a:p>
            <a:pPr eaLnBrk="1" hangingPunct="1">
              <a:lnSpc>
                <a:spcPct val="80000"/>
              </a:lnSpc>
              <a:spcBef>
                <a:spcPct val="0"/>
              </a:spcBef>
            </a:pPr>
            <a:r>
              <a:rPr lang="ru-RU" altLang="ru-RU" sz="800" smtClean="0"/>
              <a:t>лением жизненных функций клетки и заканчивающийся ее делением или гибелью.</a:t>
            </a:r>
          </a:p>
          <a:p>
            <a:pPr eaLnBrk="1" hangingPunct="1">
              <a:lnSpc>
                <a:spcPct val="80000"/>
              </a:lnSpc>
              <a:spcBef>
                <a:spcPct val="0"/>
              </a:spcBef>
            </a:pPr>
            <a:r>
              <a:rPr lang="ru-RU" altLang="ru-RU" sz="800" smtClean="0"/>
              <a:t>Продолжительность жизненного цикла и количество составляющих его фаз у клеток различны. Так, клетки нервной ткани после завершения эмбрионального периода перестают делиться и функционируют на протяжении всей жизни организма, а затем погибают. Клетки же зародыша на стадии дробления, завершив одно деление, сразу же приступают к следующему, минуя все остальные фазы.</a:t>
            </a:r>
          </a:p>
          <a:p>
            <a:pPr eaLnBrk="1" hangingPunct="1">
              <a:lnSpc>
                <a:spcPct val="80000"/>
              </a:lnSpc>
              <a:spcBef>
                <a:spcPct val="0"/>
              </a:spcBef>
            </a:pPr>
            <a:r>
              <a:rPr lang="ru-RU" altLang="ru-RU" sz="800" smtClean="0"/>
              <a:t>Существует два способа деления клеток: </a:t>
            </a:r>
            <a:endParaRPr lang="ru-RU" altLang="ru-RU" sz="800" i="1" smtClean="0"/>
          </a:p>
          <a:p>
            <a:pPr eaLnBrk="1" hangingPunct="1">
              <a:lnSpc>
                <a:spcPct val="80000"/>
              </a:lnSpc>
              <a:spcBef>
                <a:spcPct val="0"/>
              </a:spcBef>
            </a:pPr>
            <a:r>
              <a:rPr lang="ru-RU" altLang="ru-RU" sz="800" i="1" smtClean="0"/>
              <a:t>митоз</a:t>
            </a:r>
            <a:r>
              <a:rPr lang="ru-RU" altLang="ru-RU" sz="800" smtClean="0"/>
              <a:t> — непрямое деление;</a:t>
            </a:r>
            <a:endParaRPr lang="ru-RU" altLang="ru-RU" sz="800" i="1" smtClean="0"/>
          </a:p>
          <a:p>
            <a:pPr eaLnBrk="1" hangingPunct="1">
              <a:lnSpc>
                <a:spcPct val="80000"/>
              </a:lnSpc>
              <a:spcBef>
                <a:spcPct val="0"/>
              </a:spcBef>
            </a:pPr>
            <a:r>
              <a:rPr lang="ru-RU" altLang="ru-RU" sz="800" i="1" smtClean="0"/>
              <a:t>мейоз — </a:t>
            </a:r>
            <a:r>
              <a:rPr lang="ru-RU" altLang="ru-RU" sz="800" smtClean="0"/>
              <a:t>деление, характерное для фазы созревания половых клеток.</a:t>
            </a:r>
          </a:p>
          <a:p>
            <a:pPr eaLnBrk="1" hangingPunct="1">
              <a:lnSpc>
                <a:spcPct val="80000"/>
              </a:lnSpc>
              <a:spcBef>
                <a:spcPct val="0"/>
              </a:spcBef>
            </a:pPr>
            <a:r>
              <a:rPr lang="ru-RU" altLang="ru-RU" sz="800" smtClean="0"/>
              <a:t>Митоз</a:t>
            </a:r>
          </a:p>
          <a:p>
            <a:pPr eaLnBrk="1" hangingPunct="1">
              <a:lnSpc>
                <a:spcPct val="80000"/>
              </a:lnSpc>
              <a:spcBef>
                <a:spcPct val="0"/>
              </a:spcBef>
            </a:pPr>
            <a:r>
              <a:rPr lang="ru-RU" altLang="ru-RU" sz="800" i="1" smtClean="0"/>
              <a:t>Митоз</a:t>
            </a:r>
            <a:r>
              <a:rPr lang="ru-RU" altLang="ru-RU" sz="800" smtClean="0"/>
              <a:t>[1] — непрямое деление соматических клеток, представляющее собой непрерывный процесс, в результате которого сначала происходит удвоение, а затем равномерное распределение наследственного материала между дочерними клетками.</a:t>
            </a:r>
          </a:p>
          <a:p>
            <a:pPr eaLnBrk="1" hangingPunct="1">
              <a:lnSpc>
                <a:spcPct val="80000"/>
              </a:lnSpc>
              <a:spcBef>
                <a:spcPct val="0"/>
              </a:spcBef>
            </a:pPr>
            <a:r>
              <a:rPr lang="ru-RU" altLang="ru-RU" sz="800" smtClean="0"/>
              <a:t>Биологическое значение митоза:</a:t>
            </a:r>
          </a:p>
          <a:p>
            <a:pPr eaLnBrk="1" hangingPunct="1">
              <a:lnSpc>
                <a:spcPct val="80000"/>
              </a:lnSpc>
              <a:spcBef>
                <a:spcPct val="0"/>
              </a:spcBef>
            </a:pPr>
            <a:r>
              <a:rPr lang="ru-RU" altLang="ru-RU" sz="800" smtClean="0"/>
              <a:t>В результате митоза образуется две клетки, каждая из которых содержит столько же хромосом, сколько их было в материнской. Хромосомы дочерних клеток происходят от материнских хромосом путем точной репликации ДНК, поэтому их гены содержат совершенно одинаковую наследственную информацию. Дочерние клетки генетически идентичны родительской. Таким образом, митоз обеспечивает точную передачу наследственной информации от родительской клетки к дочерним.</a:t>
            </a:r>
          </a:p>
          <a:p>
            <a:pPr eaLnBrk="1" hangingPunct="1">
              <a:lnSpc>
                <a:spcPct val="80000"/>
              </a:lnSpc>
              <a:spcBef>
                <a:spcPct val="0"/>
              </a:spcBef>
            </a:pPr>
            <a:r>
              <a:rPr lang="ru-RU" altLang="ru-RU" sz="800" smtClean="0"/>
              <a:t>В результате митозов число клеток в организме увеличивается, что представляет собой один из главных механизмов роста.</a:t>
            </a:r>
          </a:p>
          <a:p>
            <a:pPr eaLnBrk="1" hangingPunct="1">
              <a:lnSpc>
                <a:spcPct val="80000"/>
              </a:lnSpc>
              <a:spcBef>
                <a:spcPct val="0"/>
              </a:spcBef>
            </a:pPr>
            <a:r>
              <a:rPr lang="ru-RU" altLang="ru-RU" sz="800" smtClean="0"/>
              <a:t>Многие виды растений и животных размножаются бесполым путем при помощи одного лишь митотического деления клеток, таким образом, митоз лежит в основе вегетативного размножения</a:t>
            </a:r>
            <a:r>
              <a:rPr lang="ru-RU" altLang="ru-RU" sz="800" i="1" smtClean="0"/>
              <a:t>.</a:t>
            </a:r>
            <a:endParaRPr lang="ru-RU" altLang="ru-RU" sz="800" smtClean="0"/>
          </a:p>
          <a:p>
            <a:pPr eaLnBrk="1" hangingPunct="1">
              <a:lnSpc>
                <a:spcPct val="80000"/>
              </a:lnSpc>
              <a:spcBef>
                <a:spcPct val="0"/>
              </a:spcBef>
            </a:pPr>
            <a:r>
              <a:rPr lang="ru-RU" altLang="ru-RU" sz="800" smtClean="0"/>
              <a:t>Митоз обеспечивает регенерацию утраченных частей и замещение клеток, происходящее в той или иной степени у всех многоклеточных организмов.</a:t>
            </a:r>
          </a:p>
          <a:p>
            <a:pPr eaLnBrk="1" hangingPunct="1">
              <a:lnSpc>
                <a:spcPct val="80000"/>
              </a:lnSpc>
              <a:spcBef>
                <a:spcPct val="0"/>
              </a:spcBef>
            </a:pPr>
            <a:r>
              <a:rPr lang="ru-RU" altLang="ru-RU" sz="800" smtClean="0"/>
              <a:t>Митотическое деление клетки находится под генетическим контролем. Митоз представляет собой центральное событие митотического цикла клетки.</a:t>
            </a:r>
          </a:p>
          <a:p>
            <a:pPr eaLnBrk="1" hangingPunct="1">
              <a:lnSpc>
                <a:spcPct val="80000"/>
              </a:lnSpc>
              <a:spcBef>
                <a:spcPct val="0"/>
              </a:spcBef>
            </a:pPr>
            <a:r>
              <a:rPr lang="ru-RU" altLang="ru-RU" sz="800" smtClean="0"/>
              <a:t>Митотический цикл</a:t>
            </a:r>
          </a:p>
          <a:p>
            <a:pPr eaLnBrk="1" hangingPunct="1">
              <a:lnSpc>
                <a:spcPct val="80000"/>
              </a:lnSpc>
              <a:spcBef>
                <a:spcPct val="0"/>
              </a:spcBef>
            </a:pPr>
            <a:r>
              <a:rPr lang="ru-RU" altLang="ru-RU" sz="800" i="1" smtClean="0"/>
              <a:t>Митотический цикл</a:t>
            </a:r>
            <a:r>
              <a:rPr lang="ru-RU" altLang="ru-RU" sz="800" smtClean="0"/>
              <a:t> — комплекс взаимосвязанных и детерминированных хронологически событий, происходящих в процессе подготовки клетки к делению и на протяжении самого деления. </a:t>
            </a:r>
          </a:p>
          <a:p>
            <a:pPr eaLnBrk="1" hangingPunct="1">
              <a:lnSpc>
                <a:spcPct val="80000"/>
              </a:lnSpc>
              <a:spcBef>
                <a:spcPct val="0"/>
              </a:spcBef>
            </a:pPr>
            <a:r>
              <a:rPr lang="ru-RU" altLang="ru-RU" sz="800" smtClean="0"/>
              <a:t>Длительность митотического цикла у разных организмов сильно варьирует. Самые короткие митотические циклы характерны для дробящихся яиц некоторых животных (например, у золотой рыбки первые деления дробления совершаются через 20 минут). Наиболее распространены митотические циклы длительностью 18-20 ч. Встречаются циклы продолжительностью несколько суток. Даже в пределах одного организма наблюдаются различия в продолжительности митотического цикла: клетки эпителия двенадцатиперстной кишки мыши делятся каждые 11 часов, тощей кишки — 19 часов, в роговице глаза — через 3 суток.</a:t>
            </a:r>
          </a:p>
          <a:p>
            <a:pPr eaLnBrk="1" hangingPunct="1">
              <a:lnSpc>
                <a:spcPct val="80000"/>
              </a:lnSpc>
              <a:spcBef>
                <a:spcPct val="0"/>
              </a:spcBef>
            </a:pPr>
            <a:r>
              <a:rPr lang="ru-RU" altLang="ru-RU" sz="800" smtClean="0"/>
              <a:t>Факторы, побуждающие клетку к митозу, точно не известны. Полагают, что основную роль играет соотношение объемов ядра и цитоплазмы (</a:t>
            </a:r>
            <a:r>
              <a:rPr lang="ru-RU" altLang="ru-RU" sz="800" i="1" smtClean="0"/>
              <a:t>ядерно-цитоплазматическое соотношение</a:t>
            </a:r>
            <a:r>
              <a:rPr lang="ru-RU" altLang="ru-RU" sz="800" smtClean="0"/>
              <a:t>). По некоторым данным, отмирающие клетки продуцируют вещества, способные стимулировать деление клетки. По двум главным событиям митотического цикла в нем выделяют: </a:t>
            </a:r>
            <a:endParaRPr lang="ru-RU" altLang="ru-RU" sz="800" i="1" smtClean="0"/>
          </a:p>
          <a:p>
            <a:pPr eaLnBrk="1" hangingPunct="1">
              <a:lnSpc>
                <a:spcPct val="80000"/>
              </a:lnSpc>
              <a:spcBef>
                <a:spcPct val="0"/>
              </a:spcBef>
            </a:pPr>
            <a:r>
              <a:rPr lang="ru-RU" altLang="ru-RU" sz="800" i="1" smtClean="0"/>
              <a:t>интерфазу</a:t>
            </a:r>
            <a:r>
              <a:rPr lang="ru-RU" altLang="ru-RU" sz="800" smtClean="0"/>
              <a:t>;</a:t>
            </a:r>
            <a:endParaRPr lang="ru-RU" altLang="ru-RU" sz="800" i="1" smtClean="0"/>
          </a:p>
          <a:p>
            <a:pPr eaLnBrk="1" hangingPunct="1">
              <a:lnSpc>
                <a:spcPct val="80000"/>
              </a:lnSpc>
              <a:spcBef>
                <a:spcPct val="0"/>
              </a:spcBef>
            </a:pPr>
            <a:r>
              <a:rPr lang="ru-RU" altLang="ru-RU" sz="800" i="1" smtClean="0"/>
              <a:t>митотическое деление.</a:t>
            </a:r>
            <a:endParaRPr lang="ru-RU" altLang="ru-RU" sz="800" smtClean="0"/>
          </a:p>
          <a:p>
            <a:pPr eaLnBrk="1" hangingPunct="1">
              <a:lnSpc>
                <a:spcPct val="80000"/>
              </a:lnSpc>
              <a:spcBef>
                <a:spcPct val="0"/>
              </a:spcBef>
            </a:pPr>
            <a:r>
              <a:rPr lang="ru-RU" altLang="ru-RU" sz="800" smtClean="0"/>
              <a:t>Новые клетки появляются в ходе двух последовательных процессов: </a:t>
            </a:r>
            <a:endParaRPr lang="ru-RU" altLang="ru-RU" sz="800" i="1" smtClean="0"/>
          </a:p>
          <a:p>
            <a:pPr eaLnBrk="1" hangingPunct="1">
              <a:lnSpc>
                <a:spcPct val="80000"/>
              </a:lnSpc>
              <a:spcBef>
                <a:spcPct val="0"/>
              </a:spcBef>
            </a:pPr>
            <a:r>
              <a:rPr lang="ru-RU" altLang="ru-RU" sz="800" i="1" smtClean="0"/>
              <a:t>митоза</a:t>
            </a:r>
            <a:r>
              <a:rPr lang="ru-RU" altLang="ru-RU" sz="800" smtClean="0"/>
              <a:t> — непрямого деления, который приводит к удвоению ядра;</a:t>
            </a:r>
            <a:endParaRPr lang="ru-RU" altLang="ru-RU" sz="800" i="1" smtClean="0"/>
          </a:p>
          <a:p>
            <a:pPr eaLnBrk="1" hangingPunct="1">
              <a:lnSpc>
                <a:spcPct val="80000"/>
              </a:lnSpc>
              <a:spcBef>
                <a:spcPct val="0"/>
              </a:spcBef>
            </a:pPr>
            <a:r>
              <a:rPr lang="ru-RU" altLang="ru-RU" sz="800" i="1" smtClean="0"/>
              <a:t>цитокинеза</a:t>
            </a:r>
            <a:r>
              <a:rPr lang="ru-RU" altLang="ru-RU" sz="800" smtClean="0"/>
              <a:t> — разделения цитоплазмы, при котором образуется две дочерних клетки, содержащих по одному дочернему ядру. </a:t>
            </a:r>
          </a:p>
          <a:p>
            <a:pPr eaLnBrk="1" hangingPunct="1">
              <a:lnSpc>
                <a:spcPct val="80000"/>
              </a:lnSpc>
              <a:spcBef>
                <a:spcPct val="0"/>
              </a:spcBef>
            </a:pPr>
            <a:r>
              <a:rPr lang="ru-RU" altLang="ru-RU" sz="800" smtClean="0"/>
              <a:t>Непосредственно на деление клетки уходит обычно 1-3 часа, то есть основную часть жизни клетка находится в интерфазе. </a:t>
            </a:r>
          </a:p>
          <a:p>
            <a:pPr eaLnBrk="1" hangingPunct="1">
              <a:lnSpc>
                <a:spcPct val="80000"/>
              </a:lnSpc>
              <a:spcBef>
                <a:spcPct val="0"/>
              </a:spcBef>
            </a:pPr>
            <a:r>
              <a:rPr lang="ru-RU" altLang="ru-RU" sz="800" smtClean="0"/>
              <a:t>Интерфаза </a:t>
            </a:r>
            <a:r>
              <a:rPr lang="en-US" altLang="ru-RU" sz="800" b="1" smtClean="0"/>
              <a:t>[2]</a:t>
            </a:r>
            <a:endParaRPr lang="ru-RU" altLang="ru-RU" sz="800" smtClean="0"/>
          </a:p>
          <a:p>
            <a:pPr eaLnBrk="1" hangingPunct="1">
              <a:lnSpc>
                <a:spcPct val="80000"/>
              </a:lnSpc>
              <a:spcBef>
                <a:spcPct val="0"/>
              </a:spcBef>
            </a:pPr>
            <a:r>
              <a:rPr lang="ru-RU" altLang="ru-RU" sz="800" i="1" smtClean="0"/>
              <a:t>Интерфазой</a:t>
            </a:r>
            <a:r>
              <a:rPr lang="ru-RU" altLang="ru-RU" sz="800" smtClean="0"/>
              <a:t> называют промежуток между двумя клеточными делениями. Продолжительность интерфазы, как правило, составляет до 90% всего клеточного цикла. Состоит из трех периодов: </a:t>
            </a:r>
          </a:p>
          <a:p>
            <a:pPr eaLnBrk="1" hangingPunct="1">
              <a:lnSpc>
                <a:spcPct val="80000"/>
              </a:lnSpc>
              <a:spcBef>
                <a:spcPct val="0"/>
              </a:spcBef>
            </a:pPr>
            <a:r>
              <a:rPr lang="ru-RU" altLang="ru-RU" sz="800" smtClean="0"/>
              <a:t>пресинтетический, или G1[3];</a:t>
            </a:r>
          </a:p>
          <a:p>
            <a:pPr eaLnBrk="1" hangingPunct="1">
              <a:lnSpc>
                <a:spcPct val="80000"/>
              </a:lnSpc>
              <a:spcBef>
                <a:spcPct val="0"/>
              </a:spcBef>
            </a:pPr>
            <a:r>
              <a:rPr lang="ru-RU" altLang="ru-RU" sz="800" smtClean="0"/>
              <a:t>синтетический, или S[4];</a:t>
            </a:r>
          </a:p>
          <a:p>
            <a:pPr eaLnBrk="1" hangingPunct="1">
              <a:lnSpc>
                <a:spcPct val="80000"/>
              </a:lnSpc>
              <a:spcBef>
                <a:spcPct val="0"/>
              </a:spcBef>
            </a:pPr>
            <a:r>
              <a:rPr lang="ru-RU" altLang="ru-RU" sz="800" smtClean="0"/>
              <a:t>постсинтетический, или G2. </a:t>
            </a:r>
          </a:p>
          <a:p>
            <a:pPr eaLnBrk="1" hangingPunct="1">
              <a:lnSpc>
                <a:spcPct val="80000"/>
              </a:lnSpc>
              <a:spcBef>
                <a:spcPct val="0"/>
              </a:spcBef>
            </a:pPr>
            <a:r>
              <a:rPr lang="ru-RU" altLang="ru-RU" sz="800" smtClean="0"/>
              <a:t>Пресинтетический период</a:t>
            </a:r>
          </a:p>
          <a:p>
            <a:pPr eaLnBrk="1" hangingPunct="1">
              <a:lnSpc>
                <a:spcPct val="80000"/>
              </a:lnSpc>
              <a:spcBef>
                <a:spcPct val="0"/>
              </a:spcBef>
            </a:pPr>
            <a:r>
              <a:rPr lang="ru-RU" altLang="ru-RU" sz="800" smtClean="0"/>
              <a:t>Начальный отрезок интерфазы — </a:t>
            </a:r>
            <a:r>
              <a:rPr lang="ru-RU" altLang="ru-RU" sz="800" i="1" smtClean="0"/>
              <a:t>пресинтетический период</a:t>
            </a:r>
            <a:r>
              <a:rPr lang="ru-RU" altLang="ru-RU" sz="800" smtClean="0"/>
              <a:t> (2</a:t>
            </a:r>
            <a:r>
              <a:rPr lang="en-US" altLang="ru-RU" sz="800" smtClean="0"/>
              <a:t>n</a:t>
            </a:r>
            <a:r>
              <a:rPr lang="ru-RU" altLang="ru-RU" sz="800" smtClean="0"/>
              <a:t>2</a:t>
            </a:r>
            <a:r>
              <a:rPr lang="en-US" altLang="ru-RU" sz="800" smtClean="0"/>
              <a:t>c</a:t>
            </a:r>
            <a:r>
              <a:rPr lang="ru-RU" altLang="ru-RU" sz="800" smtClean="0"/>
              <a:t>), </a:t>
            </a:r>
            <a:r>
              <a:rPr lang="ru-RU" altLang="ru-RU" sz="800" i="1" smtClean="0"/>
              <a:t>период роста,</a:t>
            </a:r>
            <a:r>
              <a:rPr lang="ru-RU" altLang="ru-RU" sz="800" smtClean="0"/>
              <a:t> начинающийся непосредственно после митоза. Самый длинный период интерфазы, продолжительность которого в клетках составляет от 10 часов до нескольких суток. Непосредственно после деления восстанавливаются черты организации интерфазной клетки:</a:t>
            </a:r>
          </a:p>
          <a:p>
            <a:pPr eaLnBrk="1" hangingPunct="1">
              <a:lnSpc>
                <a:spcPct val="80000"/>
              </a:lnSpc>
              <a:spcBef>
                <a:spcPct val="0"/>
              </a:spcBef>
            </a:pPr>
            <a:r>
              <a:rPr lang="ru-RU" altLang="ru-RU" sz="800" smtClean="0"/>
              <a:t>завершается формирование ядрышка;</a:t>
            </a:r>
          </a:p>
          <a:p>
            <a:pPr eaLnBrk="1" hangingPunct="1">
              <a:lnSpc>
                <a:spcPct val="80000"/>
              </a:lnSpc>
              <a:spcBef>
                <a:spcPct val="0"/>
              </a:spcBef>
            </a:pPr>
            <a:r>
              <a:rPr lang="ru-RU" altLang="ru-RU" sz="800" smtClean="0"/>
              <a:t>в цитоплазме интенсивно идет синтез белка, что приводит к увеличению массы клетки;</a:t>
            </a:r>
          </a:p>
          <a:p>
            <a:pPr eaLnBrk="1" hangingPunct="1">
              <a:lnSpc>
                <a:spcPct val="80000"/>
              </a:lnSpc>
              <a:spcBef>
                <a:spcPct val="0"/>
              </a:spcBef>
            </a:pPr>
            <a:r>
              <a:rPr lang="ru-RU" altLang="ru-RU" sz="800" smtClean="0"/>
              <a:t>образуется запас предшественников ДНК, ферменты, катализирующие реакцию репликации, синтезируется белок, включающий эту реакцию. </a:t>
            </a:r>
          </a:p>
          <a:p>
            <a:pPr eaLnBrk="1" hangingPunct="1">
              <a:lnSpc>
                <a:spcPct val="80000"/>
              </a:lnSpc>
              <a:spcBef>
                <a:spcPct val="0"/>
              </a:spcBef>
            </a:pPr>
            <a:r>
              <a:rPr lang="ru-RU" altLang="ru-RU" sz="800" smtClean="0"/>
              <a:t>Таким образом, в пресинтетический период осуществляются процессы подготовки следующего периода интерфазы — синтетического.</a:t>
            </a:r>
          </a:p>
          <a:p>
            <a:pPr eaLnBrk="1" hangingPunct="1">
              <a:lnSpc>
                <a:spcPct val="80000"/>
              </a:lnSpc>
              <a:spcBef>
                <a:spcPct val="0"/>
              </a:spcBef>
            </a:pPr>
            <a:r>
              <a:rPr lang="ru-RU" altLang="ru-RU" sz="800" smtClean="0"/>
              <a:t>Синтетический период</a:t>
            </a:r>
          </a:p>
          <a:p>
            <a:pPr eaLnBrk="1" hangingPunct="1">
              <a:lnSpc>
                <a:spcPct val="80000"/>
              </a:lnSpc>
              <a:spcBef>
                <a:spcPct val="0"/>
              </a:spcBef>
            </a:pPr>
            <a:r>
              <a:rPr lang="ru-RU" altLang="ru-RU" sz="800" smtClean="0"/>
              <a:t>Продолжительность синтетического периода различна: от нескольких минут у бактерий до 6-12 часов в клетках млекопитающих.</a:t>
            </a:r>
          </a:p>
          <a:p>
            <a:pPr eaLnBrk="1" hangingPunct="1">
              <a:lnSpc>
                <a:spcPct val="80000"/>
              </a:lnSpc>
              <a:spcBef>
                <a:spcPct val="0"/>
              </a:spcBef>
            </a:pPr>
            <a:r>
              <a:rPr lang="ru-RU" altLang="ru-RU" sz="800" smtClean="0"/>
              <a:t>Во время синтетического периода происходит самое главное событие интерфазы — удвоение молекул ДНК. Каждая хромосома становится двухроматидной, а число хромосом не изменяется (2</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Параллельно с репликацией ДНК в цитоплазме интенсивно синтезируются гистоновые белки, которые затем мигрируют в ядро, где соединяются с ДНК. </a:t>
            </a:r>
          </a:p>
          <a:p>
            <a:pPr eaLnBrk="1" hangingPunct="1">
              <a:lnSpc>
                <a:spcPct val="80000"/>
              </a:lnSpc>
              <a:spcBef>
                <a:spcPct val="0"/>
              </a:spcBef>
            </a:pPr>
            <a:r>
              <a:rPr lang="ru-RU" altLang="ru-RU" sz="800" smtClean="0"/>
              <a:t>Постсинтетический период</a:t>
            </a:r>
          </a:p>
          <a:p>
            <a:pPr eaLnBrk="1" hangingPunct="1">
              <a:lnSpc>
                <a:spcPct val="80000"/>
              </a:lnSpc>
              <a:spcBef>
                <a:spcPct val="0"/>
              </a:spcBef>
            </a:pPr>
            <a:r>
              <a:rPr lang="ru-RU" altLang="ru-RU" sz="800" smtClean="0"/>
              <a:t>Несмотря на то, что период называется постсинтетическим, это не означает отсутствие процессов синтеза на этом этапе интерфазы. Постсинтетическим его называют только потому, что он начинается после завершения синтеза (репликации) ДНК.</a:t>
            </a:r>
          </a:p>
          <a:p>
            <a:pPr eaLnBrk="1" hangingPunct="1">
              <a:lnSpc>
                <a:spcPct val="80000"/>
              </a:lnSpc>
              <a:spcBef>
                <a:spcPct val="0"/>
              </a:spcBef>
            </a:pPr>
            <a:r>
              <a:rPr lang="ru-RU" altLang="ru-RU" sz="800" smtClean="0"/>
              <a:t>Если пресинтетический период осуществлял рост и подготовку к синтезу ДНК, то постсинтетический обеспечивает подготовку клетки к делению и также характеризуется интенсивными процессами синтеза. В этот период:</a:t>
            </a:r>
          </a:p>
          <a:p>
            <a:pPr eaLnBrk="1" hangingPunct="1">
              <a:lnSpc>
                <a:spcPct val="80000"/>
              </a:lnSpc>
              <a:spcBef>
                <a:spcPct val="0"/>
              </a:spcBef>
            </a:pPr>
            <a:r>
              <a:rPr lang="ru-RU" altLang="ru-RU" sz="800" smtClean="0"/>
              <a:t>продолжается синтез белков, входящих в состав хромосом;</a:t>
            </a:r>
          </a:p>
          <a:p>
            <a:pPr eaLnBrk="1" hangingPunct="1">
              <a:lnSpc>
                <a:spcPct val="80000"/>
              </a:lnSpc>
              <a:spcBef>
                <a:spcPct val="0"/>
              </a:spcBef>
            </a:pPr>
            <a:r>
              <a:rPr lang="ru-RU" altLang="ru-RU" sz="800" smtClean="0"/>
              <a:t>синтезируются ферменты и энергетические вещества, необходимые для обеспечения процесса деления клетки;</a:t>
            </a:r>
          </a:p>
          <a:p>
            <a:pPr eaLnBrk="1" hangingPunct="1">
              <a:lnSpc>
                <a:spcPct val="80000"/>
              </a:lnSpc>
              <a:spcBef>
                <a:spcPct val="0"/>
              </a:spcBef>
            </a:pPr>
            <a:r>
              <a:rPr lang="ru-RU" altLang="ru-RU" sz="800" smtClean="0"/>
              <a:t>начинается спирализация хромосом;</a:t>
            </a:r>
          </a:p>
          <a:p>
            <a:pPr eaLnBrk="1" hangingPunct="1">
              <a:lnSpc>
                <a:spcPct val="80000"/>
              </a:lnSpc>
              <a:spcBef>
                <a:spcPct val="0"/>
              </a:spcBef>
            </a:pPr>
            <a:r>
              <a:rPr lang="ru-RU" altLang="ru-RU" sz="800" smtClean="0"/>
              <a:t>синтезируются белки, необходимые для построения митотического аппарата клетки (митотического веретена);</a:t>
            </a:r>
          </a:p>
          <a:p>
            <a:pPr eaLnBrk="1" hangingPunct="1">
              <a:lnSpc>
                <a:spcPct val="80000"/>
              </a:lnSpc>
              <a:spcBef>
                <a:spcPct val="0"/>
              </a:spcBef>
            </a:pPr>
            <a:r>
              <a:rPr lang="ru-RU" altLang="ru-RU" sz="800" smtClean="0"/>
              <a:t>увеличивается масса цитоплазмы и резко возрастает объем ядра.</a:t>
            </a:r>
          </a:p>
          <a:p>
            <a:pPr eaLnBrk="1" hangingPunct="1">
              <a:lnSpc>
                <a:spcPct val="80000"/>
              </a:lnSpc>
              <a:spcBef>
                <a:spcPct val="0"/>
              </a:spcBef>
            </a:pPr>
            <a:r>
              <a:rPr lang="ru-RU" altLang="ru-RU" sz="800" smtClean="0"/>
              <a:t>Механизм митоза</a:t>
            </a:r>
          </a:p>
          <a:p>
            <a:pPr eaLnBrk="1" hangingPunct="1">
              <a:lnSpc>
                <a:spcPct val="80000"/>
              </a:lnSpc>
              <a:spcBef>
                <a:spcPct val="0"/>
              </a:spcBef>
            </a:pPr>
            <a:r>
              <a:rPr lang="ru-RU" altLang="ru-RU" sz="800" smtClean="0"/>
              <a:t>Деление ядра и цитоплазмы — это два самостоятельных процесса, проходящие непрерывно и последовательно. Однако для удобства изучения происходящих во время деления событий митоз искусственно разделяют на четыре стадии (рис. 306): </a:t>
            </a:r>
          </a:p>
          <a:p>
            <a:pPr eaLnBrk="1" hangingPunct="1">
              <a:lnSpc>
                <a:spcPct val="80000"/>
              </a:lnSpc>
              <a:spcBef>
                <a:spcPct val="0"/>
              </a:spcBef>
            </a:pPr>
            <a:r>
              <a:rPr lang="ru-RU" altLang="ru-RU" sz="800" smtClean="0"/>
              <a:t>профазу;</a:t>
            </a:r>
          </a:p>
          <a:p>
            <a:pPr eaLnBrk="1" hangingPunct="1">
              <a:lnSpc>
                <a:spcPct val="80000"/>
              </a:lnSpc>
              <a:spcBef>
                <a:spcPct val="0"/>
              </a:spcBef>
            </a:pPr>
            <a:r>
              <a:rPr lang="ru-RU" altLang="ru-RU" sz="800" smtClean="0"/>
              <a:t>метафазу;</a:t>
            </a:r>
          </a:p>
          <a:p>
            <a:pPr eaLnBrk="1" hangingPunct="1">
              <a:lnSpc>
                <a:spcPct val="80000"/>
              </a:lnSpc>
              <a:spcBef>
                <a:spcPct val="0"/>
              </a:spcBef>
            </a:pPr>
            <a:r>
              <a:rPr lang="ru-RU" altLang="ru-RU" sz="800" smtClean="0"/>
              <a:t>анафазу;</a:t>
            </a:r>
          </a:p>
          <a:p>
            <a:pPr eaLnBrk="1" hangingPunct="1">
              <a:lnSpc>
                <a:spcPct val="80000"/>
              </a:lnSpc>
              <a:spcBef>
                <a:spcPct val="0"/>
              </a:spcBef>
            </a:pPr>
            <a:r>
              <a:rPr lang="ru-RU" altLang="ru-RU" sz="800" smtClean="0"/>
              <a:t>телофазу. </a:t>
            </a:r>
          </a:p>
          <a:p>
            <a:pPr eaLnBrk="1" hangingPunct="1">
              <a:lnSpc>
                <a:spcPct val="80000"/>
              </a:lnSpc>
              <a:spcBef>
                <a:spcPct val="0"/>
              </a:spcBef>
            </a:pPr>
            <a:r>
              <a:rPr lang="ru-RU" altLang="ru-RU" sz="800" smtClean="0"/>
              <a:t>Длительность стадий митоза различна и зависит от типа ткани, физиологического состояния организма, внешних факторов. Наиболее продолжительны первая и последняя.</a:t>
            </a:r>
          </a:p>
          <a:p>
            <a:pPr eaLnBrk="1" hangingPunct="1">
              <a:lnSpc>
                <a:spcPct val="80000"/>
              </a:lnSpc>
              <a:spcBef>
                <a:spcPct val="0"/>
              </a:spcBef>
            </a:pPr>
            <a:r>
              <a:rPr lang="ru-RU" altLang="ru-RU" sz="800" smtClean="0"/>
              <a:t>Профаза</a:t>
            </a:r>
            <a:r>
              <a:rPr lang="ru-RU" altLang="ru-RU" sz="800" b="1" smtClean="0"/>
              <a:t>[5]</a:t>
            </a:r>
            <a:r>
              <a:rPr lang="ru-RU" altLang="ru-RU" sz="800" smtClean="0"/>
              <a:t>(2</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Первая фаза деления ядра. В начале профазы (ранняя профаза) ядро заметно увеличивается. В результате спирализации хромосомы уплотняются, укорачиваются. В поздней профазе хорошо видно, что каждая хромосома состоит из двух хроматид, соединенных центромерой. Хромосомы начинают передвигаться к клеточному экватору.</a:t>
            </a:r>
          </a:p>
          <a:p>
            <a:pPr eaLnBrk="1" hangingPunct="1">
              <a:lnSpc>
                <a:spcPct val="80000"/>
              </a:lnSpc>
              <a:spcBef>
                <a:spcPct val="0"/>
              </a:spcBef>
            </a:pPr>
            <a:r>
              <a:rPr lang="ru-RU" altLang="ru-RU" sz="800" smtClean="0"/>
              <a:t>В поздней профазе из материала цитоплазмы формируется веретено деления. Оно образуется либо с участием центриолей (в клетках животных и некоторых низших растений), либо без них (в клетках высших растений и некоторых простейших). От центриолей, разошедшихся к разным полюсам клетки, начинают образовываться нити веретена деления двух типов: </a:t>
            </a:r>
            <a:endParaRPr lang="ru-RU" altLang="ru-RU" sz="800" i="1" smtClean="0"/>
          </a:p>
          <a:p>
            <a:pPr eaLnBrk="1" hangingPunct="1">
              <a:lnSpc>
                <a:spcPct val="80000"/>
              </a:lnSpc>
              <a:spcBef>
                <a:spcPct val="0"/>
              </a:spcBef>
            </a:pPr>
            <a:r>
              <a:rPr lang="ru-RU" altLang="ru-RU" sz="800" i="1" smtClean="0"/>
              <a:t>опорные</a:t>
            </a:r>
            <a:r>
              <a:rPr lang="ru-RU" altLang="ru-RU" sz="800" smtClean="0"/>
              <a:t>, соединяющие полюса клетки;</a:t>
            </a:r>
            <a:endParaRPr lang="ru-RU" altLang="ru-RU" sz="800" i="1" smtClean="0"/>
          </a:p>
          <a:p>
            <a:pPr eaLnBrk="1" hangingPunct="1">
              <a:lnSpc>
                <a:spcPct val="80000"/>
              </a:lnSpc>
              <a:spcBef>
                <a:spcPct val="0"/>
              </a:spcBef>
            </a:pPr>
            <a:r>
              <a:rPr lang="ru-RU" altLang="ru-RU" sz="800" i="1" smtClean="0"/>
              <a:t>тянущие</a:t>
            </a:r>
            <a:r>
              <a:rPr lang="ru-RU" altLang="ru-RU" sz="800" smtClean="0"/>
              <a:t> (хромосомные), прикрепляющиеся в метафазе к центромерам хромосом. </a:t>
            </a:r>
          </a:p>
          <a:p>
            <a:pPr eaLnBrk="1" hangingPunct="1">
              <a:lnSpc>
                <a:spcPct val="80000"/>
              </a:lnSpc>
              <a:spcBef>
                <a:spcPct val="0"/>
              </a:spcBef>
            </a:pPr>
            <a:r>
              <a:rPr lang="ru-RU" altLang="ru-RU" sz="800" smtClean="0"/>
              <a:t>К концу профазы ядерная оболочка исчезает, и хромосомы свободно располагаются в цитоплазме. Ядрышко обычно исчезает чуть раньше.</a:t>
            </a:r>
          </a:p>
          <a:p>
            <a:pPr eaLnBrk="1" hangingPunct="1">
              <a:lnSpc>
                <a:spcPct val="80000"/>
              </a:lnSpc>
              <a:spcBef>
                <a:spcPct val="0"/>
              </a:spcBef>
            </a:pPr>
            <a:r>
              <a:rPr lang="ru-RU" altLang="ru-RU" sz="800" smtClean="0"/>
              <a:t>Метафаза</a:t>
            </a:r>
            <a:r>
              <a:rPr lang="ru-RU" altLang="ru-RU" sz="800" b="1" i="1" smtClean="0"/>
              <a:t>[6]</a:t>
            </a:r>
            <a:r>
              <a:rPr lang="ru-RU" altLang="ru-RU" sz="800" smtClean="0"/>
              <a:t>(2</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Началом метафазы считают тот момент, когда ядерная оболочка полностью исчезла. В начале метафазы хромосомы выстраиваются в плоскости экватора, образуя так называемую </a:t>
            </a:r>
            <a:r>
              <a:rPr lang="ru-RU" altLang="ru-RU" sz="800" i="1" smtClean="0"/>
              <a:t>метафазную пластинку</a:t>
            </a:r>
            <a:r>
              <a:rPr lang="ru-RU" altLang="ru-RU" sz="800" smtClean="0"/>
              <a:t>. Причем центромеры хромосом лежат строго в плоскости экватора. Нити веретена прикрепляются к центромерам хромосом, некоторые нити проходят от полюса к полюсу клетки, не прикрепляясь к хромосомам. </a:t>
            </a:r>
          </a:p>
          <a:p>
            <a:pPr eaLnBrk="1" hangingPunct="1">
              <a:lnSpc>
                <a:spcPct val="80000"/>
              </a:lnSpc>
              <a:spcBef>
                <a:spcPct val="0"/>
              </a:spcBef>
            </a:pPr>
            <a:r>
              <a:rPr lang="ru-RU" altLang="ru-RU" sz="800" smtClean="0"/>
              <a:t>Рис. 306. Основные стадии митоза:</a:t>
            </a:r>
          </a:p>
          <a:p>
            <a:pPr eaLnBrk="1" hangingPunct="1">
              <a:lnSpc>
                <a:spcPct val="80000"/>
              </a:lnSpc>
              <a:spcBef>
                <a:spcPct val="0"/>
              </a:spcBef>
            </a:pPr>
            <a:r>
              <a:rPr lang="ru-RU" altLang="ru-RU" sz="800" smtClean="0"/>
              <a:t>А — профаза; Б — метафаза; В — анафаза; Г — телофаза.</a:t>
            </a:r>
          </a:p>
          <a:p>
            <a:pPr eaLnBrk="1" hangingPunct="1">
              <a:lnSpc>
                <a:spcPct val="80000"/>
              </a:lnSpc>
              <a:spcBef>
                <a:spcPct val="0"/>
              </a:spcBef>
            </a:pPr>
            <a:r>
              <a:rPr lang="ru-RU" altLang="ru-RU" sz="800" smtClean="0"/>
              <a:t/>
            </a:r>
            <a:br>
              <a:rPr lang="ru-RU" altLang="ru-RU" sz="800" smtClean="0"/>
            </a:br>
            <a:r>
              <a:rPr lang="ru-RU" altLang="ru-RU" sz="800" smtClean="0"/>
              <a:t>Анафаза</a:t>
            </a:r>
            <a:r>
              <a:rPr lang="ru-RU" altLang="ru-RU" sz="800" b="1" i="1" smtClean="0"/>
              <a:t>[7]</a:t>
            </a:r>
            <a:r>
              <a:rPr lang="ru-RU" altLang="ru-RU" sz="800" smtClean="0"/>
              <a:t>(4</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Начинается с деления центромер всех хромосом, в результате чего хроматиды превращаются в две совершенно обособленные, самостоятельные дочерние хромосомы. </a:t>
            </a:r>
          </a:p>
          <a:p>
            <a:pPr eaLnBrk="1" hangingPunct="1">
              <a:lnSpc>
                <a:spcPct val="80000"/>
              </a:lnSpc>
              <a:spcBef>
                <a:spcPct val="0"/>
              </a:spcBef>
            </a:pPr>
            <a:r>
              <a:rPr lang="ru-RU" altLang="ru-RU" sz="800" smtClean="0"/>
              <a:t>Затем дочерние хромосомы начинают расходиться к полюсам клетки. Во время движения к полюсам они обычно принимают V-образную форму. Расхождение хромосом к полюсам происходит за счет укорачивания нитей веретена. В это же время происходит удлинение опорных нитей веретена, в результате чего полюса еще дальше отодвигаются друг от друга.</a:t>
            </a:r>
          </a:p>
          <a:p>
            <a:pPr eaLnBrk="1" hangingPunct="1">
              <a:lnSpc>
                <a:spcPct val="80000"/>
              </a:lnSpc>
              <a:spcBef>
                <a:spcPct val="0"/>
              </a:spcBef>
            </a:pPr>
            <a:r>
              <a:rPr lang="ru-RU" altLang="ru-RU" sz="800" smtClean="0"/>
              <a:t>Телофаза[8] (2</a:t>
            </a:r>
            <a:r>
              <a:rPr lang="en-US" altLang="ru-RU" sz="800" smtClean="0"/>
              <a:t>n</a:t>
            </a:r>
            <a:r>
              <a:rPr lang="ru-RU" altLang="ru-RU" sz="800" smtClean="0"/>
              <a:t>2</a:t>
            </a:r>
            <a:r>
              <a:rPr lang="en-US" altLang="ru-RU" sz="800" smtClean="0"/>
              <a:t>c</a:t>
            </a:r>
            <a:r>
              <a:rPr lang="ru-RU" altLang="ru-RU" sz="800" smtClean="0"/>
              <a:t>)</a:t>
            </a:r>
          </a:p>
          <a:p>
            <a:pPr eaLnBrk="1" hangingPunct="1">
              <a:lnSpc>
                <a:spcPct val="80000"/>
              </a:lnSpc>
              <a:spcBef>
                <a:spcPct val="0"/>
              </a:spcBef>
            </a:pPr>
            <a:r>
              <a:rPr lang="ru-RU" altLang="ru-RU" sz="800" smtClean="0"/>
              <a:t>В телофазе хромосомы концентрируются на полюсах клетки и деспирализуются. Веретено деления разрушается. Вокруг хромосом формируется оболочка ядер дочерних клеток. На этом завершается деление ядра (кариокинез), затем происходит деление цитоплазмы клетки (или цитокинез). </a:t>
            </a:r>
          </a:p>
          <a:p>
            <a:pPr eaLnBrk="1" hangingPunct="1">
              <a:lnSpc>
                <a:spcPct val="80000"/>
              </a:lnSpc>
              <a:spcBef>
                <a:spcPct val="0"/>
              </a:spcBef>
            </a:pPr>
            <a:r>
              <a:rPr lang="ru-RU" altLang="ru-RU" sz="800" smtClean="0"/>
              <a:t>При делении животных клеток, на их поверхности в плоскости экватора появляется борозда, которая, постепенно углубляясь, разделяет материнскую клетку на две дочерние. У растений деление происходит путем образования так называемой клеточной пластинки, разделяющей цитоплазму. Она возникает в экваториальной области веретена, а затем растет во все стороны, достигая клеточной стенки (т.е. растет изнутри кнаружи). Клеточная пластинка формируется из материала, поставляемого эндоплазматической сетью. Затем каждая из дочерних клеток образует на своей стороне клеточную мембрану, и, наконец, на обеих сторонах пластинки образуются целлюлозные клеточные стенки.</a:t>
            </a:r>
          </a:p>
          <a:p>
            <a:pPr eaLnBrk="1" hangingPunct="1">
              <a:lnSpc>
                <a:spcPct val="80000"/>
              </a:lnSpc>
              <a:spcBef>
                <a:spcPct val="0"/>
              </a:spcBef>
            </a:pPr>
            <a:r>
              <a:rPr lang="ru-RU" altLang="ru-RU" sz="800" smtClean="0"/>
              <a:t/>
            </a:r>
            <a:br>
              <a:rPr lang="ru-RU" altLang="ru-RU" sz="800" smtClean="0"/>
            </a:br>
            <a:endParaRPr lang="ru-RU" altLang="ru-RU" sz="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B24D494-F975-46D8-82E8-FBB342A5192F}" type="slidenum">
              <a:rPr lang="ru-RU" altLang="ru-RU" smtClean="0">
                <a:solidFill>
                  <a:srgbClr val="000000"/>
                </a:solidFill>
                <a:latin typeface="Arial" pitchFamily="34" charset="0"/>
                <a:cs typeface="Arial" pitchFamily="34" charset="0"/>
              </a:rPr>
              <a:pPr eaLnBrk="1" hangingPunct="1">
                <a:spcBef>
                  <a:spcPct val="0"/>
                </a:spcBef>
              </a:pPr>
              <a:t>10</a:t>
            </a:fld>
            <a:endParaRPr lang="ru-RU" altLang="ru-RU" smtClean="0">
              <a:solidFill>
                <a:srgbClr val="000000"/>
              </a:solidFill>
              <a:latin typeface="Arial" pitchFamily="34" charset="0"/>
              <a:cs typeface="Arial"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ru-RU" altLang="ru-RU" sz="800" smtClean="0"/>
              <a:t>Существует два способа деления клеток: </a:t>
            </a:r>
            <a:endParaRPr lang="ru-RU" altLang="ru-RU" sz="800" i="1" smtClean="0"/>
          </a:p>
          <a:p>
            <a:pPr eaLnBrk="1" hangingPunct="1">
              <a:lnSpc>
                <a:spcPct val="80000"/>
              </a:lnSpc>
              <a:spcBef>
                <a:spcPct val="0"/>
              </a:spcBef>
            </a:pPr>
            <a:r>
              <a:rPr lang="ru-RU" altLang="ru-RU" sz="800" i="1" smtClean="0"/>
              <a:t>митоз</a:t>
            </a:r>
            <a:r>
              <a:rPr lang="ru-RU" altLang="ru-RU" sz="800" smtClean="0"/>
              <a:t> — непрямое деление;</a:t>
            </a:r>
            <a:endParaRPr lang="ru-RU" altLang="ru-RU" sz="800" i="1" smtClean="0"/>
          </a:p>
          <a:p>
            <a:pPr eaLnBrk="1" hangingPunct="1">
              <a:lnSpc>
                <a:spcPct val="80000"/>
              </a:lnSpc>
              <a:spcBef>
                <a:spcPct val="0"/>
              </a:spcBef>
            </a:pPr>
            <a:r>
              <a:rPr lang="ru-RU" altLang="ru-RU" sz="800" i="1" smtClean="0"/>
              <a:t>мейоз — </a:t>
            </a:r>
            <a:r>
              <a:rPr lang="ru-RU" altLang="ru-RU" sz="800" smtClean="0"/>
              <a:t>деление, характерное для фазы созревания половых клеток.</a:t>
            </a:r>
          </a:p>
          <a:p>
            <a:pPr eaLnBrk="1" hangingPunct="1">
              <a:lnSpc>
                <a:spcPct val="80000"/>
              </a:lnSpc>
              <a:spcBef>
                <a:spcPct val="0"/>
              </a:spcBef>
            </a:pPr>
            <a:r>
              <a:rPr lang="ru-RU" altLang="ru-RU" sz="800" smtClean="0"/>
              <a:t>Митоз</a:t>
            </a:r>
          </a:p>
          <a:p>
            <a:pPr eaLnBrk="1" hangingPunct="1">
              <a:lnSpc>
                <a:spcPct val="80000"/>
              </a:lnSpc>
              <a:spcBef>
                <a:spcPct val="0"/>
              </a:spcBef>
            </a:pPr>
            <a:r>
              <a:rPr lang="ru-RU" altLang="ru-RU" sz="800" i="1" smtClean="0"/>
              <a:t>Митоз</a:t>
            </a:r>
            <a:r>
              <a:rPr lang="ru-RU" altLang="ru-RU" sz="800" smtClean="0"/>
              <a:t>[1] — непрямое деление соматических клеток, представляющее собой непрерывный процесс, в результате которого сначала происходит удвоение, а затем равномерное распределение наследственного материала между дочерними клетками.</a:t>
            </a:r>
          </a:p>
          <a:p>
            <a:pPr eaLnBrk="1" hangingPunct="1">
              <a:lnSpc>
                <a:spcPct val="80000"/>
              </a:lnSpc>
              <a:spcBef>
                <a:spcPct val="0"/>
              </a:spcBef>
            </a:pPr>
            <a:r>
              <a:rPr lang="ru-RU" altLang="ru-RU" sz="800" smtClean="0"/>
              <a:t>Биологическое значение митоза:</a:t>
            </a:r>
          </a:p>
          <a:p>
            <a:pPr eaLnBrk="1" hangingPunct="1">
              <a:lnSpc>
                <a:spcPct val="80000"/>
              </a:lnSpc>
              <a:spcBef>
                <a:spcPct val="0"/>
              </a:spcBef>
            </a:pPr>
            <a:r>
              <a:rPr lang="ru-RU" altLang="ru-RU" sz="800" smtClean="0"/>
              <a:t>В результате митоза образуется две клетки, каждая из которых содержит столько же хромосом, сколько их было в материнской. Хромосомы дочерних клеток происходят от материнских хромосом путем точной репликации ДНК, поэтому их гены содержат совершенно одинаковую наследственную информацию. Дочерние клетки генетически идентичны родительской. Таким образом, митоз обеспечивает точную передачу наследственной информации от родительской клетки к дочерним.</a:t>
            </a:r>
          </a:p>
          <a:p>
            <a:pPr eaLnBrk="1" hangingPunct="1">
              <a:lnSpc>
                <a:spcPct val="80000"/>
              </a:lnSpc>
              <a:spcBef>
                <a:spcPct val="0"/>
              </a:spcBef>
            </a:pPr>
            <a:r>
              <a:rPr lang="ru-RU" altLang="ru-RU" sz="800" smtClean="0"/>
              <a:t>В результате митозов число клеток в организме увеличивается, что представляет собой один из главных механизмов роста.</a:t>
            </a:r>
          </a:p>
          <a:p>
            <a:pPr eaLnBrk="1" hangingPunct="1">
              <a:lnSpc>
                <a:spcPct val="80000"/>
              </a:lnSpc>
              <a:spcBef>
                <a:spcPct val="0"/>
              </a:spcBef>
            </a:pPr>
            <a:r>
              <a:rPr lang="ru-RU" altLang="ru-RU" sz="800" smtClean="0"/>
              <a:t>Многие виды растений и животных размножаются бесполым путем при помощи одного лишь митотического деления клеток, таким образом, митоз лежит в основе вегетативного размножения</a:t>
            </a:r>
            <a:r>
              <a:rPr lang="ru-RU" altLang="ru-RU" sz="800" i="1" smtClean="0"/>
              <a:t>.</a:t>
            </a:r>
            <a:endParaRPr lang="ru-RU" altLang="ru-RU" sz="800" smtClean="0"/>
          </a:p>
          <a:p>
            <a:pPr eaLnBrk="1" hangingPunct="1">
              <a:lnSpc>
                <a:spcPct val="80000"/>
              </a:lnSpc>
              <a:spcBef>
                <a:spcPct val="0"/>
              </a:spcBef>
            </a:pPr>
            <a:r>
              <a:rPr lang="ru-RU" altLang="ru-RU" sz="800" smtClean="0"/>
              <a:t>Митоз обеспечивает регенерацию утраченных частей и замещение клеток, происходящее в той или иной степени у всех многоклеточных организмов.</a:t>
            </a:r>
          </a:p>
          <a:p>
            <a:pPr eaLnBrk="1" hangingPunct="1">
              <a:lnSpc>
                <a:spcPct val="80000"/>
              </a:lnSpc>
              <a:spcBef>
                <a:spcPct val="0"/>
              </a:spcBef>
            </a:pPr>
            <a:r>
              <a:rPr lang="ru-RU" altLang="ru-RU" sz="800" smtClean="0"/>
              <a:t>Митотическое деление клетки находится под генетическим контролем. Митоз представляет собой центральное событие митотического цикла клетки.</a:t>
            </a:r>
          </a:p>
          <a:p>
            <a:pPr eaLnBrk="1" hangingPunct="1">
              <a:lnSpc>
                <a:spcPct val="80000"/>
              </a:lnSpc>
              <a:spcBef>
                <a:spcPct val="0"/>
              </a:spcBef>
            </a:pPr>
            <a:r>
              <a:rPr lang="ru-RU" altLang="ru-RU" sz="800" smtClean="0"/>
              <a:t>Митотический цикл</a:t>
            </a:r>
          </a:p>
          <a:p>
            <a:pPr eaLnBrk="1" hangingPunct="1">
              <a:lnSpc>
                <a:spcPct val="80000"/>
              </a:lnSpc>
              <a:spcBef>
                <a:spcPct val="0"/>
              </a:spcBef>
            </a:pPr>
            <a:r>
              <a:rPr lang="ru-RU" altLang="ru-RU" sz="800" i="1" smtClean="0"/>
              <a:t>Митотический цикл</a:t>
            </a:r>
            <a:r>
              <a:rPr lang="ru-RU" altLang="ru-RU" sz="800" smtClean="0"/>
              <a:t> — комплекс взаимосвязанных и детерминированных хронологически событий, происходящих в процессе подготовки клетки к делению и на протяжении самого деления. </a:t>
            </a:r>
          </a:p>
          <a:p>
            <a:pPr eaLnBrk="1" hangingPunct="1">
              <a:lnSpc>
                <a:spcPct val="80000"/>
              </a:lnSpc>
              <a:spcBef>
                <a:spcPct val="0"/>
              </a:spcBef>
            </a:pPr>
            <a:r>
              <a:rPr lang="ru-RU" altLang="ru-RU" sz="800" smtClean="0"/>
              <a:t>Длительность митотического цикла у разных организмов сильно варьирует. Самые короткие митотические циклы характерны для дробящихся яиц некоторых животных (например, у золотой рыбки первые деления дробления совершаются через 20 минут). Наиболее распространены митотические циклы длительностью 18-20 ч. Встречаются циклы продолжительностью несколько суток. Даже в пределах одного организма наблюдаются различия в продолжительности митотического цикла: клетки эпителия двенадцатиперстной кишки мыши делятся каждые 11 часов, тощей кишки — 19 часов, в роговице глаза — через 3 суток.</a:t>
            </a:r>
          </a:p>
          <a:p>
            <a:pPr eaLnBrk="1" hangingPunct="1">
              <a:lnSpc>
                <a:spcPct val="80000"/>
              </a:lnSpc>
              <a:spcBef>
                <a:spcPct val="0"/>
              </a:spcBef>
            </a:pPr>
            <a:r>
              <a:rPr lang="ru-RU" altLang="ru-RU" sz="800" smtClean="0"/>
              <a:t>Факторы, побуждающие клетку к митозу, точно не известны. Полагают, что основную роль играет соотношение объемов ядра и цитоплазмы (</a:t>
            </a:r>
            <a:r>
              <a:rPr lang="ru-RU" altLang="ru-RU" sz="800" i="1" smtClean="0"/>
              <a:t>ядерно-цитоплазматическое соотношение</a:t>
            </a:r>
            <a:r>
              <a:rPr lang="ru-RU" altLang="ru-RU" sz="800" smtClean="0"/>
              <a:t>). По некоторым данным, отмирающие клетки продуцируют вещества, способные стимулировать деление клетки. По двум главным событиям митотического цикла в нем выделяют: </a:t>
            </a:r>
            <a:endParaRPr lang="ru-RU" altLang="ru-RU" sz="800" i="1" smtClean="0"/>
          </a:p>
          <a:p>
            <a:pPr eaLnBrk="1" hangingPunct="1">
              <a:lnSpc>
                <a:spcPct val="80000"/>
              </a:lnSpc>
              <a:spcBef>
                <a:spcPct val="0"/>
              </a:spcBef>
            </a:pPr>
            <a:r>
              <a:rPr lang="ru-RU" altLang="ru-RU" sz="800" i="1" smtClean="0"/>
              <a:t>интерфазу</a:t>
            </a:r>
            <a:r>
              <a:rPr lang="ru-RU" altLang="ru-RU" sz="800" smtClean="0"/>
              <a:t>;</a:t>
            </a:r>
            <a:endParaRPr lang="ru-RU" altLang="ru-RU" sz="800" i="1" smtClean="0"/>
          </a:p>
          <a:p>
            <a:pPr eaLnBrk="1" hangingPunct="1">
              <a:lnSpc>
                <a:spcPct val="80000"/>
              </a:lnSpc>
              <a:spcBef>
                <a:spcPct val="0"/>
              </a:spcBef>
            </a:pPr>
            <a:r>
              <a:rPr lang="ru-RU" altLang="ru-RU" sz="800" i="1" smtClean="0"/>
              <a:t>митотическое деление.</a:t>
            </a:r>
            <a:endParaRPr lang="ru-RU" altLang="ru-RU" sz="800" smtClean="0"/>
          </a:p>
          <a:p>
            <a:pPr eaLnBrk="1" hangingPunct="1">
              <a:lnSpc>
                <a:spcPct val="80000"/>
              </a:lnSpc>
              <a:spcBef>
                <a:spcPct val="0"/>
              </a:spcBef>
            </a:pPr>
            <a:r>
              <a:rPr lang="ru-RU" altLang="ru-RU" sz="800" smtClean="0"/>
              <a:t>Новые клетки появляются в ходе двух последовательных процессов: </a:t>
            </a:r>
            <a:endParaRPr lang="ru-RU" altLang="ru-RU" sz="800" i="1" smtClean="0"/>
          </a:p>
          <a:p>
            <a:pPr eaLnBrk="1" hangingPunct="1">
              <a:lnSpc>
                <a:spcPct val="80000"/>
              </a:lnSpc>
              <a:spcBef>
                <a:spcPct val="0"/>
              </a:spcBef>
            </a:pPr>
            <a:r>
              <a:rPr lang="ru-RU" altLang="ru-RU" sz="800" i="1" smtClean="0"/>
              <a:t>митоза</a:t>
            </a:r>
            <a:r>
              <a:rPr lang="ru-RU" altLang="ru-RU" sz="800" smtClean="0"/>
              <a:t> — непрямого деления, который приводит к удвоению ядра;</a:t>
            </a:r>
            <a:endParaRPr lang="ru-RU" altLang="ru-RU" sz="800" i="1" smtClean="0"/>
          </a:p>
          <a:p>
            <a:pPr eaLnBrk="1" hangingPunct="1">
              <a:lnSpc>
                <a:spcPct val="80000"/>
              </a:lnSpc>
              <a:spcBef>
                <a:spcPct val="0"/>
              </a:spcBef>
            </a:pPr>
            <a:r>
              <a:rPr lang="ru-RU" altLang="ru-RU" sz="800" i="1" smtClean="0"/>
              <a:t>цитокинеза</a:t>
            </a:r>
            <a:r>
              <a:rPr lang="ru-RU" altLang="ru-RU" sz="800" smtClean="0"/>
              <a:t> — разделения цитоплазмы, при котором образуется две дочерних клетки, содержащих по одному дочернему ядру. </a:t>
            </a:r>
          </a:p>
          <a:p>
            <a:pPr eaLnBrk="1" hangingPunct="1">
              <a:lnSpc>
                <a:spcPct val="80000"/>
              </a:lnSpc>
              <a:spcBef>
                <a:spcPct val="0"/>
              </a:spcBef>
            </a:pPr>
            <a:r>
              <a:rPr lang="ru-RU" altLang="ru-RU" sz="800" smtClean="0"/>
              <a:t>Непосредственно на деление клетки уходит обычно 1-3 часа, то есть основную часть жизни клетка находится в интерфазе. </a:t>
            </a:r>
          </a:p>
          <a:p>
            <a:pPr eaLnBrk="1" hangingPunct="1">
              <a:lnSpc>
                <a:spcPct val="80000"/>
              </a:lnSpc>
              <a:spcBef>
                <a:spcPct val="0"/>
              </a:spcBef>
            </a:pPr>
            <a:r>
              <a:rPr lang="ru-RU" altLang="ru-RU" sz="800" smtClean="0"/>
              <a:t>Интерфаза </a:t>
            </a:r>
            <a:r>
              <a:rPr lang="en-US" altLang="ru-RU" sz="800" b="1" smtClean="0"/>
              <a:t>[2]</a:t>
            </a:r>
            <a:endParaRPr lang="ru-RU" altLang="ru-RU" sz="800" smtClean="0"/>
          </a:p>
          <a:p>
            <a:pPr eaLnBrk="1" hangingPunct="1">
              <a:lnSpc>
                <a:spcPct val="80000"/>
              </a:lnSpc>
              <a:spcBef>
                <a:spcPct val="0"/>
              </a:spcBef>
            </a:pPr>
            <a:r>
              <a:rPr lang="ru-RU" altLang="ru-RU" sz="800" i="1" smtClean="0"/>
              <a:t>Интерфазой</a:t>
            </a:r>
            <a:r>
              <a:rPr lang="ru-RU" altLang="ru-RU" sz="800" smtClean="0"/>
              <a:t> называют промежуток между двумя клеточными делениями. Продолжительность интерфазы, как правило, составляет до 90% всего клеточного цикла. Состоит из трех периодов: </a:t>
            </a:r>
          </a:p>
          <a:p>
            <a:pPr eaLnBrk="1" hangingPunct="1">
              <a:lnSpc>
                <a:spcPct val="80000"/>
              </a:lnSpc>
              <a:spcBef>
                <a:spcPct val="0"/>
              </a:spcBef>
            </a:pPr>
            <a:r>
              <a:rPr lang="ru-RU" altLang="ru-RU" sz="800" smtClean="0"/>
              <a:t>пресинтетический, или G1[3];</a:t>
            </a:r>
          </a:p>
          <a:p>
            <a:pPr eaLnBrk="1" hangingPunct="1">
              <a:lnSpc>
                <a:spcPct val="80000"/>
              </a:lnSpc>
              <a:spcBef>
                <a:spcPct val="0"/>
              </a:spcBef>
            </a:pPr>
            <a:r>
              <a:rPr lang="ru-RU" altLang="ru-RU" sz="800" smtClean="0"/>
              <a:t>синтетический, или S[4];</a:t>
            </a:r>
          </a:p>
          <a:p>
            <a:pPr eaLnBrk="1" hangingPunct="1">
              <a:lnSpc>
                <a:spcPct val="80000"/>
              </a:lnSpc>
              <a:spcBef>
                <a:spcPct val="0"/>
              </a:spcBef>
            </a:pPr>
            <a:r>
              <a:rPr lang="ru-RU" altLang="ru-RU" sz="800" smtClean="0"/>
              <a:t>постсинтетический, или G2. </a:t>
            </a:r>
          </a:p>
          <a:p>
            <a:pPr eaLnBrk="1" hangingPunct="1">
              <a:lnSpc>
                <a:spcPct val="80000"/>
              </a:lnSpc>
              <a:spcBef>
                <a:spcPct val="0"/>
              </a:spcBef>
            </a:pPr>
            <a:r>
              <a:rPr lang="ru-RU" altLang="ru-RU" sz="800" smtClean="0"/>
              <a:t>Пресинтетический период</a:t>
            </a:r>
          </a:p>
          <a:p>
            <a:pPr eaLnBrk="1" hangingPunct="1">
              <a:lnSpc>
                <a:spcPct val="80000"/>
              </a:lnSpc>
              <a:spcBef>
                <a:spcPct val="0"/>
              </a:spcBef>
            </a:pPr>
            <a:r>
              <a:rPr lang="ru-RU" altLang="ru-RU" sz="800" smtClean="0"/>
              <a:t>Начальный отрезок интерфазы — </a:t>
            </a:r>
            <a:r>
              <a:rPr lang="ru-RU" altLang="ru-RU" sz="800" i="1" smtClean="0"/>
              <a:t>пресинтетический период</a:t>
            </a:r>
            <a:r>
              <a:rPr lang="ru-RU" altLang="ru-RU" sz="800" smtClean="0"/>
              <a:t> (2</a:t>
            </a:r>
            <a:r>
              <a:rPr lang="en-US" altLang="ru-RU" sz="800" smtClean="0"/>
              <a:t>n</a:t>
            </a:r>
            <a:r>
              <a:rPr lang="ru-RU" altLang="ru-RU" sz="800" smtClean="0"/>
              <a:t>2</a:t>
            </a:r>
            <a:r>
              <a:rPr lang="en-US" altLang="ru-RU" sz="800" smtClean="0"/>
              <a:t>c</a:t>
            </a:r>
            <a:r>
              <a:rPr lang="ru-RU" altLang="ru-RU" sz="800" smtClean="0"/>
              <a:t>), </a:t>
            </a:r>
            <a:r>
              <a:rPr lang="ru-RU" altLang="ru-RU" sz="800" i="1" smtClean="0"/>
              <a:t>период роста,</a:t>
            </a:r>
            <a:r>
              <a:rPr lang="ru-RU" altLang="ru-RU" sz="800" smtClean="0"/>
              <a:t> начинающийся непосредственно после митоза. Самый длинный период интерфазы, продолжительность которого в клетках составляет от 10 часов до нескольких суток. Непосредственно после деления восстанавливаются черты организации интерфазной клетки:</a:t>
            </a:r>
          </a:p>
          <a:p>
            <a:pPr eaLnBrk="1" hangingPunct="1">
              <a:lnSpc>
                <a:spcPct val="80000"/>
              </a:lnSpc>
              <a:spcBef>
                <a:spcPct val="0"/>
              </a:spcBef>
            </a:pPr>
            <a:r>
              <a:rPr lang="ru-RU" altLang="ru-RU" sz="800" smtClean="0"/>
              <a:t>завершается формирование ядрышка;</a:t>
            </a:r>
          </a:p>
          <a:p>
            <a:pPr eaLnBrk="1" hangingPunct="1">
              <a:lnSpc>
                <a:spcPct val="80000"/>
              </a:lnSpc>
              <a:spcBef>
                <a:spcPct val="0"/>
              </a:spcBef>
            </a:pPr>
            <a:r>
              <a:rPr lang="ru-RU" altLang="ru-RU" sz="800" smtClean="0"/>
              <a:t>в цитоплазме интенсивно идет синтез белка, что приводит к увеличению массы клетки;</a:t>
            </a:r>
          </a:p>
          <a:p>
            <a:pPr eaLnBrk="1" hangingPunct="1">
              <a:lnSpc>
                <a:spcPct val="80000"/>
              </a:lnSpc>
              <a:spcBef>
                <a:spcPct val="0"/>
              </a:spcBef>
            </a:pPr>
            <a:r>
              <a:rPr lang="ru-RU" altLang="ru-RU" sz="800" smtClean="0"/>
              <a:t>образуется запас предшественников ДНК, ферменты, катализирующие реакцию репликации, синтезируется белок, включающий эту реакцию. </a:t>
            </a:r>
          </a:p>
          <a:p>
            <a:pPr eaLnBrk="1" hangingPunct="1">
              <a:lnSpc>
                <a:spcPct val="80000"/>
              </a:lnSpc>
              <a:spcBef>
                <a:spcPct val="0"/>
              </a:spcBef>
            </a:pPr>
            <a:r>
              <a:rPr lang="ru-RU" altLang="ru-RU" sz="800" smtClean="0"/>
              <a:t>Таким образом, в пресинтетический период осуществляются процессы подготовки следующего периода интерфазы — синтетического.</a:t>
            </a:r>
          </a:p>
          <a:p>
            <a:pPr eaLnBrk="1" hangingPunct="1">
              <a:lnSpc>
                <a:spcPct val="80000"/>
              </a:lnSpc>
              <a:spcBef>
                <a:spcPct val="0"/>
              </a:spcBef>
            </a:pPr>
            <a:r>
              <a:rPr lang="ru-RU" altLang="ru-RU" sz="800" smtClean="0"/>
              <a:t>Синтетический период</a:t>
            </a:r>
          </a:p>
          <a:p>
            <a:pPr eaLnBrk="1" hangingPunct="1">
              <a:lnSpc>
                <a:spcPct val="80000"/>
              </a:lnSpc>
              <a:spcBef>
                <a:spcPct val="0"/>
              </a:spcBef>
            </a:pPr>
            <a:r>
              <a:rPr lang="ru-RU" altLang="ru-RU" sz="800" smtClean="0"/>
              <a:t>Продолжительность синтетического периода различна: от нескольких минут у бактерий до 6-12 часов в клетках млекопитающих.</a:t>
            </a:r>
          </a:p>
          <a:p>
            <a:pPr eaLnBrk="1" hangingPunct="1">
              <a:lnSpc>
                <a:spcPct val="80000"/>
              </a:lnSpc>
              <a:spcBef>
                <a:spcPct val="0"/>
              </a:spcBef>
            </a:pPr>
            <a:r>
              <a:rPr lang="ru-RU" altLang="ru-RU" sz="800" smtClean="0"/>
              <a:t>Во время синтетического периода происходит самое главное событие интерфазы — удвоение молекул ДНК. Каждая хромосома становится двухроматидной, а число хромосом не изменяется (2</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Параллельно с репликацией ДНК в цитоплазме интенсивно синтезируются гистоновые белки, которые затем мигрируют в ядро, где соединяются с ДНК. </a:t>
            </a:r>
          </a:p>
          <a:p>
            <a:pPr eaLnBrk="1" hangingPunct="1">
              <a:lnSpc>
                <a:spcPct val="80000"/>
              </a:lnSpc>
              <a:spcBef>
                <a:spcPct val="0"/>
              </a:spcBef>
            </a:pPr>
            <a:r>
              <a:rPr lang="ru-RU" altLang="ru-RU" sz="800" smtClean="0"/>
              <a:t>Постсинтетический период</a:t>
            </a:r>
          </a:p>
          <a:p>
            <a:pPr eaLnBrk="1" hangingPunct="1">
              <a:lnSpc>
                <a:spcPct val="80000"/>
              </a:lnSpc>
              <a:spcBef>
                <a:spcPct val="0"/>
              </a:spcBef>
            </a:pPr>
            <a:r>
              <a:rPr lang="ru-RU" altLang="ru-RU" sz="800" smtClean="0"/>
              <a:t>Несмотря на то, что период называется постсинтетическим, это не означает отсутствие процессов синтеза на этом этапе интерфазы. Постсинтетическим его называют только потому, что он начинается после завершения синтеза (репликации) ДНК.</a:t>
            </a:r>
          </a:p>
          <a:p>
            <a:pPr eaLnBrk="1" hangingPunct="1">
              <a:lnSpc>
                <a:spcPct val="80000"/>
              </a:lnSpc>
              <a:spcBef>
                <a:spcPct val="0"/>
              </a:spcBef>
            </a:pPr>
            <a:r>
              <a:rPr lang="ru-RU" altLang="ru-RU" sz="800" smtClean="0"/>
              <a:t>Если пресинтетический период осуществлял рост и подготовку к синтезу ДНК, то постсинтетический обеспечивает подготовку клетки к делению и также характеризуется интенсивными процессами синтеза. В этот период:</a:t>
            </a:r>
          </a:p>
          <a:p>
            <a:pPr eaLnBrk="1" hangingPunct="1">
              <a:lnSpc>
                <a:spcPct val="80000"/>
              </a:lnSpc>
              <a:spcBef>
                <a:spcPct val="0"/>
              </a:spcBef>
            </a:pPr>
            <a:r>
              <a:rPr lang="ru-RU" altLang="ru-RU" sz="800" smtClean="0"/>
              <a:t>продолжается синтез белков, входящих в состав хромосом;</a:t>
            </a:r>
          </a:p>
          <a:p>
            <a:pPr eaLnBrk="1" hangingPunct="1">
              <a:lnSpc>
                <a:spcPct val="80000"/>
              </a:lnSpc>
              <a:spcBef>
                <a:spcPct val="0"/>
              </a:spcBef>
            </a:pPr>
            <a:r>
              <a:rPr lang="ru-RU" altLang="ru-RU" sz="800" smtClean="0"/>
              <a:t>синтезируются ферменты и энергетические вещества, необходимые для обеспечения процесса деления клетки;</a:t>
            </a:r>
          </a:p>
          <a:p>
            <a:pPr eaLnBrk="1" hangingPunct="1">
              <a:lnSpc>
                <a:spcPct val="80000"/>
              </a:lnSpc>
              <a:spcBef>
                <a:spcPct val="0"/>
              </a:spcBef>
            </a:pPr>
            <a:r>
              <a:rPr lang="ru-RU" altLang="ru-RU" sz="800" smtClean="0"/>
              <a:t>начинается спирализация хромосом;</a:t>
            </a:r>
          </a:p>
          <a:p>
            <a:pPr eaLnBrk="1" hangingPunct="1">
              <a:lnSpc>
                <a:spcPct val="80000"/>
              </a:lnSpc>
              <a:spcBef>
                <a:spcPct val="0"/>
              </a:spcBef>
            </a:pPr>
            <a:r>
              <a:rPr lang="ru-RU" altLang="ru-RU" sz="800" smtClean="0"/>
              <a:t>синтезируются белки, необходимые для построения митотического аппарата клетки (митотического веретена);</a:t>
            </a:r>
          </a:p>
          <a:p>
            <a:pPr eaLnBrk="1" hangingPunct="1">
              <a:lnSpc>
                <a:spcPct val="80000"/>
              </a:lnSpc>
              <a:spcBef>
                <a:spcPct val="0"/>
              </a:spcBef>
            </a:pPr>
            <a:r>
              <a:rPr lang="ru-RU" altLang="ru-RU" sz="800" smtClean="0"/>
              <a:t>увеличивается масса цитоплазмы и резко возрастает объем ядра.</a:t>
            </a:r>
          </a:p>
          <a:p>
            <a:pPr eaLnBrk="1" hangingPunct="1">
              <a:lnSpc>
                <a:spcPct val="80000"/>
              </a:lnSpc>
              <a:spcBef>
                <a:spcPct val="0"/>
              </a:spcBef>
            </a:pPr>
            <a:r>
              <a:rPr lang="ru-RU" altLang="ru-RU" sz="800" smtClean="0"/>
              <a:t>Механизм митоза</a:t>
            </a:r>
          </a:p>
          <a:p>
            <a:pPr eaLnBrk="1" hangingPunct="1">
              <a:lnSpc>
                <a:spcPct val="80000"/>
              </a:lnSpc>
              <a:spcBef>
                <a:spcPct val="0"/>
              </a:spcBef>
            </a:pPr>
            <a:r>
              <a:rPr lang="ru-RU" altLang="ru-RU" sz="800" smtClean="0"/>
              <a:t>Деление ядра и цитоплазмы — это два самостоятельных процесса, проходящие непрерывно и последовательно. Однако для удобства изучения происходящих во время деления событий митоз искусственно разделяют на четыре стадии (рис. 306): </a:t>
            </a:r>
          </a:p>
          <a:p>
            <a:pPr eaLnBrk="1" hangingPunct="1">
              <a:lnSpc>
                <a:spcPct val="80000"/>
              </a:lnSpc>
              <a:spcBef>
                <a:spcPct val="0"/>
              </a:spcBef>
            </a:pPr>
            <a:r>
              <a:rPr lang="ru-RU" altLang="ru-RU" sz="800" smtClean="0"/>
              <a:t>профазу;</a:t>
            </a:r>
          </a:p>
          <a:p>
            <a:pPr eaLnBrk="1" hangingPunct="1">
              <a:lnSpc>
                <a:spcPct val="80000"/>
              </a:lnSpc>
              <a:spcBef>
                <a:spcPct val="0"/>
              </a:spcBef>
            </a:pPr>
            <a:r>
              <a:rPr lang="ru-RU" altLang="ru-RU" sz="800" smtClean="0"/>
              <a:t>метафазу;</a:t>
            </a:r>
          </a:p>
          <a:p>
            <a:pPr eaLnBrk="1" hangingPunct="1">
              <a:lnSpc>
                <a:spcPct val="80000"/>
              </a:lnSpc>
              <a:spcBef>
                <a:spcPct val="0"/>
              </a:spcBef>
            </a:pPr>
            <a:r>
              <a:rPr lang="ru-RU" altLang="ru-RU" sz="800" smtClean="0"/>
              <a:t>анафазу;</a:t>
            </a:r>
          </a:p>
          <a:p>
            <a:pPr eaLnBrk="1" hangingPunct="1">
              <a:lnSpc>
                <a:spcPct val="80000"/>
              </a:lnSpc>
              <a:spcBef>
                <a:spcPct val="0"/>
              </a:spcBef>
            </a:pPr>
            <a:r>
              <a:rPr lang="ru-RU" altLang="ru-RU" sz="800" smtClean="0"/>
              <a:t>телофазу. </a:t>
            </a:r>
          </a:p>
          <a:p>
            <a:pPr eaLnBrk="1" hangingPunct="1">
              <a:lnSpc>
                <a:spcPct val="80000"/>
              </a:lnSpc>
              <a:spcBef>
                <a:spcPct val="0"/>
              </a:spcBef>
            </a:pPr>
            <a:r>
              <a:rPr lang="ru-RU" altLang="ru-RU" sz="800" smtClean="0"/>
              <a:t>Длительность стадий митоза различна и зависит от типа ткани, физиологического состояния организма, внешних факторов. Наиболее продолжительны первая и последняя.</a:t>
            </a:r>
          </a:p>
          <a:p>
            <a:pPr eaLnBrk="1" hangingPunct="1">
              <a:lnSpc>
                <a:spcPct val="80000"/>
              </a:lnSpc>
              <a:spcBef>
                <a:spcPct val="0"/>
              </a:spcBef>
            </a:pPr>
            <a:r>
              <a:rPr lang="ru-RU" altLang="ru-RU" sz="800" smtClean="0"/>
              <a:t>Профаза</a:t>
            </a:r>
            <a:r>
              <a:rPr lang="ru-RU" altLang="ru-RU" sz="800" b="1" smtClean="0"/>
              <a:t>[5]</a:t>
            </a:r>
            <a:r>
              <a:rPr lang="ru-RU" altLang="ru-RU" sz="800" smtClean="0"/>
              <a:t>(2</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Первая фаза деления ядра. В начале профазы (ранняя профаза) ядро заметно увеличивается. В результате спирализации хромосомы уплотняются, укорачиваются. В поздней профазе хорошо видно, что каждая хромосома состоит из двух хроматид, соединенных центромерой. Хромосомы начинают передвигаться к клеточному экватору.</a:t>
            </a:r>
          </a:p>
          <a:p>
            <a:pPr eaLnBrk="1" hangingPunct="1">
              <a:lnSpc>
                <a:spcPct val="80000"/>
              </a:lnSpc>
              <a:spcBef>
                <a:spcPct val="0"/>
              </a:spcBef>
            </a:pPr>
            <a:r>
              <a:rPr lang="ru-RU" altLang="ru-RU" sz="800" smtClean="0"/>
              <a:t>В поздней профазе из материала цитоплазмы формируется веретено деления. Оно образуется либо с участием центриолей (в клетках животных и некоторых низших растений), либо без них (в клетках высших растений и некоторых простейших). От центриолей, разошедшихся к разным полюсам клетки, начинают образовываться нити веретена деления двух типов: </a:t>
            </a:r>
            <a:endParaRPr lang="ru-RU" altLang="ru-RU" sz="800" i="1" smtClean="0"/>
          </a:p>
          <a:p>
            <a:pPr eaLnBrk="1" hangingPunct="1">
              <a:lnSpc>
                <a:spcPct val="80000"/>
              </a:lnSpc>
              <a:spcBef>
                <a:spcPct val="0"/>
              </a:spcBef>
            </a:pPr>
            <a:r>
              <a:rPr lang="ru-RU" altLang="ru-RU" sz="800" i="1" smtClean="0"/>
              <a:t>опорные</a:t>
            </a:r>
            <a:r>
              <a:rPr lang="ru-RU" altLang="ru-RU" sz="800" smtClean="0"/>
              <a:t>, соединяющие полюса клетки;</a:t>
            </a:r>
            <a:endParaRPr lang="ru-RU" altLang="ru-RU" sz="800" i="1" smtClean="0"/>
          </a:p>
          <a:p>
            <a:pPr eaLnBrk="1" hangingPunct="1">
              <a:lnSpc>
                <a:spcPct val="80000"/>
              </a:lnSpc>
              <a:spcBef>
                <a:spcPct val="0"/>
              </a:spcBef>
            </a:pPr>
            <a:r>
              <a:rPr lang="ru-RU" altLang="ru-RU" sz="800" i="1" smtClean="0"/>
              <a:t>тянущие</a:t>
            </a:r>
            <a:r>
              <a:rPr lang="ru-RU" altLang="ru-RU" sz="800" smtClean="0"/>
              <a:t> (хромосомные), прикрепляющиеся в метафазе к центромерам хромосом. </a:t>
            </a:r>
          </a:p>
          <a:p>
            <a:pPr eaLnBrk="1" hangingPunct="1">
              <a:lnSpc>
                <a:spcPct val="80000"/>
              </a:lnSpc>
              <a:spcBef>
                <a:spcPct val="0"/>
              </a:spcBef>
            </a:pPr>
            <a:r>
              <a:rPr lang="ru-RU" altLang="ru-RU" sz="800" smtClean="0"/>
              <a:t>К концу профазы ядерная оболочка исчезает, и хромосомы свободно располагаются в цитоплазме. Ядрышко обычно исчезает чуть раньше.</a:t>
            </a:r>
          </a:p>
          <a:p>
            <a:pPr eaLnBrk="1" hangingPunct="1">
              <a:lnSpc>
                <a:spcPct val="80000"/>
              </a:lnSpc>
              <a:spcBef>
                <a:spcPct val="0"/>
              </a:spcBef>
            </a:pPr>
            <a:r>
              <a:rPr lang="ru-RU" altLang="ru-RU" sz="800" smtClean="0"/>
              <a:t>Метафаза</a:t>
            </a:r>
            <a:r>
              <a:rPr lang="ru-RU" altLang="ru-RU" sz="800" b="1" i="1" smtClean="0"/>
              <a:t>[6]</a:t>
            </a:r>
            <a:r>
              <a:rPr lang="ru-RU" altLang="ru-RU" sz="800" smtClean="0"/>
              <a:t>(2</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Началом метафазы считают тот момент, когда ядерная оболочка полностью исчезла. В начале метафазы хромосомы выстраиваются в плоскости экватора, образуя так называемую </a:t>
            </a:r>
            <a:r>
              <a:rPr lang="ru-RU" altLang="ru-RU" sz="800" i="1" smtClean="0"/>
              <a:t>метафазную пластинку</a:t>
            </a:r>
            <a:r>
              <a:rPr lang="ru-RU" altLang="ru-RU" sz="800" smtClean="0"/>
              <a:t>. Причем центромеры хромосом лежат строго в плоскости экватора. Нити веретена прикрепляются к центромерам хромосом, некоторые нити проходят от полюса к полюсу клетки, не прикрепляясь к хромосомам. </a:t>
            </a:r>
          </a:p>
          <a:p>
            <a:pPr eaLnBrk="1" hangingPunct="1">
              <a:lnSpc>
                <a:spcPct val="80000"/>
              </a:lnSpc>
              <a:spcBef>
                <a:spcPct val="0"/>
              </a:spcBef>
            </a:pPr>
            <a:r>
              <a:rPr lang="ru-RU" altLang="ru-RU" sz="800" smtClean="0"/>
              <a:t>Рис. 306. Основные стадии митоза:</a:t>
            </a:r>
          </a:p>
          <a:p>
            <a:pPr eaLnBrk="1" hangingPunct="1">
              <a:lnSpc>
                <a:spcPct val="80000"/>
              </a:lnSpc>
              <a:spcBef>
                <a:spcPct val="0"/>
              </a:spcBef>
            </a:pPr>
            <a:r>
              <a:rPr lang="ru-RU" altLang="ru-RU" sz="800" smtClean="0"/>
              <a:t>А — профаза; Б — метафаза; В — анафаза; Г — телофаза.</a:t>
            </a:r>
          </a:p>
          <a:p>
            <a:pPr eaLnBrk="1" hangingPunct="1">
              <a:lnSpc>
                <a:spcPct val="80000"/>
              </a:lnSpc>
              <a:spcBef>
                <a:spcPct val="0"/>
              </a:spcBef>
            </a:pPr>
            <a:r>
              <a:rPr lang="ru-RU" altLang="ru-RU" sz="800" smtClean="0"/>
              <a:t/>
            </a:r>
            <a:br>
              <a:rPr lang="ru-RU" altLang="ru-RU" sz="800" smtClean="0"/>
            </a:br>
            <a:r>
              <a:rPr lang="ru-RU" altLang="ru-RU" sz="800" smtClean="0"/>
              <a:t>Анафаза</a:t>
            </a:r>
            <a:r>
              <a:rPr lang="ru-RU" altLang="ru-RU" sz="800" b="1" i="1" smtClean="0"/>
              <a:t>[7]</a:t>
            </a:r>
            <a:r>
              <a:rPr lang="ru-RU" altLang="ru-RU" sz="800" smtClean="0"/>
              <a:t>(4</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Начинается с деления центромер всех хромосом, в результате чего хроматиды превращаются в две совершенно обособленные, самостоятельные дочерние хромосомы. </a:t>
            </a:r>
          </a:p>
          <a:p>
            <a:pPr eaLnBrk="1" hangingPunct="1">
              <a:lnSpc>
                <a:spcPct val="80000"/>
              </a:lnSpc>
              <a:spcBef>
                <a:spcPct val="0"/>
              </a:spcBef>
            </a:pPr>
            <a:r>
              <a:rPr lang="ru-RU" altLang="ru-RU" sz="800" smtClean="0"/>
              <a:t>Затем дочерние хромосомы начинают расходиться к полюсам клетки. Во время движения к полюсам они обычно принимают V-образную форму. Расхождение хромосом к полюсам происходит за счет укорачивания нитей веретена. В это же время происходит удлинение опорных нитей веретена, в результате чего полюса еще дальше отодвигаются друг от друга.</a:t>
            </a:r>
          </a:p>
          <a:p>
            <a:pPr eaLnBrk="1" hangingPunct="1">
              <a:lnSpc>
                <a:spcPct val="80000"/>
              </a:lnSpc>
              <a:spcBef>
                <a:spcPct val="0"/>
              </a:spcBef>
            </a:pPr>
            <a:r>
              <a:rPr lang="ru-RU" altLang="ru-RU" sz="800" smtClean="0"/>
              <a:t>Телофаза[8] (2</a:t>
            </a:r>
            <a:r>
              <a:rPr lang="en-US" altLang="ru-RU" sz="800" smtClean="0"/>
              <a:t>n</a:t>
            </a:r>
            <a:r>
              <a:rPr lang="ru-RU" altLang="ru-RU" sz="800" smtClean="0"/>
              <a:t>2</a:t>
            </a:r>
            <a:r>
              <a:rPr lang="en-US" altLang="ru-RU" sz="800" smtClean="0"/>
              <a:t>c</a:t>
            </a:r>
            <a:r>
              <a:rPr lang="ru-RU" altLang="ru-RU" sz="800" smtClean="0"/>
              <a:t>)</a:t>
            </a:r>
          </a:p>
          <a:p>
            <a:pPr eaLnBrk="1" hangingPunct="1">
              <a:lnSpc>
                <a:spcPct val="80000"/>
              </a:lnSpc>
              <a:spcBef>
                <a:spcPct val="0"/>
              </a:spcBef>
            </a:pPr>
            <a:r>
              <a:rPr lang="ru-RU" altLang="ru-RU" sz="800" smtClean="0"/>
              <a:t>В телофазе хромосомы концентрируются на полюсах клетки и деспирализуются. Веретено деления разрушается. Вокруг хромосом формируется оболочка ядер дочерних клеток. На этом завершается деление ядра (кариокинез), затем происходит деление цитоплазмы клетки (или цитокинез). </a:t>
            </a:r>
          </a:p>
          <a:p>
            <a:pPr eaLnBrk="1" hangingPunct="1">
              <a:lnSpc>
                <a:spcPct val="80000"/>
              </a:lnSpc>
              <a:spcBef>
                <a:spcPct val="0"/>
              </a:spcBef>
            </a:pPr>
            <a:r>
              <a:rPr lang="ru-RU" altLang="ru-RU" sz="800" smtClean="0"/>
              <a:t>При делении животных клеток, на их поверхности в плоскости экватора появляется борозда, которая, постепенно углубляясь, разделяет материнскую клетку на две дочерние. У растений деление происходит путем образования так называемой клеточной пластинки, разделяющей цитоплазму. Она возникает в экваториальной области веретена, а затем растет во все стороны, достигая клеточной стенки (т.е. растет изнутри кнаружи). Клеточная пластинка формируется из материала, поставляемого эндоплазматической сетью. Затем каждая из дочерних клеток образует на своей стороне клеточную мембрану, и, наконец, на обеих сторонах пластинки образуются целлюлозные клеточные стенки.</a:t>
            </a:r>
          </a:p>
          <a:p>
            <a:pPr eaLnBrk="1" hangingPunct="1">
              <a:lnSpc>
                <a:spcPct val="80000"/>
              </a:lnSpc>
              <a:spcBef>
                <a:spcPct val="0"/>
              </a:spcBef>
            </a:pPr>
            <a:r>
              <a:rPr lang="ru-RU" altLang="ru-RU" sz="800" smtClean="0"/>
              <a:t/>
            </a:r>
            <a:br>
              <a:rPr lang="ru-RU" altLang="ru-RU" sz="800" smtClean="0"/>
            </a:br>
            <a:r>
              <a:rPr lang="ru-RU" altLang="ru-RU" sz="800" smtClean="0"/>
              <a:t>[1] греч. </a:t>
            </a:r>
            <a:r>
              <a:rPr lang="en-US" altLang="ru-RU" sz="800" smtClean="0"/>
              <a:t>mitos</a:t>
            </a:r>
            <a:r>
              <a:rPr lang="ru-RU" altLang="ru-RU" sz="800" smtClean="0"/>
              <a:t> — нить</a:t>
            </a:r>
          </a:p>
          <a:p>
            <a:pPr eaLnBrk="1" hangingPunct="1">
              <a:lnSpc>
                <a:spcPct val="80000"/>
              </a:lnSpc>
              <a:spcBef>
                <a:spcPct val="0"/>
              </a:spcBef>
            </a:pPr>
            <a:r>
              <a:rPr lang="ru-RU" altLang="ru-RU" sz="800" smtClean="0"/>
              <a:t>[2] лат. </a:t>
            </a:r>
            <a:r>
              <a:rPr lang="en-US" altLang="ru-RU" sz="800" smtClean="0"/>
              <a:t>inter</a:t>
            </a:r>
            <a:r>
              <a:rPr lang="ru-RU" altLang="ru-RU" sz="800" smtClean="0"/>
              <a:t> — между, греч. </a:t>
            </a:r>
            <a:r>
              <a:rPr lang="en-US" altLang="ru-RU" sz="800" smtClean="0"/>
              <a:t>phasis</a:t>
            </a:r>
            <a:r>
              <a:rPr lang="ru-RU" altLang="ru-RU" sz="800" smtClean="0"/>
              <a:t> — проявление</a:t>
            </a:r>
          </a:p>
          <a:p>
            <a:pPr eaLnBrk="1" hangingPunct="1">
              <a:lnSpc>
                <a:spcPct val="80000"/>
              </a:lnSpc>
              <a:spcBef>
                <a:spcPct val="0"/>
              </a:spcBef>
            </a:pPr>
            <a:r>
              <a:rPr lang="ru-RU" altLang="ru-RU" sz="800" smtClean="0"/>
              <a:t>[3] англ. </a:t>
            </a:r>
            <a:r>
              <a:rPr lang="en-US" altLang="ru-RU" sz="800" smtClean="0"/>
              <a:t>gap</a:t>
            </a:r>
            <a:r>
              <a:rPr lang="ru-RU" altLang="ru-RU" sz="800" smtClean="0"/>
              <a:t> — промежуток, интервал</a:t>
            </a:r>
          </a:p>
          <a:p>
            <a:pPr eaLnBrk="1" hangingPunct="1">
              <a:lnSpc>
                <a:spcPct val="80000"/>
              </a:lnSpc>
              <a:spcBef>
                <a:spcPct val="0"/>
              </a:spcBef>
            </a:pPr>
            <a:r>
              <a:rPr lang="ru-RU" altLang="ru-RU" sz="800" smtClean="0"/>
              <a:t>[4] англ. </a:t>
            </a:r>
            <a:r>
              <a:rPr lang="en-US" altLang="ru-RU" sz="800" smtClean="0"/>
              <a:t>synthtsis</a:t>
            </a:r>
            <a:r>
              <a:rPr lang="ru-RU" altLang="ru-RU" sz="800" smtClean="0"/>
              <a:t> — синтез</a:t>
            </a:r>
          </a:p>
          <a:p>
            <a:pPr eaLnBrk="1" hangingPunct="1">
              <a:lnSpc>
                <a:spcPct val="80000"/>
              </a:lnSpc>
              <a:spcBef>
                <a:spcPct val="0"/>
              </a:spcBef>
            </a:pPr>
            <a:r>
              <a:rPr lang="ru-RU" altLang="ru-RU" sz="800" smtClean="0"/>
              <a:t>[5] греч. </a:t>
            </a:r>
            <a:r>
              <a:rPr lang="en-US" altLang="ru-RU" sz="800" smtClean="0"/>
              <a:t>pro</a:t>
            </a:r>
            <a:r>
              <a:rPr lang="ru-RU" altLang="ru-RU" sz="800" smtClean="0"/>
              <a:t> — вперед, до</a:t>
            </a:r>
          </a:p>
          <a:p>
            <a:pPr eaLnBrk="1" hangingPunct="1">
              <a:lnSpc>
                <a:spcPct val="80000"/>
              </a:lnSpc>
              <a:spcBef>
                <a:spcPct val="0"/>
              </a:spcBef>
            </a:pPr>
            <a:r>
              <a:rPr lang="ru-RU" altLang="ru-RU" sz="800" smtClean="0"/>
              <a:t>[6] греч. </a:t>
            </a:r>
            <a:r>
              <a:rPr lang="en-US" altLang="ru-RU" sz="800" smtClean="0"/>
              <a:t>meta</a:t>
            </a:r>
            <a:r>
              <a:rPr lang="ru-RU" altLang="ru-RU" sz="800" smtClean="0"/>
              <a:t> — после, за</a:t>
            </a:r>
          </a:p>
          <a:p>
            <a:pPr eaLnBrk="1" hangingPunct="1">
              <a:lnSpc>
                <a:spcPct val="80000"/>
              </a:lnSpc>
              <a:spcBef>
                <a:spcPct val="0"/>
              </a:spcBef>
            </a:pPr>
            <a:r>
              <a:rPr lang="ru-RU" altLang="ru-RU" sz="800" smtClean="0"/>
              <a:t>[7] греч. </a:t>
            </a:r>
            <a:r>
              <a:rPr lang="en-US" altLang="ru-RU" sz="800" smtClean="0"/>
              <a:t>ana</a:t>
            </a:r>
            <a:r>
              <a:rPr lang="ru-RU" altLang="ru-RU" sz="800" smtClean="0"/>
              <a:t> — обратно</a:t>
            </a:r>
          </a:p>
          <a:p>
            <a:pPr eaLnBrk="1" hangingPunct="1">
              <a:lnSpc>
                <a:spcPct val="80000"/>
              </a:lnSpc>
              <a:spcBef>
                <a:spcPct val="0"/>
              </a:spcBef>
            </a:pPr>
            <a:r>
              <a:rPr lang="ru-RU" altLang="ru-RU" sz="800" smtClean="0"/>
              <a:t>[</a:t>
            </a:r>
            <a:r>
              <a:rPr lang="ru-RU" altLang="ru-RU" sz="800" i="1" smtClean="0"/>
              <a:t>Размножение</a:t>
            </a:r>
            <a:r>
              <a:rPr lang="ru-RU" altLang="ru-RU" sz="800" smtClean="0"/>
              <a:t> — свойство организмов воспроизводить себе подобных. Благодаря размножению обеспечивается непрерывность и преемственность жизни: виды и жизнь как таковая сохраняются во времени. </a:t>
            </a:r>
          </a:p>
          <a:p>
            <a:pPr eaLnBrk="1" hangingPunct="1">
              <a:lnSpc>
                <a:spcPct val="80000"/>
              </a:lnSpc>
              <a:spcBef>
                <a:spcPct val="0"/>
              </a:spcBef>
            </a:pPr>
            <a:r>
              <a:rPr lang="ru-RU" altLang="ru-RU" sz="800" smtClean="0"/>
              <a:t>Процессы размножения наблюдаются и на клеточном, и даже молекулярном уровнях. Размножение клеток лежит в основе таких процессов, как рост, развитие, регенерация тканей и органов. На уровне клетки к размножению способны некоторые органоиды. Например, увеличение числа митохондрий и хлоропластов в клетках может осуществляться путем деления, то есть размножения. Наконец, именно благодаря способности ДНК к размножению (самоудвоению) возможна передача наследственной информации от поколения к поколению.</a:t>
            </a:r>
          </a:p>
          <a:p>
            <a:pPr eaLnBrk="1" hangingPunct="1">
              <a:lnSpc>
                <a:spcPct val="80000"/>
              </a:lnSpc>
              <a:spcBef>
                <a:spcPct val="0"/>
              </a:spcBef>
            </a:pPr>
            <a:r>
              <a:rPr lang="ru-RU" altLang="ru-RU" sz="800" smtClean="0"/>
              <a:t>Главным признаком размножения является увеличение числа молекул, органов, клеток, особей. Формы размножения сложны и разнообразны, но все их можно свести к двум основным способам размножения — половому и бесполому. </a:t>
            </a:r>
          </a:p>
          <a:p>
            <a:pPr eaLnBrk="1" hangingPunct="1">
              <a:lnSpc>
                <a:spcPct val="80000"/>
              </a:lnSpc>
              <a:spcBef>
                <a:spcPct val="0"/>
              </a:spcBef>
            </a:pPr>
            <a:r>
              <a:rPr lang="ru-RU" altLang="ru-RU" sz="800" smtClean="0"/>
              <a:t>38.1. Бесполое размножение</a:t>
            </a:r>
          </a:p>
          <a:p>
            <a:pPr eaLnBrk="1" hangingPunct="1">
              <a:lnSpc>
                <a:spcPct val="80000"/>
              </a:lnSpc>
              <a:spcBef>
                <a:spcPct val="0"/>
              </a:spcBef>
            </a:pPr>
            <a:r>
              <a:rPr lang="ru-RU" altLang="ru-RU" sz="800" smtClean="0"/>
              <a:t>Бесполое размножение широко распространено в природе. Его можно наблюдать во многих группах организмов. Наиболее распространено оно у одноклеточных, но часто встречается и у многоклеточных. Бесполое размножение не характерно только для первичнополостных червей и моллюсков и как исключение встречается у членистоногих и позвоночных. </a:t>
            </a:r>
          </a:p>
          <a:p>
            <a:pPr eaLnBrk="1" hangingPunct="1">
              <a:lnSpc>
                <a:spcPct val="80000"/>
              </a:lnSpc>
              <a:spcBef>
                <a:spcPct val="0"/>
              </a:spcBef>
            </a:pPr>
            <a:r>
              <a:rPr lang="ru-RU" altLang="ru-RU" sz="800" smtClean="0"/>
              <a:t>Для бесполого размножения характерны следующие особенности: </a:t>
            </a:r>
          </a:p>
          <a:p>
            <a:pPr eaLnBrk="1" hangingPunct="1">
              <a:lnSpc>
                <a:spcPct val="80000"/>
              </a:lnSpc>
              <a:spcBef>
                <a:spcPct val="0"/>
              </a:spcBef>
            </a:pPr>
            <a:r>
              <a:rPr lang="ru-RU" altLang="ru-RU" sz="800" smtClean="0"/>
              <a:t>в размножении принимает участие только одна особь;</a:t>
            </a:r>
          </a:p>
          <a:p>
            <a:pPr eaLnBrk="1" hangingPunct="1">
              <a:lnSpc>
                <a:spcPct val="80000"/>
              </a:lnSpc>
              <a:spcBef>
                <a:spcPct val="0"/>
              </a:spcBef>
            </a:pPr>
            <a:r>
              <a:rPr lang="ru-RU" altLang="ru-RU" sz="800" smtClean="0"/>
              <a:t>осуществляется без участия половых клеток;</a:t>
            </a:r>
          </a:p>
          <a:p>
            <a:pPr eaLnBrk="1" hangingPunct="1">
              <a:lnSpc>
                <a:spcPct val="80000"/>
              </a:lnSpc>
              <a:spcBef>
                <a:spcPct val="0"/>
              </a:spcBef>
            </a:pPr>
            <a:r>
              <a:rPr lang="ru-RU" altLang="ru-RU" sz="800" smtClean="0"/>
              <a:t>в основе размножения лежит митоз;</a:t>
            </a:r>
          </a:p>
          <a:p>
            <a:pPr eaLnBrk="1" hangingPunct="1">
              <a:lnSpc>
                <a:spcPct val="80000"/>
              </a:lnSpc>
              <a:spcBef>
                <a:spcPct val="0"/>
              </a:spcBef>
            </a:pPr>
            <a:r>
              <a:rPr lang="ru-RU" altLang="ru-RU" sz="800" smtClean="0"/>
              <a:t>потомки идентичны и являются точными генетическими копиями материнской особи.</a:t>
            </a:r>
          </a:p>
          <a:p>
            <a:pPr eaLnBrk="1" hangingPunct="1">
              <a:lnSpc>
                <a:spcPct val="80000"/>
              </a:lnSpc>
              <a:spcBef>
                <a:spcPct val="0"/>
              </a:spcBef>
            </a:pPr>
            <a:r>
              <a:rPr lang="ru-RU" altLang="ru-RU" sz="800" smtClean="0"/>
              <a:t>В зависимости от количества клеток, принимающих участие в размножении, различают:</a:t>
            </a:r>
          </a:p>
          <a:p>
            <a:pPr eaLnBrk="1" hangingPunct="1">
              <a:lnSpc>
                <a:spcPct val="80000"/>
              </a:lnSpc>
              <a:spcBef>
                <a:spcPct val="0"/>
              </a:spcBef>
            </a:pPr>
            <a:r>
              <a:rPr lang="ru-RU" altLang="ru-RU" sz="800" smtClean="0"/>
              <a:t>размножение, при котором особи развиваются из одной клетки;</a:t>
            </a:r>
          </a:p>
          <a:p>
            <a:pPr eaLnBrk="1" hangingPunct="1">
              <a:lnSpc>
                <a:spcPct val="80000"/>
              </a:lnSpc>
              <a:spcBef>
                <a:spcPct val="0"/>
              </a:spcBef>
            </a:pPr>
            <a:r>
              <a:rPr lang="ru-RU" altLang="ru-RU" sz="800" smtClean="0"/>
              <a:t>размножение, при котором потомство развивается из некоторого числа способных к делению клеток материнской особи. </a:t>
            </a:r>
          </a:p>
          <a:p>
            <a:pPr eaLnBrk="1" hangingPunct="1">
              <a:lnSpc>
                <a:spcPct val="80000"/>
              </a:lnSpc>
              <a:spcBef>
                <a:spcPct val="0"/>
              </a:spcBef>
            </a:pPr>
            <a:r>
              <a:rPr lang="ru-RU" altLang="ru-RU" sz="800" smtClean="0"/>
              <a:t>Деление </a:t>
            </a:r>
          </a:p>
          <a:p>
            <a:pPr eaLnBrk="1" hangingPunct="1">
              <a:lnSpc>
                <a:spcPct val="80000"/>
              </a:lnSpc>
              <a:spcBef>
                <a:spcPct val="0"/>
              </a:spcBef>
            </a:pPr>
            <a:r>
              <a:rPr lang="ru-RU" altLang="ru-RU" sz="800" smtClean="0"/>
              <a:t>Наиболее древняя и самая простая форма бесполого размножения. Размножение путем деления клетки характерно для одноклеточных организмов. Различают два основных способа деления Рис. 301. Размножение трипаносом путем деления:</a:t>
            </a:r>
          </a:p>
          <a:p>
            <a:pPr eaLnBrk="1" hangingPunct="1">
              <a:lnSpc>
                <a:spcPct val="80000"/>
              </a:lnSpc>
              <a:spcBef>
                <a:spcPct val="0"/>
              </a:spcBef>
            </a:pPr>
            <a:r>
              <a:rPr lang="ru-RU" altLang="ru-RU" sz="800" smtClean="0"/>
              <a:t>1-3 — бинарное деление; 4-6 — множественное деление (шизогония).</a:t>
            </a:r>
          </a:p>
          <a:p>
            <a:pPr eaLnBrk="1" hangingPunct="1">
              <a:lnSpc>
                <a:spcPct val="80000"/>
              </a:lnSpc>
              <a:spcBef>
                <a:spcPct val="0"/>
              </a:spcBef>
            </a:pPr>
            <a:r>
              <a:rPr lang="ru-RU" altLang="ru-RU" sz="800" smtClean="0"/>
              <a:t>(рис. 301):</a:t>
            </a:r>
          </a:p>
          <a:p>
            <a:pPr eaLnBrk="1" hangingPunct="1">
              <a:lnSpc>
                <a:spcPct val="80000"/>
              </a:lnSpc>
              <a:spcBef>
                <a:spcPct val="0"/>
              </a:spcBef>
            </a:pPr>
            <a:r>
              <a:rPr lang="ru-RU" altLang="ru-RU" sz="800" i="1" smtClean="0"/>
              <a:t>бинарное деление</a:t>
            </a:r>
            <a:r>
              <a:rPr lang="ru-RU" altLang="ru-RU" sz="800" smtClean="0"/>
              <a:t> — деление, при котором образуются две равноценные дочерние клетки (амеба);</a:t>
            </a:r>
            <a:endParaRPr lang="ru-RU" altLang="ru-RU" sz="800" i="1" smtClean="0"/>
          </a:p>
          <a:p>
            <a:pPr eaLnBrk="1" hangingPunct="1">
              <a:lnSpc>
                <a:spcPct val="80000"/>
              </a:lnSpc>
              <a:spcBef>
                <a:spcPct val="0"/>
              </a:spcBef>
            </a:pPr>
            <a:r>
              <a:rPr lang="ru-RU" altLang="ru-RU" sz="800" i="1" smtClean="0"/>
              <a:t>множественное деление</a:t>
            </a:r>
            <a:r>
              <a:rPr lang="ru-RU" altLang="ru-RU" sz="800" smtClean="0"/>
              <a:t>, или</a:t>
            </a:r>
            <a:r>
              <a:rPr lang="ru-RU" altLang="ru-RU" sz="800" i="1" smtClean="0"/>
              <a:t> шизогония</a:t>
            </a:r>
            <a:r>
              <a:rPr lang="ru-RU" altLang="ru-RU" sz="800" smtClean="0"/>
              <a:t> — деление, при котором материнская клетка распадается на большое количество более или менее одинаковых дочерних клеток (малярийный плазмодий); множественное деление подразделяют на две фазы: </a:t>
            </a:r>
          </a:p>
          <a:p>
            <a:pPr lvl="1" eaLnBrk="1" hangingPunct="1">
              <a:lnSpc>
                <a:spcPct val="80000"/>
              </a:lnSpc>
              <a:spcBef>
                <a:spcPct val="0"/>
              </a:spcBef>
            </a:pPr>
            <a:r>
              <a:rPr lang="ru-RU" altLang="ru-RU" sz="800" smtClean="0"/>
              <a:t>фазу ядерного деления;</a:t>
            </a:r>
          </a:p>
          <a:p>
            <a:pPr lvl="1" eaLnBrk="1" hangingPunct="1">
              <a:lnSpc>
                <a:spcPct val="80000"/>
              </a:lnSpc>
              <a:spcBef>
                <a:spcPct val="0"/>
              </a:spcBef>
            </a:pPr>
            <a:r>
              <a:rPr lang="ru-RU" altLang="ru-RU" sz="800" smtClean="0"/>
              <a:t>фазу цитоплазматического деления.</a:t>
            </a:r>
          </a:p>
          <a:p>
            <a:pPr eaLnBrk="1" hangingPunct="1">
              <a:lnSpc>
                <a:spcPct val="80000"/>
              </a:lnSpc>
              <a:spcBef>
                <a:spcPct val="0"/>
              </a:spcBef>
            </a:pPr>
            <a:r>
              <a:rPr lang="ru-RU" altLang="ru-RU" sz="800" smtClean="0"/>
              <a:t>Споруляция </a:t>
            </a:r>
          </a:p>
          <a:p>
            <a:pPr eaLnBrk="1" hangingPunct="1">
              <a:lnSpc>
                <a:spcPct val="80000"/>
              </a:lnSpc>
              <a:spcBef>
                <a:spcPct val="0"/>
              </a:spcBef>
            </a:pPr>
            <a:r>
              <a:rPr lang="ru-RU" altLang="ru-RU" sz="800" smtClean="0"/>
              <a:t>Размножение посредством спор — специализированных клеток грибов и растений. Как правило, образование спор происходит в </a:t>
            </a:r>
            <a:r>
              <a:rPr lang="ru-RU" altLang="ru-RU" sz="800" i="1" smtClean="0"/>
              <a:t>спорангиях</a:t>
            </a:r>
            <a:r>
              <a:rPr lang="ru-RU" altLang="ru-RU" sz="800" smtClean="0"/>
              <a:t> — одноклеточных или многоклеточных структурах. Если споры имеют жгутик и подвижны, то их называют Рис. 302. Почкование гидры.</a:t>
            </a:r>
            <a:endParaRPr lang="ru-RU" altLang="ru-RU" sz="800" i="1" smtClean="0"/>
          </a:p>
          <a:p>
            <a:pPr eaLnBrk="1" hangingPunct="1">
              <a:lnSpc>
                <a:spcPct val="80000"/>
              </a:lnSpc>
              <a:spcBef>
                <a:spcPct val="0"/>
              </a:spcBef>
            </a:pPr>
            <a:r>
              <a:rPr lang="ru-RU" altLang="ru-RU" sz="800" i="1" smtClean="0"/>
              <a:t>зооспорами </a:t>
            </a:r>
            <a:r>
              <a:rPr lang="ru-RU" altLang="ru-RU" sz="800" smtClean="0"/>
              <a:t>(хламидомонада). </a:t>
            </a:r>
          </a:p>
          <a:p>
            <a:pPr eaLnBrk="1" hangingPunct="1">
              <a:lnSpc>
                <a:spcPct val="80000"/>
              </a:lnSpc>
              <a:spcBef>
                <a:spcPct val="0"/>
              </a:spcBef>
            </a:pPr>
            <a:r>
              <a:rPr lang="ru-RU" altLang="ru-RU" sz="800" smtClean="0"/>
              <a:t>Почкование </a:t>
            </a:r>
          </a:p>
          <a:p>
            <a:pPr eaLnBrk="1" hangingPunct="1">
              <a:lnSpc>
                <a:spcPct val="80000"/>
              </a:lnSpc>
              <a:spcBef>
                <a:spcPct val="0"/>
              </a:spcBef>
            </a:pPr>
            <a:r>
              <a:rPr lang="ru-RU" altLang="ru-RU" sz="800" smtClean="0"/>
              <a:t>Способ размножения, при котором на материнской особи происходит образование выроста — почки, из которого развивается новая особь (рис. 302). Причем, дочерняя особь может либо отделиться от материнской и перейти к самостоятельному образу жизни (гидра), либо остается прикрепленной к ней, тогда происходит образование </a:t>
            </a:r>
          </a:p>
          <a:p>
            <a:pPr eaLnBrk="1" hangingPunct="1">
              <a:lnSpc>
                <a:spcPct val="80000"/>
              </a:lnSpc>
              <a:spcBef>
                <a:spcPct val="0"/>
              </a:spcBef>
            </a:pPr>
            <a:r>
              <a:rPr lang="ru-RU" altLang="ru-RU" sz="800" smtClean="0"/>
              <a:t>Рис. 303. Фрагментация у кольчатых червей.</a:t>
            </a:r>
          </a:p>
          <a:p>
            <a:pPr eaLnBrk="1" hangingPunct="1">
              <a:lnSpc>
                <a:spcPct val="80000"/>
              </a:lnSpc>
              <a:spcBef>
                <a:spcPct val="0"/>
              </a:spcBef>
            </a:pPr>
            <a:r>
              <a:rPr lang="ru-RU" altLang="ru-RU" sz="800" smtClean="0"/>
              <a:t>колонии (коралл). </a:t>
            </a:r>
          </a:p>
          <a:p>
            <a:pPr eaLnBrk="1" hangingPunct="1">
              <a:lnSpc>
                <a:spcPct val="80000"/>
              </a:lnSpc>
              <a:spcBef>
                <a:spcPct val="0"/>
              </a:spcBef>
            </a:pPr>
            <a:r>
              <a:rPr lang="ru-RU" altLang="ru-RU" sz="800" smtClean="0"/>
              <a:t>Фрагментация </a:t>
            </a:r>
          </a:p>
          <a:p>
            <a:pPr eaLnBrk="1" hangingPunct="1">
              <a:lnSpc>
                <a:spcPct val="80000"/>
              </a:lnSpc>
              <a:spcBef>
                <a:spcPct val="0"/>
              </a:spcBef>
            </a:pPr>
            <a:r>
              <a:rPr lang="ru-RU" altLang="ru-RU" sz="800" i="1" smtClean="0"/>
              <a:t>Фрагментация</a:t>
            </a:r>
            <a:r>
              <a:rPr lang="ru-RU" altLang="ru-RU" sz="800" smtClean="0"/>
              <a:t> — разделение особи на две или несколько частей, каждая из которых развивается в новую особь (рис. 303). Этот способ размножения наблюдается и у растений (спирогира), и у животных (кольчатые черви). В основе фрагментации лежит свойство </a:t>
            </a:r>
            <a:r>
              <a:rPr lang="ru-RU" altLang="ru-RU" sz="800" i="1" smtClean="0"/>
              <a:t>регенерации</a:t>
            </a:r>
            <a:r>
              <a:rPr lang="ru-RU" altLang="ru-RU" sz="800" smtClean="0"/>
              <a:t> — способности некоторых живых существ восстанавливать Рис. 304. Вегетативное размножение земляники.</a:t>
            </a:r>
          </a:p>
          <a:p>
            <a:pPr eaLnBrk="1" hangingPunct="1">
              <a:lnSpc>
                <a:spcPct val="80000"/>
              </a:lnSpc>
              <a:spcBef>
                <a:spcPct val="0"/>
              </a:spcBef>
            </a:pPr>
            <a:r>
              <a:rPr lang="ru-RU" altLang="ru-RU" sz="800" smtClean="0"/>
              <a:t>утраченные органы или части тела. </a:t>
            </a:r>
          </a:p>
          <a:p>
            <a:pPr eaLnBrk="1" hangingPunct="1">
              <a:lnSpc>
                <a:spcPct val="80000"/>
              </a:lnSpc>
              <a:spcBef>
                <a:spcPct val="0"/>
              </a:spcBef>
            </a:pPr>
            <a:r>
              <a:rPr lang="ru-RU" altLang="ru-RU" sz="800" smtClean="0"/>
              <a:t>Вегетативное размножение </a:t>
            </a:r>
          </a:p>
          <a:p>
            <a:pPr eaLnBrk="1" hangingPunct="1">
              <a:lnSpc>
                <a:spcPct val="80000"/>
              </a:lnSpc>
              <a:spcBef>
                <a:spcPct val="0"/>
              </a:spcBef>
            </a:pPr>
            <a:r>
              <a:rPr lang="ru-RU" altLang="ru-RU" sz="800" smtClean="0"/>
              <a:t>Форма бесполого размножения, характерная для многих групп растений. При вегетативном размножении новая особь развивается либо</a:t>
            </a:r>
          </a:p>
          <a:p>
            <a:pPr eaLnBrk="1" hangingPunct="1">
              <a:lnSpc>
                <a:spcPct val="80000"/>
              </a:lnSpc>
              <a:spcBef>
                <a:spcPct val="0"/>
              </a:spcBef>
            </a:pPr>
            <a:r>
              <a:rPr lang="ru-RU" altLang="ru-RU" sz="800" smtClean="0"/>
              <a:t>из части материнской, либо из особых структур (луковица, клубень и т.д.), специально предназначенных для вегетативного размножения (рис. 304).</a:t>
            </a:r>
          </a:p>
          <a:p>
            <a:pPr eaLnBrk="1" hangingPunct="1">
              <a:lnSpc>
                <a:spcPct val="80000"/>
              </a:lnSpc>
              <a:spcBef>
                <a:spcPct val="0"/>
              </a:spcBef>
            </a:pPr>
            <a:r>
              <a:rPr lang="ru-RU" altLang="ru-RU" sz="800" smtClean="0"/>
              <a:t>Полиэмбриония</a:t>
            </a:r>
          </a:p>
          <a:p>
            <a:pPr eaLnBrk="1" hangingPunct="1">
              <a:lnSpc>
                <a:spcPct val="80000"/>
              </a:lnSpc>
              <a:spcBef>
                <a:spcPct val="0"/>
              </a:spcBef>
            </a:pPr>
            <a:r>
              <a:rPr lang="ru-RU" altLang="ru-RU" sz="800" smtClean="0"/>
              <a:t>Представляет собой размножение во время эмбрионального развития, при котором из одной зиготы развивается  несколько  зародышей — близнецов (однояйцевые близнецы у человека). Потомство всегда одного пола.</a:t>
            </a:r>
          </a:p>
          <a:p>
            <a:pPr eaLnBrk="1" hangingPunct="1">
              <a:lnSpc>
                <a:spcPct val="80000"/>
              </a:lnSpc>
              <a:spcBef>
                <a:spcPct val="0"/>
              </a:spcBef>
            </a:pPr>
            <a:r>
              <a:rPr lang="ru-RU" altLang="ru-RU" sz="800" smtClean="0"/>
              <a:t>38.2. Половое размножение</a:t>
            </a:r>
          </a:p>
          <a:p>
            <a:pPr eaLnBrk="1" hangingPunct="1">
              <a:lnSpc>
                <a:spcPct val="80000"/>
              </a:lnSpc>
              <a:spcBef>
                <a:spcPct val="0"/>
              </a:spcBef>
            </a:pPr>
            <a:r>
              <a:rPr lang="ru-RU" altLang="ru-RU" sz="800" smtClean="0"/>
              <a:t>В основе полового</a:t>
            </a:r>
            <a:r>
              <a:rPr lang="ru-RU" altLang="ru-RU" sz="800" i="1" smtClean="0"/>
              <a:t> </a:t>
            </a:r>
            <a:r>
              <a:rPr lang="ru-RU" altLang="ru-RU" sz="800" smtClean="0"/>
              <a:t>размножения лежит половой процесс, который связан с образованием большого количества специализированных клеток — гамет (половых клеток) и их последующего слияния. Сливаясь, гаметы образуют зиготы. Это приводит к уменьшению числа исходных клеток. Из зигот развиваются новые организмы, объединяющие в себе наследственную информацию родительских форм. Половое размножение характерно для большинства живых организмов.</a:t>
            </a:r>
          </a:p>
          <a:p>
            <a:pPr eaLnBrk="1" hangingPunct="1">
              <a:lnSpc>
                <a:spcPct val="80000"/>
              </a:lnSpc>
              <a:spcBef>
                <a:spcPct val="0"/>
              </a:spcBef>
            </a:pPr>
            <a:r>
              <a:rPr lang="ru-RU" altLang="ru-RU" sz="800" smtClean="0"/>
              <a:t>Для полого размножения характерны следующие особенности: </a:t>
            </a:r>
          </a:p>
          <a:p>
            <a:pPr eaLnBrk="1" hangingPunct="1">
              <a:lnSpc>
                <a:spcPct val="80000"/>
              </a:lnSpc>
              <a:spcBef>
                <a:spcPct val="0"/>
              </a:spcBef>
            </a:pPr>
            <a:r>
              <a:rPr lang="ru-RU" altLang="ru-RU" sz="800" smtClean="0"/>
              <a:t>в размножении принимает участие две особи — мужская и женская;</a:t>
            </a:r>
          </a:p>
          <a:p>
            <a:pPr eaLnBrk="1" hangingPunct="1">
              <a:lnSpc>
                <a:spcPct val="80000"/>
              </a:lnSpc>
              <a:spcBef>
                <a:spcPct val="0"/>
              </a:spcBef>
            </a:pPr>
            <a:r>
              <a:rPr lang="ru-RU" altLang="ru-RU" sz="800" smtClean="0"/>
              <a:t>осуществляется с помощью специализированных клеток — половых;</a:t>
            </a:r>
          </a:p>
          <a:p>
            <a:pPr eaLnBrk="1" hangingPunct="1">
              <a:lnSpc>
                <a:spcPct val="80000"/>
              </a:lnSpc>
              <a:spcBef>
                <a:spcPct val="0"/>
              </a:spcBef>
            </a:pPr>
            <a:r>
              <a:rPr lang="ru-RU" altLang="ru-RU" sz="800" smtClean="0"/>
              <a:t>в основе размножения лежит мейоз;</a:t>
            </a:r>
          </a:p>
          <a:p>
            <a:pPr eaLnBrk="1" hangingPunct="1">
              <a:lnSpc>
                <a:spcPct val="80000"/>
              </a:lnSpc>
              <a:spcBef>
                <a:spcPct val="0"/>
              </a:spcBef>
            </a:pPr>
            <a:r>
              <a:rPr lang="ru-RU" altLang="ru-RU" sz="800" smtClean="0"/>
              <a:t>потомки (за исключением однояйцевых близнецов) генетически отличны друг от друга и от родительских особей.</a:t>
            </a:r>
          </a:p>
          <a:p>
            <a:pPr eaLnBrk="1" hangingPunct="1">
              <a:lnSpc>
                <a:spcPct val="80000"/>
              </a:lnSpc>
              <a:spcBef>
                <a:spcPct val="0"/>
              </a:spcBef>
            </a:pPr>
            <a:r>
              <a:rPr lang="ru-RU" altLang="ru-RU" sz="800" smtClean="0"/>
              <a:t>Как правило, яйцеклетки и сперматозоиды вырабатываются разными организмами. Такие организмы называются </a:t>
            </a:r>
            <a:r>
              <a:rPr lang="ru-RU" altLang="ru-RU" sz="800" i="1" smtClean="0"/>
              <a:t>раздельнополыми</a:t>
            </a:r>
            <a:r>
              <a:rPr lang="ru-RU" altLang="ru-RU" sz="800" smtClean="0"/>
              <a:t>. Если же один и тот же организм способен продуцировать и женские, и мужские гаметы, то его называют </a:t>
            </a:r>
            <a:r>
              <a:rPr lang="ru-RU" altLang="ru-RU" sz="800" i="1" smtClean="0"/>
              <a:t>гермафродитом</a:t>
            </a:r>
            <a:r>
              <a:rPr lang="ru-RU" altLang="ru-RU" sz="800" smtClean="0"/>
              <a:t> (ленточные черви, сосальщики). Но и в этом случае зигота образуется, чаще всего, в результате слияния гамет разных организмов (перекрестное оплодотворение).</a:t>
            </a:r>
          </a:p>
          <a:p>
            <a:pPr eaLnBrk="1" hangingPunct="1">
              <a:lnSpc>
                <a:spcPct val="80000"/>
              </a:lnSpc>
              <a:spcBef>
                <a:spcPct val="0"/>
              </a:spcBef>
            </a:pPr>
            <a:r>
              <a:rPr lang="ru-RU" altLang="ru-RU" sz="800" smtClean="0"/>
              <a:t>38.3. Деление клеток</a:t>
            </a:r>
          </a:p>
          <a:p>
            <a:pPr eaLnBrk="1" hangingPunct="1">
              <a:lnSpc>
                <a:spcPct val="80000"/>
              </a:lnSpc>
              <a:spcBef>
                <a:spcPct val="0"/>
              </a:spcBef>
            </a:pPr>
            <a:r>
              <a:rPr lang="ru-RU" altLang="ru-RU" sz="800" smtClean="0"/>
              <a:t>В основе передачи наследственной информации, размножения, развития, регенерации лежит деление клеток. Клетка как таковая существует только в промежутке между делениями. </a:t>
            </a:r>
          </a:p>
          <a:p>
            <a:pPr eaLnBrk="1" hangingPunct="1">
              <a:lnSpc>
                <a:spcPct val="80000"/>
              </a:lnSpc>
              <a:spcBef>
                <a:spcPct val="0"/>
              </a:spcBef>
            </a:pPr>
            <a:r>
              <a:rPr lang="ru-RU" altLang="ru-RU" sz="800" smtClean="0"/>
              <a:t>Жизненный (клеточный цикл)</a:t>
            </a:r>
          </a:p>
          <a:p>
            <a:pPr eaLnBrk="1" hangingPunct="1">
              <a:lnSpc>
                <a:spcPct val="80000"/>
              </a:lnSpc>
              <a:spcBef>
                <a:spcPct val="0"/>
              </a:spcBef>
            </a:pPr>
            <a:r>
              <a:rPr lang="ru-RU" altLang="ru-RU" sz="800" smtClean="0"/>
              <a:t>Период существования клетки от момента ее образования путем деления материнской клетки (включая само деление) до собственного деления или смерти называют </a:t>
            </a:r>
            <a:r>
              <a:rPr lang="ru-RU" altLang="ru-RU" sz="800" i="1" smtClean="0"/>
              <a:t>жизненным (клеточным) циклом</a:t>
            </a:r>
            <a:r>
              <a:rPr lang="ru-RU" altLang="ru-RU" sz="800" smtClean="0"/>
              <a:t> (рис. 305).</a:t>
            </a:r>
          </a:p>
          <a:p>
            <a:pPr eaLnBrk="1" hangingPunct="1">
              <a:lnSpc>
                <a:spcPct val="80000"/>
              </a:lnSpc>
              <a:spcBef>
                <a:spcPct val="0"/>
              </a:spcBef>
            </a:pPr>
            <a:r>
              <a:rPr lang="ru-RU" altLang="ru-RU" sz="800" smtClean="0"/>
              <a:t>В жизненном цикле клетки различают несколько фаз:</a:t>
            </a:r>
            <a:endParaRPr lang="ru-RU" altLang="ru-RU" sz="800" i="1" smtClean="0"/>
          </a:p>
          <a:p>
            <a:pPr eaLnBrk="1" hangingPunct="1">
              <a:lnSpc>
                <a:spcPct val="80000"/>
              </a:lnSpc>
              <a:spcBef>
                <a:spcPct val="0"/>
              </a:spcBef>
            </a:pPr>
            <a:r>
              <a:rPr lang="ru-RU" altLang="ru-RU" sz="800" i="1" smtClean="0"/>
              <a:t>Фаза деления. </a:t>
            </a:r>
            <a:r>
              <a:rPr lang="ru-RU" altLang="ru-RU" sz="800" smtClean="0"/>
              <a:t>Соответствует митотическому делению.</a:t>
            </a:r>
            <a:endParaRPr lang="ru-RU" altLang="ru-RU" sz="800" i="1" smtClean="0"/>
          </a:p>
          <a:p>
            <a:pPr eaLnBrk="1" hangingPunct="1">
              <a:lnSpc>
                <a:spcPct val="80000"/>
              </a:lnSpc>
              <a:spcBef>
                <a:spcPct val="0"/>
              </a:spcBef>
            </a:pPr>
            <a:r>
              <a:rPr lang="ru-RU" altLang="ru-RU" sz="800" i="1" smtClean="0"/>
              <a:t>Фаза роста.</a:t>
            </a:r>
            <a:r>
              <a:rPr lang="ru-RU" altLang="ru-RU" sz="800" smtClean="0"/>
              <a:t> Вслед за делением клетка начинает расти, увеличивая свой объем и достигая определенных размеров.</a:t>
            </a:r>
            <a:endParaRPr lang="ru-RU" altLang="ru-RU" sz="800" i="1" smtClean="0"/>
          </a:p>
          <a:p>
            <a:pPr eaLnBrk="1" hangingPunct="1">
              <a:lnSpc>
                <a:spcPct val="80000"/>
              </a:lnSpc>
              <a:spcBef>
                <a:spcPct val="0"/>
              </a:spcBef>
            </a:pPr>
            <a:r>
              <a:rPr lang="ru-RU" altLang="ru-RU" sz="800" i="1" smtClean="0"/>
              <a:t>Фаза покоя.</a:t>
            </a:r>
            <a:r>
              <a:rPr lang="ru-RU" altLang="ru-RU" sz="800" smtClean="0"/>
              <a:t> Период, во время которого дальнейшая судьба клетки не определена: она может начать подготовку к делению или встать на путь специализации.</a:t>
            </a:r>
          </a:p>
          <a:p>
            <a:pPr eaLnBrk="1" hangingPunct="1">
              <a:lnSpc>
                <a:spcPct val="80000"/>
              </a:lnSpc>
              <a:spcBef>
                <a:spcPct val="0"/>
              </a:spcBef>
            </a:pPr>
            <a:r>
              <a:rPr lang="ru-RU" altLang="ru-RU" sz="800" smtClean="0"/>
              <a:t>Рис. 305. Жизненный цикл клетки многоклеточного организма:</a:t>
            </a:r>
          </a:p>
          <a:p>
            <a:pPr eaLnBrk="1" hangingPunct="1">
              <a:lnSpc>
                <a:spcPct val="80000"/>
              </a:lnSpc>
              <a:spcBef>
                <a:spcPct val="0"/>
              </a:spcBef>
            </a:pPr>
            <a:r>
              <a:rPr lang="ru-RU" altLang="ru-RU" sz="800" smtClean="0"/>
              <a:t>1 — митотический цикл; 2 — переход в дифференцированное состояние; 3 — гибель.</a:t>
            </a:r>
            <a:endParaRPr lang="ru-RU" altLang="ru-RU" sz="800" i="1" smtClean="0"/>
          </a:p>
          <a:p>
            <a:pPr eaLnBrk="1" hangingPunct="1">
              <a:lnSpc>
                <a:spcPct val="80000"/>
              </a:lnSpc>
              <a:spcBef>
                <a:spcPct val="0"/>
              </a:spcBef>
            </a:pPr>
            <a:r>
              <a:rPr lang="ru-RU" altLang="ru-RU" sz="800" i="1" smtClean="0"/>
              <a:t>Фаза дифференциации (специализации).</a:t>
            </a:r>
            <a:r>
              <a:rPr lang="ru-RU" altLang="ru-RU" sz="800" smtClean="0"/>
              <a:t> Наступает после окончания фазы роста. В это время клетка приобретает определенные структурные и функциональные особенности.</a:t>
            </a:r>
          </a:p>
          <a:p>
            <a:pPr eaLnBrk="1" hangingPunct="1">
              <a:lnSpc>
                <a:spcPct val="80000"/>
              </a:lnSpc>
              <a:spcBef>
                <a:spcPct val="0"/>
              </a:spcBef>
            </a:pPr>
            <a:r>
              <a:rPr lang="ru-RU" altLang="ru-RU" sz="800" i="1" smtClean="0"/>
              <a:t>Фаза зрелости.</a:t>
            </a:r>
            <a:r>
              <a:rPr lang="ru-RU" altLang="ru-RU" sz="800" smtClean="0"/>
              <a:t> Период функционирования клетки, выполнения тех или иных функций в зависимости от специализации.</a:t>
            </a:r>
            <a:endParaRPr lang="ru-RU" altLang="ru-RU" sz="800" i="1" smtClean="0"/>
          </a:p>
          <a:p>
            <a:pPr eaLnBrk="1" hangingPunct="1">
              <a:lnSpc>
                <a:spcPct val="80000"/>
              </a:lnSpc>
              <a:spcBef>
                <a:spcPct val="0"/>
              </a:spcBef>
            </a:pPr>
            <a:r>
              <a:rPr lang="ru-RU" altLang="ru-RU" sz="800" i="1" smtClean="0"/>
              <a:t>Фаза старения.</a:t>
            </a:r>
            <a:r>
              <a:rPr lang="ru-RU" altLang="ru-RU" sz="800" smtClean="0"/>
              <a:t> Период, характеризующийся  ослаб-</a:t>
            </a:r>
          </a:p>
          <a:p>
            <a:pPr eaLnBrk="1" hangingPunct="1">
              <a:lnSpc>
                <a:spcPct val="80000"/>
              </a:lnSpc>
              <a:spcBef>
                <a:spcPct val="0"/>
              </a:spcBef>
            </a:pPr>
            <a:r>
              <a:rPr lang="ru-RU" altLang="ru-RU" sz="800" smtClean="0"/>
              <a:t>лением жизненных функций клетки и заканчивающийся ее делением или гибелью.</a:t>
            </a:r>
          </a:p>
          <a:p>
            <a:pPr eaLnBrk="1" hangingPunct="1">
              <a:lnSpc>
                <a:spcPct val="80000"/>
              </a:lnSpc>
              <a:spcBef>
                <a:spcPct val="0"/>
              </a:spcBef>
            </a:pPr>
            <a:r>
              <a:rPr lang="ru-RU" altLang="ru-RU" sz="800" smtClean="0"/>
              <a:t>Продолжительность жизненного цикла и количество составляющих его фаз у клеток различны. Так, клетки нервной ткани после завершения эмбрионального периода перестают делиться и функционируют на протяжении всей жизни организма, а затем погибают. Клетки же зародыша на стадии дробления, завершив одно деление, сразу же приступают к следующему, минуя все остальные фазы.</a:t>
            </a:r>
          </a:p>
          <a:p>
            <a:pPr eaLnBrk="1" hangingPunct="1">
              <a:lnSpc>
                <a:spcPct val="80000"/>
              </a:lnSpc>
              <a:spcBef>
                <a:spcPct val="0"/>
              </a:spcBef>
            </a:pPr>
            <a:r>
              <a:rPr lang="ru-RU" altLang="ru-RU" sz="800" smtClean="0"/>
              <a:t>Существует два способа деления клеток: </a:t>
            </a:r>
            <a:endParaRPr lang="ru-RU" altLang="ru-RU" sz="800" i="1" smtClean="0"/>
          </a:p>
          <a:p>
            <a:pPr eaLnBrk="1" hangingPunct="1">
              <a:lnSpc>
                <a:spcPct val="80000"/>
              </a:lnSpc>
              <a:spcBef>
                <a:spcPct val="0"/>
              </a:spcBef>
            </a:pPr>
            <a:r>
              <a:rPr lang="ru-RU" altLang="ru-RU" sz="800" i="1" smtClean="0"/>
              <a:t>митоз</a:t>
            </a:r>
            <a:r>
              <a:rPr lang="ru-RU" altLang="ru-RU" sz="800" smtClean="0"/>
              <a:t> — непрямое деление;</a:t>
            </a:r>
            <a:endParaRPr lang="ru-RU" altLang="ru-RU" sz="800" i="1" smtClean="0"/>
          </a:p>
          <a:p>
            <a:pPr eaLnBrk="1" hangingPunct="1">
              <a:lnSpc>
                <a:spcPct val="80000"/>
              </a:lnSpc>
              <a:spcBef>
                <a:spcPct val="0"/>
              </a:spcBef>
            </a:pPr>
            <a:r>
              <a:rPr lang="ru-RU" altLang="ru-RU" sz="800" i="1" smtClean="0"/>
              <a:t>мейоз — </a:t>
            </a:r>
            <a:r>
              <a:rPr lang="ru-RU" altLang="ru-RU" sz="800" smtClean="0"/>
              <a:t>деление, характерное для фазы созревания половых клеток.</a:t>
            </a:r>
          </a:p>
          <a:p>
            <a:pPr eaLnBrk="1" hangingPunct="1">
              <a:lnSpc>
                <a:spcPct val="80000"/>
              </a:lnSpc>
              <a:spcBef>
                <a:spcPct val="0"/>
              </a:spcBef>
            </a:pPr>
            <a:r>
              <a:rPr lang="ru-RU" altLang="ru-RU" sz="800" smtClean="0"/>
              <a:t>Митоз</a:t>
            </a:r>
          </a:p>
          <a:p>
            <a:pPr eaLnBrk="1" hangingPunct="1">
              <a:lnSpc>
                <a:spcPct val="80000"/>
              </a:lnSpc>
              <a:spcBef>
                <a:spcPct val="0"/>
              </a:spcBef>
            </a:pPr>
            <a:r>
              <a:rPr lang="ru-RU" altLang="ru-RU" sz="800" i="1" smtClean="0"/>
              <a:t>Митоз</a:t>
            </a:r>
            <a:r>
              <a:rPr lang="ru-RU" altLang="ru-RU" sz="800" smtClean="0"/>
              <a:t>[1] — непрямое деление соматических клеток, представляющее собой непрерывный процесс, в результате которого сначала происходит удвоение, а затем равномерное распределение наследственного материала между дочерними клетками.</a:t>
            </a:r>
          </a:p>
          <a:p>
            <a:pPr eaLnBrk="1" hangingPunct="1">
              <a:lnSpc>
                <a:spcPct val="80000"/>
              </a:lnSpc>
              <a:spcBef>
                <a:spcPct val="0"/>
              </a:spcBef>
            </a:pPr>
            <a:r>
              <a:rPr lang="ru-RU" altLang="ru-RU" sz="800" smtClean="0"/>
              <a:t>Биологическое значение митоза:</a:t>
            </a:r>
          </a:p>
          <a:p>
            <a:pPr eaLnBrk="1" hangingPunct="1">
              <a:lnSpc>
                <a:spcPct val="80000"/>
              </a:lnSpc>
              <a:spcBef>
                <a:spcPct val="0"/>
              </a:spcBef>
            </a:pPr>
            <a:r>
              <a:rPr lang="ru-RU" altLang="ru-RU" sz="800" smtClean="0"/>
              <a:t>В результате митоза образуется две клетки, каждая из которых содержит столько же хромосом, сколько их было в материнской. Хромосомы дочерних клеток происходят от материнских хромосом путем точной репликации ДНК, поэтому их гены содержат совершенно одинаковую наследственную информацию. Дочерние клетки генетически идентичны родительской. Таким образом, митоз обеспечивает точную передачу наследственной информации от родительской клетки к дочерним.</a:t>
            </a:r>
          </a:p>
          <a:p>
            <a:pPr eaLnBrk="1" hangingPunct="1">
              <a:lnSpc>
                <a:spcPct val="80000"/>
              </a:lnSpc>
              <a:spcBef>
                <a:spcPct val="0"/>
              </a:spcBef>
            </a:pPr>
            <a:r>
              <a:rPr lang="ru-RU" altLang="ru-RU" sz="800" smtClean="0"/>
              <a:t>В результате митозов число клеток в организме увеличивается, что представляет собой один из главных механизмов роста.</a:t>
            </a:r>
          </a:p>
          <a:p>
            <a:pPr eaLnBrk="1" hangingPunct="1">
              <a:lnSpc>
                <a:spcPct val="80000"/>
              </a:lnSpc>
              <a:spcBef>
                <a:spcPct val="0"/>
              </a:spcBef>
            </a:pPr>
            <a:r>
              <a:rPr lang="ru-RU" altLang="ru-RU" sz="800" smtClean="0"/>
              <a:t>Многие виды растений и животных размножаются бесполым путем при помощи одного лишь митотического деления клеток, таким образом, митоз лежит в основе вегетативного размножения</a:t>
            </a:r>
            <a:r>
              <a:rPr lang="ru-RU" altLang="ru-RU" sz="800" i="1" smtClean="0"/>
              <a:t>.</a:t>
            </a:r>
            <a:endParaRPr lang="ru-RU" altLang="ru-RU" sz="800" smtClean="0"/>
          </a:p>
          <a:p>
            <a:pPr eaLnBrk="1" hangingPunct="1">
              <a:lnSpc>
                <a:spcPct val="80000"/>
              </a:lnSpc>
              <a:spcBef>
                <a:spcPct val="0"/>
              </a:spcBef>
            </a:pPr>
            <a:r>
              <a:rPr lang="ru-RU" altLang="ru-RU" sz="800" smtClean="0"/>
              <a:t>Митоз обеспечивает регенерацию утраченных частей и замещение клеток, происходящее в той или иной степени у всех многоклеточных организмов.</a:t>
            </a:r>
          </a:p>
          <a:p>
            <a:pPr eaLnBrk="1" hangingPunct="1">
              <a:lnSpc>
                <a:spcPct val="80000"/>
              </a:lnSpc>
              <a:spcBef>
                <a:spcPct val="0"/>
              </a:spcBef>
            </a:pPr>
            <a:r>
              <a:rPr lang="ru-RU" altLang="ru-RU" sz="800" smtClean="0"/>
              <a:t>Митотическое деление клетки находится под генетическим контролем. Митоз представляет собой центральное событие митотического цикла клетки.</a:t>
            </a:r>
          </a:p>
          <a:p>
            <a:pPr eaLnBrk="1" hangingPunct="1">
              <a:lnSpc>
                <a:spcPct val="80000"/>
              </a:lnSpc>
              <a:spcBef>
                <a:spcPct val="0"/>
              </a:spcBef>
            </a:pPr>
            <a:r>
              <a:rPr lang="ru-RU" altLang="ru-RU" sz="800" smtClean="0"/>
              <a:t>Митотический цикл</a:t>
            </a:r>
          </a:p>
          <a:p>
            <a:pPr eaLnBrk="1" hangingPunct="1">
              <a:lnSpc>
                <a:spcPct val="80000"/>
              </a:lnSpc>
              <a:spcBef>
                <a:spcPct val="0"/>
              </a:spcBef>
            </a:pPr>
            <a:r>
              <a:rPr lang="ru-RU" altLang="ru-RU" sz="800" i="1" smtClean="0"/>
              <a:t>Митотический цикл</a:t>
            </a:r>
            <a:r>
              <a:rPr lang="ru-RU" altLang="ru-RU" sz="800" smtClean="0"/>
              <a:t> — комплекс взаимосвязанных и детерминированных хронологически событий, происходящих в процессе подготовки клетки к делению и на протяжении самого деления. </a:t>
            </a:r>
          </a:p>
          <a:p>
            <a:pPr eaLnBrk="1" hangingPunct="1">
              <a:lnSpc>
                <a:spcPct val="80000"/>
              </a:lnSpc>
              <a:spcBef>
                <a:spcPct val="0"/>
              </a:spcBef>
            </a:pPr>
            <a:r>
              <a:rPr lang="ru-RU" altLang="ru-RU" sz="800" smtClean="0"/>
              <a:t>Длительность митотического цикла у разных организмов сильно варьирует. Самые короткие митотические циклы характерны для дробящихся яиц некоторых животных (например, у золотой рыбки первые деления дробления совершаются через 20 минут). Наиболее распространены митотические циклы длительностью 18-20 ч. Встречаются циклы продолжительностью несколько суток. Даже в пределах одного организма наблюдаются различия в продолжительности митотического цикла: клетки эпителия двенадцатиперстной кишки мыши делятся каждые 11 часов, тощей кишки — 19 часов, в роговице глаза — через 3 суток.</a:t>
            </a:r>
          </a:p>
          <a:p>
            <a:pPr eaLnBrk="1" hangingPunct="1">
              <a:lnSpc>
                <a:spcPct val="80000"/>
              </a:lnSpc>
              <a:spcBef>
                <a:spcPct val="0"/>
              </a:spcBef>
            </a:pPr>
            <a:r>
              <a:rPr lang="ru-RU" altLang="ru-RU" sz="800" smtClean="0"/>
              <a:t>Факторы, побуждающие клетку к митозу, точно не известны. Полагают, что основную роль играет соотношение объемов ядра и цитоплазмы (</a:t>
            </a:r>
            <a:r>
              <a:rPr lang="ru-RU" altLang="ru-RU" sz="800" i="1" smtClean="0"/>
              <a:t>ядерно-цитоплазматическое соотношение</a:t>
            </a:r>
            <a:r>
              <a:rPr lang="ru-RU" altLang="ru-RU" sz="800" smtClean="0"/>
              <a:t>). По некоторым данным, отмирающие клетки продуцируют вещества, способные стимулировать деление клетки. По двум главным событиям митотического цикла в нем выделяют: </a:t>
            </a:r>
            <a:endParaRPr lang="ru-RU" altLang="ru-RU" sz="800" i="1" smtClean="0"/>
          </a:p>
          <a:p>
            <a:pPr eaLnBrk="1" hangingPunct="1">
              <a:lnSpc>
                <a:spcPct val="80000"/>
              </a:lnSpc>
              <a:spcBef>
                <a:spcPct val="0"/>
              </a:spcBef>
            </a:pPr>
            <a:r>
              <a:rPr lang="ru-RU" altLang="ru-RU" sz="800" i="1" smtClean="0"/>
              <a:t>интерфазу</a:t>
            </a:r>
            <a:r>
              <a:rPr lang="ru-RU" altLang="ru-RU" sz="800" smtClean="0"/>
              <a:t>;</a:t>
            </a:r>
            <a:endParaRPr lang="ru-RU" altLang="ru-RU" sz="800" i="1" smtClean="0"/>
          </a:p>
          <a:p>
            <a:pPr eaLnBrk="1" hangingPunct="1">
              <a:lnSpc>
                <a:spcPct val="80000"/>
              </a:lnSpc>
              <a:spcBef>
                <a:spcPct val="0"/>
              </a:spcBef>
            </a:pPr>
            <a:r>
              <a:rPr lang="ru-RU" altLang="ru-RU" sz="800" i="1" smtClean="0"/>
              <a:t>митотическое деление.</a:t>
            </a:r>
            <a:endParaRPr lang="ru-RU" altLang="ru-RU" sz="800" smtClean="0"/>
          </a:p>
          <a:p>
            <a:pPr eaLnBrk="1" hangingPunct="1">
              <a:lnSpc>
                <a:spcPct val="80000"/>
              </a:lnSpc>
              <a:spcBef>
                <a:spcPct val="0"/>
              </a:spcBef>
            </a:pPr>
            <a:r>
              <a:rPr lang="ru-RU" altLang="ru-RU" sz="800" smtClean="0"/>
              <a:t>Новые клетки появляются в ходе двух последовательных процессов: </a:t>
            </a:r>
            <a:endParaRPr lang="ru-RU" altLang="ru-RU" sz="800" i="1" smtClean="0"/>
          </a:p>
          <a:p>
            <a:pPr eaLnBrk="1" hangingPunct="1">
              <a:lnSpc>
                <a:spcPct val="80000"/>
              </a:lnSpc>
              <a:spcBef>
                <a:spcPct val="0"/>
              </a:spcBef>
            </a:pPr>
            <a:r>
              <a:rPr lang="ru-RU" altLang="ru-RU" sz="800" i="1" smtClean="0"/>
              <a:t>митоза</a:t>
            </a:r>
            <a:r>
              <a:rPr lang="ru-RU" altLang="ru-RU" sz="800" smtClean="0"/>
              <a:t> — непрямого деления, который приводит к удвоению ядра;</a:t>
            </a:r>
            <a:endParaRPr lang="ru-RU" altLang="ru-RU" sz="800" i="1" smtClean="0"/>
          </a:p>
          <a:p>
            <a:pPr eaLnBrk="1" hangingPunct="1">
              <a:lnSpc>
                <a:spcPct val="80000"/>
              </a:lnSpc>
              <a:spcBef>
                <a:spcPct val="0"/>
              </a:spcBef>
            </a:pPr>
            <a:r>
              <a:rPr lang="ru-RU" altLang="ru-RU" sz="800" i="1" smtClean="0"/>
              <a:t>цитокинеза</a:t>
            </a:r>
            <a:r>
              <a:rPr lang="ru-RU" altLang="ru-RU" sz="800" smtClean="0"/>
              <a:t> — разделения цитоплазмы, при котором образуется две дочерних клетки, содержащих по одному дочернему ядру. </a:t>
            </a:r>
          </a:p>
          <a:p>
            <a:pPr eaLnBrk="1" hangingPunct="1">
              <a:lnSpc>
                <a:spcPct val="80000"/>
              </a:lnSpc>
              <a:spcBef>
                <a:spcPct val="0"/>
              </a:spcBef>
            </a:pPr>
            <a:r>
              <a:rPr lang="ru-RU" altLang="ru-RU" sz="800" smtClean="0"/>
              <a:t>Непосредственно на деление клетки уходит обычно 1-3 часа, то есть основную часть жизни клетка находится в интерфазе. </a:t>
            </a:r>
          </a:p>
          <a:p>
            <a:pPr eaLnBrk="1" hangingPunct="1">
              <a:lnSpc>
                <a:spcPct val="80000"/>
              </a:lnSpc>
              <a:spcBef>
                <a:spcPct val="0"/>
              </a:spcBef>
            </a:pPr>
            <a:r>
              <a:rPr lang="ru-RU" altLang="ru-RU" sz="800" smtClean="0"/>
              <a:t>Интерфаза </a:t>
            </a:r>
            <a:r>
              <a:rPr lang="en-US" altLang="ru-RU" sz="800" b="1" smtClean="0"/>
              <a:t>[2]</a:t>
            </a:r>
            <a:endParaRPr lang="ru-RU" altLang="ru-RU" sz="800" smtClean="0"/>
          </a:p>
          <a:p>
            <a:pPr eaLnBrk="1" hangingPunct="1">
              <a:lnSpc>
                <a:spcPct val="80000"/>
              </a:lnSpc>
              <a:spcBef>
                <a:spcPct val="0"/>
              </a:spcBef>
            </a:pPr>
            <a:r>
              <a:rPr lang="ru-RU" altLang="ru-RU" sz="800" i="1" smtClean="0"/>
              <a:t>Интерфазой</a:t>
            </a:r>
            <a:r>
              <a:rPr lang="ru-RU" altLang="ru-RU" sz="800" smtClean="0"/>
              <a:t> называют промежуток между двумя клеточными делениями. Продолжительность интерфазы, как правило, составляет до 90% всего клеточного цикла. Состоит из трех периодов: </a:t>
            </a:r>
          </a:p>
          <a:p>
            <a:pPr eaLnBrk="1" hangingPunct="1">
              <a:lnSpc>
                <a:spcPct val="80000"/>
              </a:lnSpc>
              <a:spcBef>
                <a:spcPct val="0"/>
              </a:spcBef>
            </a:pPr>
            <a:r>
              <a:rPr lang="ru-RU" altLang="ru-RU" sz="800" smtClean="0"/>
              <a:t>пресинтетический, или G1[3];</a:t>
            </a:r>
          </a:p>
          <a:p>
            <a:pPr eaLnBrk="1" hangingPunct="1">
              <a:lnSpc>
                <a:spcPct val="80000"/>
              </a:lnSpc>
              <a:spcBef>
                <a:spcPct val="0"/>
              </a:spcBef>
            </a:pPr>
            <a:r>
              <a:rPr lang="ru-RU" altLang="ru-RU" sz="800" smtClean="0"/>
              <a:t>синтетический, или S[4];</a:t>
            </a:r>
          </a:p>
          <a:p>
            <a:pPr eaLnBrk="1" hangingPunct="1">
              <a:lnSpc>
                <a:spcPct val="80000"/>
              </a:lnSpc>
              <a:spcBef>
                <a:spcPct val="0"/>
              </a:spcBef>
            </a:pPr>
            <a:r>
              <a:rPr lang="ru-RU" altLang="ru-RU" sz="800" smtClean="0"/>
              <a:t>постсинтетический, или G2. </a:t>
            </a:r>
          </a:p>
          <a:p>
            <a:pPr eaLnBrk="1" hangingPunct="1">
              <a:lnSpc>
                <a:spcPct val="80000"/>
              </a:lnSpc>
              <a:spcBef>
                <a:spcPct val="0"/>
              </a:spcBef>
            </a:pPr>
            <a:r>
              <a:rPr lang="ru-RU" altLang="ru-RU" sz="800" smtClean="0"/>
              <a:t>Пресинтетический период</a:t>
            </a:r>
          </a:p>
          <a:p>
            <a:pPr eaLnBrk="1" hangingPunct="1">
              <a:lnSpc>
                <a:spcPct val="80000"/>
              </a:lnSpc>
              <a:spcBef>
                <a:spcPct val="0"/>
              </a:spcBef>
            </a:pPr>
            <a:r>
              <a:rPr lang="ru-RU" altLang="ru-RU" sz="800" smtClean="0"/>
              <a:t>Начальный отрезок интерфазы — </a:t>
            </a:r>
            <a:r>
              <a:rPr lang="ru-RU" altLang="ru-RU" sz="800" i="1" smtClean="0"/>
              <a:t>пресинтетический период</a:t>
            </a:r>
            <a:r>
              <a:rPr lang="ru-RU" altLang="ru-RU" sz="800" smtClean="0"/>
              <a:t> (2</a:t>
            </a:r>
            <a:r>
              <a:rPr lang="en-US" altLang="ru-RU" sz="800" smtClean="0"/>
              <a:t>n</a:t>
            </a:r>
            <a:r>
              <a:rPr lang="ru-RU" altLang="ru-RU" sz="800" smtClean="0"/>
              <a:t>2</a:t>
            </a:r>
            <a:r>
              <a:rPr lang="en-US" altLang="ru-RU" sz="800" smtClean="0"/>
              <a:t>c</a:t>
            </a:r>
            <a:r>
              <a:rPr lang="ru-RU" altLang="ru-RU" sz="800" smtClean="0"/>
              <a:t>), </a:t>
            </a:r>
            <a:r>
              <a:rPr lang="ru-RU" altLang="ru-RU" sz="800" i="1" smtClean="0"/>
              <a:t>период роста,</a:t>
            </a:r>
            <a:r>
              <a:rPr lang="ru-RU" altLang="ru-RU" sz="800" smtClean="0"/>
              <a:t> начинающийся непосредственно после митоза. Самый длинный период интерфазы, продолжительность которого в клетках составляет от 10 часов до нескольких суток. Непосредственно после деления восстанавливаются черты организации интерфазной клетки:</a:t>
            </a:r>
          </a:p>
          <a:p>
            <a:pPr eaLnBrk="1" hangingPunct="1">
              <a:lnSpc>
                <a:spcPct val="80000"/>
              </a:lnSpc>
              <a:spcBef>
                <a:spcPct val="0"/>
              </a:spcBef>
            </a:pPr>
            <a:r>
              <a:rPr lang="ru-RU" altLang="ru-RU" sz="800" smtClean="0"/>
              <a:t>завершается формирование ядрышка;</a:t>
            </a:r>
          </a:p>
          <a:p>
            <a:pPr eaLnBrk="1" hangingPunct="1">
              <a:lnSpc>
                <a:spcPct val="80000"/>
              </a:lnSpc>
              <a:spcBef>
                <a:spcPct val="0"/>
              </a:spcBef>
            </a:pPr>
            <a:r>
              <a:rPr lang="ru-RU" altLang="ru-RU" sz="800" smtClean="0"/>
              <a:t>в цитоплазме интенсивно идет синтез белка, что приводит к увеличению массы клетки;</a:t>
            </a:r>
          </a:p>
          <a:p>
            <a:pPr eaLnBrk="1" hangingPunct="1">
              <a:lnSpc>
                <a:spcPct val="80000"/>
              </a:lnSpc>
              <a:spcBef>
                <a:spcPct val="0"/>
              </a:spcBef>
            </a:pPr>
            <a:r>
              <a:rPr lang="ru-RU" altLang="ru-RU" sz="800" smtClean="0"/>
              <a:t>образуется запас предшественников ДНК, ферменты, катализирующие реакцию репликации, синтезируется белок, включающий эту реакцию. </a:t>
            </a:r>
          </a:p>
          <a:p>
            <a:pPr eaLnBrk="1" hangingPunct="1">
              <a:lnSpc>
                <a:spcPct val="80000"/>
              </a:lnSpc>
              <a:spcBef>
                <a:spcPct val="0"/>
              </a:spcBef>
            </a:pPr>
            <a:r>
              <a:rPr lang="ru-RU" altLang="ru-RU" sz="800" smtClean="0"/>
              <a:t>Таким образом, в пресинтетический период осуществляются процессы подготовки следующего периода интерфазы — синтетического.</a:t>
            </a:r>
          </a:p>
          <a:p>
            <a:pPr eaLnBrk="1" hangingPunct="1">
              <a:lnSpc>
                <a:spcPct val="80000"/>
              </a:lnSpc>
              <a:spcBef>
                <a:spcPct val="0"/>
              </a:spcBef>
            </a:pPr>
            <a:r>
              <a:rPr lang="ru-RU" altLang="ru-RU" sz="800" smtClean="0"/>
              <a:t>Синтетический период</a:t>
            </a:r>
          </a:p>
          <a:p>
            <a:pPr eaLnBrk="1" hangingPunct="1">
              <a:lnSpc>
                <a:spcPct val="80000"/>
              </a:lnSpc>
              <a:spcBef>
                <a:spcPct val="0"/>
              </a:spcBef>
            </a:pPr>
            <a:r>
              <a:rPr lang="ru-RU" altLang="ru-RU" sz="800" smtClean="0"/>
              <a:t>Продолжительность синтетического периода различна: от нескольких минут у бактерий до 6-12 часов в клетках млекопитающих.</a:t>
            </a:r>
          </a:p>
          <a:p>
            <a:pPr eaLnBrk="1" hangingPunct="1">
              <a:lnSpc>
                <a:spcPct val="80000"/>
              </a:lnSpc>
              <a:spcBef>
                <a:spcPct val="0"/>
              </a:spcBef>
            </a:pPr>
            <a:r>
              <a:rPr lang="ru-RU" altLang="ru-RU" sz="800" smtClean="0"/>
              <a:t>Во время синтетического периода происходит самое главное событие интерфазы — удвоение молекул ДНК. Каждая хромосома становится двухроматидной, а число хромосом не изменяется (2</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Параллельно с репликацией ДНК в цитоплазме интенсивно синтезируются гистоновые белки, которые затем мигрируют в ядро, где соединяются с ДНК. </a:t>
            </a:r>
          </a:p>
          <a:p>
            <a:pPr eaLnBrk="1" hangingPunct="1">
              <a:lnSpc>
                <a:spcPct val="80000"/>
              </a:lnSpc>
              <a:spcBef>
                <a:spcPct val="0"/>
              </a:spcBef>
            </a:pPr>
            <a:r>
              <a:rPr lang="ru-RU" altLang="ru-RU" sz="800" smtClean="0"/>
              <a:t>Постсинтетический период</a:t>
            </a:r>
          </a:p>
          <a:p>
            <a:pPr eaLnBrk="1" hangingPunct="1">
              <a:lnSpc>
                <a:spcPct val="80000"/>
              </a:lnSpc>
              <a:spcBef>
                <a:spcPct val="0"/>
              </a:spcBef>
            </a:pPr>
            <a:r>
              <a:rPr lang="ru-RU" altLang="ru-RU" sz="800" smtClean="0"/>
              <a:t>Несмотря на то, что период называется постсинтетическим, это не означает отсутствие процессов синтеза на этом этапе интерфазы. Постсинтетическим его называют только потому, что он начинается после завершения синтеза (репликации) ДНК.</a:t>
            </a:r>
          </a:p>
          <a:p>
            <a:pPr eaLnBrk="1" hangingPunct="1">
              <a:lnSpc>
                <a:spcPct val="80000"/>
              </a:lnSpc>
              <a:spcBef>
                <a:spcPct val="0"/>
              </a:spcBef>
            </a:pPr>
            <a:r>
              <a:rPr lang="ru-RU" altLang="ru-RU" sz="800" smtClean="0"/>
              <a:t>Если пресинтетический период осуществлял рост и подготовку к синтезу ДНК, то постсинтетический обеспечивает подготовку клетки к делению и также характеризуется интенсивными процессами синтеза. В этот период:</a:t>
            </a:r>
          </a:p>
          <a:p>
            <a:pPr eaLnBrk="1" hangingPunct="1">
              <a:lnSpc>
                <a:spcPct val="80000"/>
              </a:lnSpc>
              <a:spcBef>
                <a:spcPct val="0"/>
              </a:spcBef>
            </a:pPr>
            <a:r>
              <a:rPr lang="ru-RU" altLang="ru-RU" sz="800" smtClean="0"/>
              <a:t>продолжается синтез белков, входящих в состав хромосом;</a:t>
            </a:r>
          </a:p>
          <a:p>
            <a:pPr eaLnBrk="1" hangingPunct="1">
              <a:lnSpc>
                <a:spcPct val="80000"/>
              </a:lnSpc>
              <a:spcBef>
                <a:spcPct val="0"/>
              </a:spcBef>
            </a:pPr>
            <a:r>
              <a:rPr lang="ru-RU" altLang="ru-RU" sz="800" smtClean="0"/>
              <a:t>синтезируются ферменты и энергетические вещества, необходимые для обеспечения процесса деления клетки;</a:t>
            </a:r>
          </a:p>
          <a:p>
            <a:pPr eaLnBrk="1" hangingPunct="1">
              <a:lnSpc>
                <a:spcPct val="80000"/>
              </a:lnSpc>
              <a:spcBef>
                <a:spcPct val="0"/>
              </a:spcBef>
            </a:pPr>
            <a:r>
              <a:rPr lang="ru-RU" altLang="ru-RU" sz="800" smtClean="0"/>
              <a:t>начинается спирализация хромосом;</a:t>
            </a:r>
          </a:p>
          <a:p>
            <a:pPr eaLnBrk="1" hangingPunct="1">
              <a:lnSpc>
                <a:spcPct val="80000"/>
              </a:lnSpc>
              <a:spcBef>
                <a:spcPct val="0"/>
              </a:spcBef>
            </a:pPr>
            <a:r>
              <a:rPr lang="ru-RU" altLang="ru-RU" sz="800" smtClean="0"/>
              <a:t>синтезируются белки, необходимые для построения митотического аппарата клетки (митотического веретена);</a:t>
            </a:r>
          </a:p>
          <a:p>
            <a:pPr eaLnBrk="1" hangingPunct="1">
              <a:lnSpc>
                <a:spcPct val="80000"/>
              </a:lnSpc>
              <a:spcBef>
                <a:spcPct val="0"/>
              </a:spcBef>
            </a:pPr>
            <a:r>
              <a:rPr lang="ru-RU" altLang="ru-RU" sz="800" smtClean="0"/>
              <a:t>увеличивается масса цитоплазмы и резко возрастает объем ядра.</a:t>
            </a:r>
          </a:p>
          <a:p>
            <a:pPr eaLnBrk="1" hangingPunct="1">
              <a:lnSpc>
                <a:spcPct val="80000"/>
              </a:lnSpc>
              <a:spcBef>
                <a:spcPct val="0"/>
              </a:spcBef>
            </a:pPr>
            <a:r>
              <a:rPr lang="ru-RU" altLang="ru-RU" sz="800" smtClean="0"/>
              <a:t>Механизм митоза</a:t>
            </a:r>
          </a:p>
          <a:p>
            <a:pPr eaLnBrk="1" hangingPunct="1">
              <a:lnSpc>
                <a:spcPct val="80000"/>
              </a:lnSpc>
              <a:spcBef>
                <a:spcPct val="0"/>
              </a:spcBef>
            </a:pPr>
            <a:r>
              <a:rPr lang="ru-RU" altLang="ru-RU" sz="800" smtClean="0"/>
              <a:t>Деление ядра и цитоплазмы — это два самостоятельных процесса, проходящие непрерывно и последовательно. Однако для удобства изучения происходящих во время деления событий митоз искусственно разделяют на четыре стадии (рис. 306): </a:t>
            </a:r>
          </a:p>
          <a:p>
            <a:pPr eaLnBrk="1" hangingPunct="1">
              <a:lnSpc>
                <a:spcPct val="80000"/>
              </a:lnSpc>
              <a:spcBef>
                <a:spcPct val="0"/>
              </a:spcBef>
            </a:pPr>
            <a:r>
              <a:rPr lang="ru-RU" altLang="ru-RU" sz="800" smtClean="0"/>
              <a:t>профазу;</a:t>
            </a:r>
          </a:p>
          <a:p>
            <a:pPr eaLnBrk="1" hangingPunct="1">
              <a:lnSpc>
                <a:spcPct val="80000"/>
              </a:lnSpc>
              <a:spcBef>
                <a:spcPct val="0"/>
              </a:spcBef>
            </a:pPr>
            <a:r>
              <a:rPr lang="ru-RU" altLang="ru-RU" sz="800" smtClean="0"/>
              <a:t>метафазу;</a:t>
            </a:r>
          </a:p>
          <a:p>
            <a:pPr eaLnBrk="1" hangingPunct="1">
              <a:lnSpc>
                <a:spcPct val="80000"/>
              </a:lnSpc>
              <a:spcBef>
                <a:spcPct val="0"/>
              </a:spcBef>
            </a:pPr>
            <a:r>
              <a:rPr lang="ru-RU" altLang="ru-RU" sz="800" smtClean="0"/>
              <a:t>анафазу;</a:t>
            </a:r>
          </a:p>
          <a:p>
            <a:pPr eaLnBrk="1" hangingPunct="1">
              <a:lnSpc>
                <a:spcPct val="80000"/>
              </a:lnSpc>
              <a:spcBef>
                <a:spcPct val="0"/>
              </a:spcBef>
            </a:pPr>
            <a:r>
              <a:rPr lang="ru-RU" altLang="ru-RU" sz="800" smtClean="0"/>
              <a:t>телофазу. </a:t>
            </a:r>
          </a:p>
          <a:p>
            <a:pPr eaLnBrk="1" hangingPunct="1">
              <a:lnSpc>
                <a:spcPct val="80000"/>
              </a:lnSpc>
              <a:spcBef>
                <a:spcPct val="0"/>
              </a:spcBef>
            </a:pPr>
            <a:r>
              <a:rPr lang="ru-RU" altLang="ru-RU" sz="800" smtClean="0"/>
              <a:t>Длительность стадий митоза различна и зависит от типа ткани, физиологического состояния организма, внешних факторов. Наиболее продолжительны первая и последняя.</a:t>
            </a:r>
          </a:p>
          <a:p>
            <a:pPr eaLnBrk="1" hangingPunct="1">
              <a:lnSpc>
                <a:spcPct val="80000"/>
              </a:lnSpc>
              <a:spcBef>
                <a:spcPct val="0"/>
              </a:spcBef>
            </a:pPr>
            <a:r>
              <a:rPr lang="ru-RU" altLang="ru-RU" sz="800" smtClean="0"/>
              <a:t>Профаза</a:t>
            </a:r>
            <a:r>
              <a:rPr lang="ru-RU" altLang="ru-RU" sz="800" b="1" smtClean="0"/>
              <a:t>[5]</a:t>
            </a:r>
            <a:r>
              <a:rPr lang="ru-RU" altLang="ru-RU" sz="800" smtClean="0"/>
              <a:t>(2</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Первая фаза деления ядра. В начале профазы (ранняя профаза) ядро заметно увеличивается. В результате спирализации хромосомы уплотняются, укорачиваются. В поздней профазе хорошо видно, что каждая хромосома состоит из двух хроматид, соединенных центромерой. Хромосомы начинают передвигаться к клеточному экватору.</a:t>
            </a:r>
          </a:p>
          <a:p>
            <a:pPr eaLnBrk="1" hangingPunct="1">
              <a:lnSpc>
                <a:spcPct val="80000"/>
              </a:lnSpc>
              <a:spcBef>
                <a:spcPct val="0"/>
              </a:spcBef>
            </a:pPr>
            <a:r>
              <a:rPr lang="ru-RU" altLang="ru-RU" sz="800" smtClean="0"/>
              <a:t>В поздней профазе из материала цитоплазмы формируется веретено деления. Оно образуется либо с участием центриолей (в клетках животных и некоторых низших растений), либо без них (в клетках высших растений и некоторых простейших). От центриолей, разошедшихся к разным полюсам клетки, начинают образовываться нити веретена деления двух типов: </a:t>
            </a:r>
            <a:endParaRPr lang="ru-RU" altLang="ru-RU" sz="800" i="1" smtClean="0"/>
          </a:p>
          <a:p>
            <a:pPr eaLnBrk="1" hangingPunct="1">
              <a:lnSpc>
                <a:spcPct val="80000"/>
              </a:lnSpc>
              <a:spcBef>
                <a:spcPct val="0"/>
              </a:spcBef>
            </a:pPr>
            <a:r>
              <a:rPr lang="ru-RU" altLang="ru-RU" sz="800" i="1" smtClean="0"/>
              <a:t>опорные</a:t>
            </a:r>
            <a:r>
              <a:rPr lang="ru-RU" altLang="ru-RU" sz="800" smtClean="0"/>
              <a:t>, соединяющие полюса клетки;</a:t>
            </a:r>
            <a:endParaRPr lang="ru-RU" altLang="ru-RU" sz="800" i="1" smtClean="0"/>
          </a:p>
          <a:p>
            <a:pPr eaLnBrk="1" hangingPunct="1">
              <a:lnSpc>
                <a:spcPct val="80000"/>
              </a:lnSpc>
              <a:spcBef>
                <a:spcPct val="0"/>
              </a:spcBef>
            </a:pPr>
            <a:r>
              <a:rPr lang="ru-RU" altLang="ru-RU" sz="800" i="1" smtClean="0"/>
              <a:t>тянущие</a:t>
            </a:r>
            <a:r>
              <a:rPr lang="ru-RU" altLang="ru-RU" sz="800" smtClean="0"/>
              <a:t> (хромосомные), прикрепляющиеся в метафазе к центромерам хромосом. </a:t>
            </a:r>
          </a:p>
          <a:p>
            <a:pPr eaLnBrk="1" hangingPunct="1">
              <a:lnSpc>
                <a:spcPct val="80000"/>
              </a:lnSpc>
              <a:spcBef>
                <a:spcPct val="0"/>
              </a:spcBef>
            </a:pPr>
            <a:r>
              <a:rPr lang="ru-RU" altLang="ru-RU" sz="800" smtClean="0"/>
              <a:t>К концу профазы ядерная оболочка исчезает, и хромосомы свободно располагаются в цитоплазме. Ядрышко обычно исчезает чуть раньше.</a:t>
            </a:r>
          </a:p>
          <a:p>
            <a:pPr eaLnBrk="1" hangingPunct="1">
              <a:lnSpc>
                <a:spcPct val="80000"/>
              </a:lnSpc>
              <a:spcBef>
                <a:spcPct val="0"/>
              </a:spcBef>
            </a:pPr>
            <a:r>
              <a:rPr lang="ru-RU" altLang="ru-RU" sz="800" smtClean="0"/>
              <a:t>Метафаза</a:t>
            </a:r>
            <a:r>
              <a:rPr lang="ru-RU" altLang="ru-RU" sz="800" b="1" i="1" smtClean="0"/>
              <a:t>[6]</a:t>
            </a:r>
            <a:r>
              <a:rPr lang="ru-RU" altLang="ru-RU" sz="800" smtClean="0"/>
              <a:t>(2</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Началом метафазы считают тот момент, когда ядерная оболочка полностью исчезла. В начале метафазы хромосомы выстраиваются в плоскости экватора, образуя так называемую </a:t>
            </a:r>
            <a:r>
              <a:rPr lang="ru-RU" altLang="ru-RU" sz="800" i="1" smtClean="0"/>
              <a:t>метафазную пластинку</a:t>
            </a:r>
            <a:r>
              <a:rPr lang="ru-RU" altLang="ru-RU" sz="800" smtClean="0"/>
              <a:t>. Причем центромеры хромосом лежат строго в плоскости экватора. Нити веретена прикрепляются к центромерам хромосом, некоторые нити проходят от полюса к полюсу клетки, не прикрепляясь к хромосомам. </a:t>
            </a:r>
          </a:p>
          <a:p>
            <a:pPr eaLnBrk="1" hangingPunct="1">
              <a:lnSpc>
                <a:spcPct val="80000"/>
              </a:lnSpc>
              <a:spcBef>
                <a:spcPct val="0"/>
              </a:spcBef>
            </a:pPr>
            <a:r>
              <a:rPr lang="ru-RU" altLang="ru-RU" sz="800" smtClean="0"/>
              <a:t>Рис. 306. Основные стадии митоза:</a:t>
            </a:r>
          </a:p>
          <a:p>
            <a:pPr eaLnBrk="1" hangingPunct="1">
              <a:lnSpc>
                <a:spcPct val="80000"/>
              </a:lnSpc>
              <a:spcBef>
                <a:spcPct val="0"/>
              </a:spcBef>
            </a:pPr>
            <a:r>
              <a:rPr lang="ru-RU" altLang="ru-RU" sz="800" smtClean="0"/>
              <a:t>А — профаза; Б — метафаза; В — анафаза; Г — телофаза.</a:t>
            </a:r>
          </a:p>
          <a:p>
            <a:pPr eaLnBrk="1" hangingPunct="1">
              <a:lnSpc>
                <a:spcPct val="80000"/>
              </a:lnSpc>
              <a:spcBef>
                <a:spcPct val="0"/>
              </a:spcBef>
            </a:pPr>
            <a:r>
              <a:rPr lang="ru-RU" altLang="ru-RU" sz="800" smtClean="0"/>
              <a:t/>
            </a:r>
            <a:br>
              <a:rPr lang="ru-RU" altLang="ru-RU" sz="800" smtClean="0"/>
            </a:br>
            <a:r>
              <a:rPr lang="ru-RU" altLang="ru-RU" sz="800" smtClean="0"/>
              <a:t>Анафаза</a:t>
            </a:r>
            <a:r>
              <a:rPr lang="ru-RU" altLang="ru-RU" sz="800" b="1" i="1" smtClean="0"/>
              <a:t>[7]</a:t>
            </a:r>
            <a:r>
              <a:rPr lang="ru-RU" altLang="ru-RU" sz="800" smtClean="0"/>
              <a:t>(4</a:t>
            </a:r>
            <a:r>
              <a:rPr lang="en-US" altLang="ru-RU" sz="800" smtClean="0"/>
              <a:t>n</a:t>
            </a:r>
            <a:r>
              <a:rPr lang="ru-RU" altLang="ru-RU" sz="800" smtClean="0"/>
              <a:t>4</a:t>
            </a:r>
            <a:r>
              <a:rPr lang="en-US" altLang="ru-RU" sz="800" smtClean="0"/>
              <a:t>c</a:t>
            </a:r>
            <a:r>
              <a:rPr lang="ru-RU" altLang="ru-RU" sz="800" smtClean="0"/>
              <a:t>)</a:t>
            </a:r>
          </a:p>
          <a:p>
            <a:pPr eaLnBrk="1" hangingPunct="1">
              <a:lnSpc>
                <a:spcPct val="80000"/>
              </a:lnSpc>
              <a:spcBef>
                <a:spcPct val="0"/>
              </a:spcBef>
            </a:pPr>
            <a:r>
              <a:rPr lang="ru-RU" altLang="ru-RU" sz="800" smtClean="0"/>
              <a:t>Начинается с деления центромер всех хромосом, в результате чего хроматиды превращаются в две совершенно обособленные, самостоятельные дочерние хромосомы. </a:t>
            </a:r>
          </a:p>
          <a:p>
            <a:pPr eaLnBrk="1" hangingPunct="1">
              <a:lnSpc>
                <a:spcPct val="80000"/>
              </a:lnSpc>
              <a:spcBef>
                <a:spcPct val="0"/>
              </a:spcBef>
            </a:pPr>
            <a:r>
              <a:rPr lang="ru-RU" altLang="ru-RU" sz="800" smtClean="0"/>
              <a:t>Затем дочерние хромосомы начинают расходиться к полюсам клетки. Во время движения к полюсам они обычно принимают V-образную форму. Расхождение хромосом к полюсам происходит за счет укорачивания нитей веретена. В это же время происходит удлинение опорных нитей веретена, в результате чего полюса еще дальше отодвигаются друг от друга.</a:t>
            </a:r>
          </a:p>
          <a:p>
            <a:pPr eaLnBrk="1" hangingPunct="1">
              <a:lnSpc>
                <a:spcPct val="80000"/>
              </a:lnSpc>
              <a:spcBef>
                <a:spcPct val="0"/>
              </a:spcBef>
            </a:pPr>
            <a:r>
              <a:rPr lang="ru-RU" altLang="ru-RU" sz="800" smtClean="0"/>
              <a:t>Телофаза[8] (2</a:t>
            </a:r>
            <a:r>
              <a:rPr lang="en-US" altLang="ru-RU" sz="800" smtClean="0"/>
              <a:t>n</a:t>
            </a:r>
            <a:r>
              <a:rPr lang="ru-RU" altLang="ru-RU" sz="800" smtClean="0"/>
              <a:t>2</a:t>
            </a:r>
            <a:r>
              <a:rPr lang="en-US" altLang="ru-RU" sz="800" smtClean="0"/>
              <a:t>c</a:t>
            </a:r>
            <a:r>
              <a:rPr lang="ru-RU" altLang="ru-RU" sz="800" smtClean="0"/>
              <a:t>)</a:t>
            </a:r>
          </a:p>
          <a:p>
            <a:pPr eaLnBrk="1" hangingPunct="1">
              <a:lnSpc>
                <a:spcPct val="80000"/>
              </a:lnSpc>
              <a:spcBef>
                <a:spcPct val="0"/>
              </a:spcBef>
            </a:pPr>
            <a:r>
              <a:rPr lang="ru-RU" altLang="ru-RU" sz="800" smtClean="0"/>
              <a:t>В телофазе хромосомы концентрируются на полюсах клетки и деспирализуются. Веретено деления разрушается. Вокруг хромосом формируется оболочка ядер дочерних клеток. На этом завершается деление ядра (кариокинез), затем происходит деление цитоплазмы клетки (или цитокинез). </a:t>
            </a:r>
          </a:p>
          <a:p>
            <a:pPr eaLnBrk="1" hangingPunct="1">
              <a:lnSpc>
                <a:spcPct val="80000"/>
              </a:lnSpc>
              <a:spcBef>
                <a:spcPct val="0"/>
              </a:spcBef>
            </a:pPr>
            <a:r>
              <a:rPr lang="ru-RU" altLang="ru-RU" sz="800" smtClean="0"/>
              <a:t>При делении животных клеток, на их поверхности в плоскости экватора появляется борозда, которая, постепенно углубляясь, разделяет материнскую клетку на две дочерние. У растений деление происходит путем образования так называемой клеточной пластинки, разделяющей цитоплазму. Она возникает в экваториальной области веретена, а затем растет во все стороны, достигая клеточной стенки (т.е. растет изнутри кнаружи). Клеточная пластинка формируется из материала, поставляемого эндоплазматической сетью. Затем каждая из дочерних клеток образует на своей стороне клеточную мембрану, и, наконец, на обеих сторонах пластинки образуются целлюлозные клеточные стенки.</a:t>
            </a:r>
          </a:p>
          <a:p>
            <a:pPr eaLnBrk="1" hangingPunct="1">
              <a:lnSpc>
                <a:spcPct val="80000"/>
              </a:lnSpc>
              <a:spcBef>
                <a:spcPct val="0"/>
              </a:spcBef>
            </a:pPr>
            <a:r>
              <a:rPr lang="ru-RU" altLang="ru-RU" sz="800" smtClean="0"/>
              <a:t/>
            </a:r>
            <a:br>
              <a:rPr lang="ru-RU" altLang="ru-RU" sz="800" smtClean="0"/>
            </a:br>
            <a:endParaRPr lang="ru-RU" altLang="ru-RU" sz="8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rotWithShape="0">
          <a:gsLst>
            <a:gs pos="0">
              <a:srgbClr val="669900"/>
            </a:gs>
            <a:gs pos="100000">
              <a:schemeClr val="bg1"/>
            </a:gs>
          </a:gsLst>
          <a:lin ang="0" scaled="1"/>
        </a:gradFill>
        <a:effectLst/>
      </p:bgPr>
    </p:bg>
    <p:spTree>
      <p:nvGrpSpPr>
        <p:cNvPr id="1" name=""/>
        <p:cNvGrpSpPr/>
        <p:nvPr/>
      </p:nvGrpSpPr>
      <p:grpSpPr>
        <a:xfrm>
          <a:off x="0" y="0"/>
          <a:ext cx="0" cy="0"/>
          <a:chOff x="0" y="0"/>
          <a:chExt cx="0" cy="0"/>
        </a:xfrm>
      </p:grpSpPr>
      <p:pic>
        <p:nvPicPr>
          <p:cNvPr id="4" name="Picture 14" descr="0b800f12c739caea0dd94939624c249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04800"/>
            <a:ext cx="9382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304800" y="0"/>
            <a:ext cx="203200" cy="6503988"/>
            <a:chOff x="112" y="145"/>
            <a:chExt cx="128" cy="4097"/>
          </a:xfrm>
        </p:grpSpPr>
        <p:sp>
          <p:nvSpPr>
            <p:cNvPr id="6" name="Rectangle 16"/>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7" name="Rectangle 17"/>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grpSp>
      <p:grpSp>
        <p:nvGrpSpPr>
          <p:cNvPr id="8" name="Group 10"/>
          <p:cNvGrpSpPr>
            <a:grpSpLocks/>
          </p:cNvGrpSpPr>
          <p:nvPr/>
        </p:nvGrpSpPr>
        <p:grpSpPr bwMode="auto">
          <a:xfrm>
            <a:off x="152400" y="3810000"/>
            <a:ext cx="2819400" cy="2705100"/>
            <a:chOff x="120" y="1464"/>
            <a:chExt cx="2064" cy="2088"/>
          </a:xfrm>
        </p:grpSpPr>
        <p:sp>
          <p:nvSpPr>
            <p:cNvPr id="9" name="AutoShape 11"/>
            <p:cNvSpPr>
              <a:spLocks noChangeArrowheads="1"/>
            </p:cNvSpPr>
            <p:nvPr userDrawn="1"/>
          </p:nvSpPr>
          <p:spPr bwMode="gray">
            <a:xfrm>
              <a:off x="120" y="1992"/>
              <a:ext cx="1104" cy="1008"/>
            </a:xfrm>
            <a:prstGeom prst="hexagon">
              <a:avLst>
                <a:gd name="adj" fmla="val 27381"/>
                <a:gd name="vf" fmla="val 115470"/>
              </a:avLst>
            </a:prstGeom>
            <a:blipFill dpi="0" rotWithShape="1">
              <a:blip r:embed="rId3"/>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ko-KR" altLang="en-US" smtClean="0">
                <a:latin typeface="Times New Roman" pitchFamily="18" charset="0"/>
                <a:ea typeface="Gulim" pitchFamily="34" charset="-127"/>
              </a:endParaRPr>
            </a:p>
          </p:txBody>
        </p:sp>
        <p:sp>
          <p:nvSpPr>
            <p:cNvPr id="10" name="AutoShape 12" descr="j0438727"/>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4"/>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ko-KR" altLang="en-US" smtClean="0">
                <a:latin typeface="Times New Roman" pitchFamily="18" charset="0"/>
                <a:ea typeface="Gulim" pitchFamily="34" charset="-127"/>
              </a:endParaRPr>
            </a:p>
          </p:txBody>
        </p:sp>
        <p:sp>
          <p:nvSpPr>
            <p:cNvPr id="11" name="AutoShape 13" descr="j0425262"/>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5"/>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ko-KR" altLang="en-US" smtClean="0">
                <a:latin typeface="Times New Roman" pitchFamily="18" charset="0"/>
                <a:ea typeface="Gulim" pitchFamily="34" charset="-127"/>
              </a:endParaRPr>
            </a:p>
          </p:txBody>
        </p:sp>
      </p:grpSp>
      <p:grpSp>
        <p:nvGrpSpPr>
          <p:cNvPr id="12" name="Group 18"/>
          <p:cNvGrpSpPr>
            <a:grpSpLocks/>
          </p:cNvGrpSpPr>
          <p:nvPr/>
        </p:nvGrpSpPr>
        <p:grpSpPr bwMode="auto">
          <a:xfrm rot="10800000">
            <a:off x="8686800" y="354013"/>
            <a:ext cx="203200" cy="6503987"/>
            <a:chOff x="112" y="145"/>
            <a:chExt cx="128" cy="4097"/>
          </a:xfrm>
        </p:grpSpPr>
        <p:sp>
          <p:nvSpPr>
            <p:cNvPr id="13" name="Rectangle 19"/>
            <p:cNvSpPr>
              <a:spLocks noChangeArrowheads="1"/>
            </p:cNvSpPr>
            <p:nvPr/>
          </p:nvSpPr>
          <p:spPr bwMode="auto">
            <a:xfrm flipH="1">
              <a:off x="192" y="154"/>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4" name="Rectangle 20"/>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grpSp>
      <p:grpSp>
        <p:nvGrpSpPr>
          <p:cNvPr id="15" name="Group 21"/>
          <p:cNvGrpSpPr>
            <a:grpSpLocks/>
          </p:cNvGrpSpPr>
          <p:nvPr/>
        </p:nvGrpSpPr>
        <p:grpSpPr bwMode="auto">
          <a:xfrm rot="-5400000">
            <a:off x="3455194" y="-2997994"/>
            <a:ext cx="203200" cy="6503988"/>
            <a:chOff x="112" y="145"/>
            <a:chExt cx="128" cy="4097"/>
          </a:xfrm>
        </p:grpSpPr>
        <p:sp>
          <p:nvSpPr>
            <p:cNvPr id="16" name="Rectangle 22"/>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7" name="Rectangle 23"/>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grpSp>
      <p:grpSp>
        <p:nvGrpSpPr>
          <p:cNvPr id="18" name="Group 24"/>
          <p:cNvGrpSpPr>
            <a:grpSpLocks/>
          </p:cNvGrpSpPr>
          <p:nvPr/>
        </p:nvGrpSpPr>
        <p:grpSpPr bwMode="auto">
          <a:xfrm rot="5400000">
            <a:off x="5512594" y="3402806"/>
            <a:ext cx="203200" cy="6503988"/>
            <a:chOff x="112" y="145"/>
            <a:chExt cx="128" cy="4097"/>
          </a:xfrm>
        </p:grpSpPr>
        <p:sp>
          <p:nvSpPr>
            <p:cNvPr id="19" name="Rectangle 25"/>
            <p:cNvSpPr>
              <a:spLocks noChangeArrowheads="1"/>
            </p:cNvSpPr>
            <p:nvPr/>
          </p:nvSpPr>
          <p:spPr bwMode="auto">
            <a:xfrm flipH="1">
              <a:off x="192" y="154"/>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20" name="Rectangle 2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grpSp>
      <p:sp>
        <p:nvSpPr>
          <p:cNvPr id="5147" name="Rectangle 27"/>
          <p:cNvSpPr>
            <a:spLocks noGrp="1" noChangeArrowheads="1"/>
          </p:cNvSpPr>
          <p:nvPr>
            <p:ph type="ctrTitle" sz="quarter"/>
          </p:nvPr>
        </p:nvSpPr>
        <p:spPr>
          <a:xfrm>
            <a:off x="1066800" y="1676400"/>
            <a:ext cx="7467600" cy="1470025"/>
          </a:xfrm>
        </p:spPr>
        <p:txBody>
          <a:bodyPr/>
          <a:lstStyle>
            <a:lvl1pPr algn="r">
              <a:defRPr/>
            </a:lvl1pPr>
          </a:lstStyle>
          <a:p>
            <a:r>
              <a:rPr lang="ru-RU" smtClean="0"/>
              <a:t>Образец заголовка</a:t>
            </a:r>
            <a:endParaRPr lang="ru-RU"/>
          </a:p>
        </p:txBody>
      </p:sp>
      <p:sp>
        <p:nvSpPr>
          <p:cNvPr id="5148" name="Rectangle 28"/>
          <p:cNvSpPr>
            <a:spLocks noGrp="1" noChangeArrowheads="1"/>
          </p:cNvSpPr>
          <p:nvPr>
            <p:ph type="subTitle" sz="quarter" idx="1"/>
          </p:nvPr>
        </p:nvSpPr>
        <p:spPr>
          <a:xfrm>
            <a:off x="3124200" y="3276600"/>
            <a:ext cx="5257800" cy="914400"/>
          </a:xfrm>
        </p:spPr>
        <p:txBody>
          <a:bodyPr/>
          <a:lstStyle>
            <a:lvl1pPr marL="0" indent="0" algn="r">
              <a:buFontTx/>
              <a:buNone/>
              <a:defRPr/>
            </a:lvl1pPr>
          </a:lstStyle>
          <a:p>
            <a:r>
              <a:rPr lang="ru-RU" smtClean="0"/>
              <a:t>Образец подзаголовка</a:t>
            </a:r>
            <a:endParaRPr lang="ru-RU"/>
          </a:p>
        </p:txBody>
      </p:sp>
      <p:sp>
        <p:nvSpPr>
          <p:cNvPr id="21" name="Rectangle 29"/>
          <p:cNvSpPr>
            <a:spLocks noGrp="1" noChangeArrowheads="1"/>
          </p:cNvSpPr>
          <p:nvPr>
            <p:ph type="dt" sz="quarter" idx="10"/>
          </p:nvPr>
        </p:nvSpPr>
        <p:spPr/>
        <p:txBody>
          <a:bodyPr/>
          <a:lstStyle>
            <a:lvl1pPr>
              <a:defRPr/>
            </a:lvl1pPr>
          </a:lstStyle>
          <a:p>
            <a:pPr>
              <a:defRPr/>
            </a:pPr>
            <a:fld id="{C4D10E5D-232E-44C2-B94B-E9C6C8080D8B}" type="datetimeFigureOut">
              <a:rPr lang="ru-RU"/>
              <a:pPr>
                <a:defRPr/>
              </a:pPr>
              <a:t>20.08.2015</a:t>
            </a:fld>
            <a:endParaRPr lang="ru-RU"/>
          </a:p>
        </p:txBody>
      </p:sp>
      <p:sp>
        <p:nvSpPr>
          <p:cNvPr id="22" name="Rectangle 30"/>
          <p:cNvSpPr>
            <a:spLocks noGrp="1" noChangeArrowheads="1"/>
          </p:cNvSpPr>
          <p:nvPr>
            <p:ph type="ftr" sz="quarter" idx="11"/>
          </p:nvPr>
        </p:nvSpPr>
        <p:spPr/>
        <p:txBody>
          <a:bodyPr/>
          <a:lstStyle>
            <a:lvl1pPr>
              <a:defRPr/>
            </a:lvl1pPr>
          </a:lstStyle>
          <a:p>
            <a:pPr>
              <a:defRPr/>
            </a:pPr>
            <a:endParaRPr lang="ru-RU"/>
          </a:p>
        </p:txBody>
      </p:sp>
      <p:sp>
        <p:nvSpPr>
          <p:cNvPr id="23" name="Rectangle 31"/>
          <p:cNvSpPr>
            <a:spLocks noGrp="1" noChangeArrowheads="1"/>
          </p:cNvSpPr>
          <p:nvPr>
            <p:ph type="sldNum" sz="quarter" idx="12"/>
          </p:nvPr>
        </p:nvSpPr>
        <p:spPr/>
        <p:txBody>
          <a:bodyPr/>
          <a:lstStyle>
            <a:lvl1pPr>
              <a:defRPr/>
            </a:lvl1pPr>
          </a:lstStyle>
          <a:p>
            <a:pPr>
              <a:defRPr/>
            </a:pPr>
            <a:fld id="{C84D3424-8DDF-4D25-B049-66F9BDA671AF}" type="slidenum">
              <a:rPr lang="ru-RU"/>
              <a:pPr>
                <a:defRPr/>
              </a:pPr>
              <a:t>‹#›</a:t>
            </a:fld>
            <a:endParaRPr lang="ru-RU"/>
          </a:p>
        </p:txBody>
      </p:sp>
    </p:spTree>
    <p:extLst>
      <p:ext uri="{BB962C8B-B14F-4D97-AF65-F5344CB8AC3E}">
        <p14:creationId xmlns:p14="http://schemas.microsoft.com/office/powerpoint/2010/main" val="2485936269"/>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7B6B1E8-051E-4AF7-B1F5-9B52BA2166D2}" type="datetimeFigureOut">
              <a:rPr lang="ru-RU"/>
              <a:pPr>
                <a:defRPr/>
              </a:pPr>
              <a:t>20.08.2015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3B96A96-74CB-4EAD-81F1-8D6D5E54D4C6}" type="slidenum">
              <a:rPr lang="ru-RU"/>
              <a:pPr>
                <a:defRPr/>
              </a:pPr>
              <a:t>‹#›</a:t>
            </a:fld>
            <a:endParaRPr lang="ru-RU"/>
          </a:p>
        </p:txBody>
      </p:sp>
    </p:spTree>
    <p:extLst>
      <p:ext uri="{BB962C8B-B14F-4D97-AF65-F5344CB8AC3E}">
        <p14:creationId xmlns:p14="http://schemas.microsoft.com/office/powerpoint/2010/main" val="3108704993"/>
      </p:ext>
    </p:extLst>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E5DDE46-5D3B-44D6-A8E3-DAABDD5AC3AF}" type="datetimeFigureOut">
              <a:rPr lang="ru-RU"/>
              <a:pPr>
                <a:defRPr/>
              </a:pPr>
              <a:t>20.08.2015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6429E53-415A-4ED7-AE9A-7B16B6C77812}" type="slidenum">
              <a:rPr lang="ru-RU"/>
              <a:pPr>
                <a:defRPr/>
              </a:pPr>
              <a:t>‹#›</a:t>
            </a:fld>
            <a:endParaRPr lang="ru-RU"/>
          </a:p>
        </p:txBody>
      </p:sp>
    </p:spTree>
    <p:extLst>
      <p:ext uri="{BB962C8B-B14F-4D97-AF65-F5344CB8AC3E}">
        <p14:creationId xmlns:p14="http://schemas.microsoft.com/office/powerpoint/2010/main" val="571628321"/>
      </p:ext>
    </p:extLst>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EE2A03B-46E4-493D-A794-70222181ED5E}" type="datetimeFigureOut">
              <a:rPr lang="ru-RU"/>
              <a:pPr>
                <a:defRPr/>
              </a:pPr>
              <a:t>20.08.2015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CE40C74-E550-4E30-A957-4E50826F339F}" type="slidenum">
              <a:rPr lang="ru-RU"/>
              <a:pPr>
                <a:defRPr/>
              </a:pPr>
              <a:t>‹#›</a:t>
            </a:fld>
            <a:endParaRPr lang="ru-RU"/>
          </a:p>
        </p:txBody>
      </p:sp>
    </p:spTree>
    <p:extLst>
      <p:ext uri="{BB962C8B-B14F-4D97-AF65-F5344CB8AC3E}">
        <p14:creationId xmlns:p14="http://schemas.microsoft.com/office/powerpoint/2010/main" val="422726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2F7ADB2-3706-4101-8A55-41C8C5FA0676}" type="datetimeFigureOut">
              <a:rPr lang="ru-RU"/>
              <a:pPr>
                <a:defRPr/>
              </a:pPr>
              <a:t>20.08.2015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C3CF2C-CB93-4275-A5C9-00BF5E69C7D9}" type="slidenum">
              <a:rPr lang="ru-RU"/>
              <a:pPr>
                <a:defRPr/>
              </a:pPr>
              <a:t>‹#›</a:t>
            </a:fld>
            <a:endParaRPr lang="ru-RU"/>
          </a:p>
        </p:txBody>
      </p:sp>
    </p:spTree>
    <p:extLst>
      <p:ext uri="{BB962C8B-B14F-4D97-AF65-F5344CB8AC3E}">
        <p14:creationId xmlns:p14="http://schemas.microsoft.com/office/powerpoint/2010/main" val="800627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EC72A89-EB51-4166-BE8C-FABB77BB88D6}" type="datetimeFigureOut">
              <a:rPr lang="ru-RU"/>
              <a:pPr>
                <a:defRPr/>
              </a:pPr>
              <a:t>20.08.2015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698642-DC5F-48F9-8CC0-F821452421FF}" type="slidenum">
              <a:rPr lang="ru-RU"/>
              <a:pPr>
                <a:defRPr/>
              </a:pPr>
              <a:t>‹#›</a:t>
            </a:fld>
            <a:endParaRPr lang="ru-RU"/>
          </a:p>
        </p:txBody>
      </p:sp>
    </p:spTree>
    <p:extLst>
      <p:ext uri="{BB962C8B-B14F-4D97-AF65-F5344CB8AC3E}">
        <p14:creationId xmlns:p14="http://schemas.microsoft.com/office/powerpoint/2010/main" val="3868740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9A5C2B1-C1CC-4069-B859-1B34FD67A0B3}" type="datetimeFigureOut">
              <a:rPr lang="ru-RU"/>
              <a:pPr>
                <a:defRPr/>
              </a:pPr>
              <a:t>20.08.2015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EAA612F-DE35-41A8-BD09-0E04D644938A}" type="slidenum">
              <a:rPr lang="ru-RU"/>
              <a:pPr>
                <a:defRPr/>
              </a:pPr>
              <a:t>‹#›</a:t>
            </a:fld>
            <a:endParaRPr lang="ru-RU"/>
          </a:p>
        </p:txBody>
      </p:sp>
    </p:spTree>
    <p:extLst>
      <p:ext uri="{BB962C8B-B14F-4D97-AF65-F5344CB8AC3E}">
        <p14:creationId xmlns:p14="http://schemas.microsoft.com/office/powerpoint/2010/main" val="34179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B3AA95A-C67A-4289-BEB2-9657E55F30AF}" type="datetimeFigureOut">
              <a:rPr lang="ru-RU"/>
              <a:pPr>
                <a:defRPr/>
              </a:pPr>
              <a:t>20.08.2015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3F70F4B-F5A9-47B3-92E3-B9BE51EE0EDC}" type="slidenum">
              <a:rPr lang="ru-RU"/>
              <a:pPr>
                <a:defRPr/>
              </a:pPr>
              <a:t>‹#›</a:t>
            </a:fld>
            <a:endParaRPr lang="ru-RU"/>
          </a:p>
        </p:txBody>
      </p:sp>
    </p:spTree>
    <p:extLst>
      <p:ext uri="{BB962C8B-B14F-4D97-AF65-F5344CB8AC3E}">
        <p14:creationId xmlns:p14="http://schemas.microsoft.com/office/powerpoint/2010/main" val="3255079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FAF870A-2A3B-45D4-A9E9-DE278613BEA5}" type="datetimeFigureOut">
              <a:rPr lang="ru-RU"/>
              <a:pPr>
                <a:defRPr/>
              </a:pPr>
              <a:t>20.08.2015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A382AEE-6FDA-4AB0-9251-291546C222A0}" type="slidenum">
              <a:rPr lang="ru-RU"/>
              <a:pPr>
                <a:defRPr/>
              </a:pPr>
              <a:t>‹#›</a:t>
            </a:fld>
            <a:endParaRPr lang="ru-RU"/>
          </a:p>
        </p:txBody>
      </p:sp>
    </p:spTree>
    <p:extLst>
      <p:ext uri="{BB962C8B-B14F-4D97-AF65-F5344CB8AC3E}">
        <p14:creationId xmlns:p14="http://schemas.microsoft.com/office/powerpoint/2010/main" val="940536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EC3D727-0C1D-4009-B0EA-D53AA02C910C}" type="datetimeFigureOut">
              <a:rPr lang="ru-RU"/>
              <a:pPr>
                <a:defRPr/>
              </a:pPr>
              <a:t>20.08.2015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D41706D-8212-41A0-B606-A04D4AAA9CFF}" type="slidenum">
              <a:rPr lang="ru-RU"/>
              <a:pPr>
                <a:defRPr/>
              </a:pPr>
              <a:t>‹#›</a:t>
            </a:fld>
            <a:endParaRPr lang="ru-RU"/>
          </a:p>
        </p:txBody>
      </p:sp>
    </p:spTree>
    <p:extLst>
      <p:ext uri="{BB962C8B-B14F-4D97-AF65-F5344CB8AC3E}">
        <p14:creationId xmlns:p14="http://schemas.microsoft.com/office/powerpoint/2010/main" val="213457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22CE03E-EB5E-475E-B601-F52D33EA78F7}" type="datetimeFigureOut">
              <a:rPr lang="ru-RU"/>
              <a:pPr>
                <a:defRPr/>
              </a:pPr>
              <a:t>20.08.2015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DA4F882-2F5A-4F33-B1A7-CA5C37A8E5CD}" type="slidenum">
              <a:rPr lang="ru-RU"/>
              <a:pPr>
                <a:defRPr/>
              </a:pPr>
              <a:t>‹#›</a:t>
            </a:fld>
            <a:endParaRPr lang="ru-RU"/>
          </a:p>
        </p:txBody>
      </p:sp>
    </p:spTree>
    <p:extLst>
      <p:ext uri="{BB962C8B-B14F-4D97-AF65-F5344CB8AC3E}">
        <p14:creationId xmlns:p14="http://schemas.microsoft.com/office/powerpoint/2010/main" val="311286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8EFE820-0345-4239-80FF-A2387793B50A}" type="datetimeFigureOut">
              <a:rPr lang="ru-RU"/>
              <a:pPr>
                <a:defRPr/>
              </a:pPr>
              <a:t>20.08.2015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6363477-4BD2-452E-B44E-F112736E6A79}" type="slidenum">
              <a:rPr lang="ru-RU"/>
              <a:pPr>
                <a:defRPr/>
              </a:pPr>
              <a:t>‹#›</a:t>
            </a:fld>
            <a:endParaRPr lang="ru-RU"/>
          </a:p>
        </p:txBody>
      </p:sp>
    </p:spTree>
    <p:extLst>
      <p:ext uri="{BB962C8B-B14F-4D97-AF65-F5344CB8AC3E}">
        <p14:creationId xmlns:p14="http://schemas.microsoft.com/office/powerpoint/2010/main" val="1905898546"/>
      </p:ext>
    </p:extLst>
  </p:cSld>
  <p:clrMapOvr>
    <a:masterClrMapping/>
  </p:clrMapOvr>
  <p:transition>
    <p:wheel spokes="8"/>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6C46BCB-423F-4CB3-A562-5A5E7E3B461B}" type="datetimeFigureOut">
              <a:rPr lang="ru-RU"/>
              <a:pPr>
                <a:defRPr/>
              </a:pPr>
              <a:t>20.08.2015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98B1074-122A-4A37-80F7-ED37F879E9B0}" type="slidenum">
              <a:rPr lang="ru-RU"/>
              <a:pPr>
                <a:defRPr/>
              </a:pPr>
              <a:t>‹#›</a:t>
            </a:fld>
            <a:endParaRPr lang="ru-RU"/>
          </a:p>
        </p:txBody>
      </p:sp>
    </p:spTree>
    <p:extLst>
      <p:ext uri="{BB962C8B-B14F-4D97-AF65-F5344CB8AC3E}">
        <p14:creationId xmlns:p14="http://schemas.microsoft.com/office/powerpoint/2010/main" val="4184056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6F76878-C8B7-4D5F-AD98-54E4AB67FC9C}" type="datetimeFigureOut">
              <a:rPr lang="ru-RU"/>
              <a:pPr>
                <a:defRPr/>
              </a:pPr>
              <a:t>20.08.2015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44B7ED-B75A-45A5-B282-6F3FB3802077}" type="slidenum">
              <a:rPr lang="ru-RU"/>
              <a:pPr>
                <a:defRPr/>
              </a:pPr>
              <a:t>‹#›</a:t>
            </a:fld>
            <a:endParaRPr lang="ru-RU"/>
          </a:p>
        </p:txBody>
      </p:sp>
    </p:spTree>
    <p:extLst>
      <p:ext uri="{BB962C8B-B14F-4D97-AF65-F5344CB8AC3E}">
        <p14:creationId xmlns:p14="http://schemas.microsoft.com/office/powerpoint/2010/main" val="3554239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A5E7D44-509A-4D5E-AD09-05D8EA545C13}" type="datetimeFigureOut">
              <a:rPr lang="ru-RU"/>
              <a:pPr>
                <a:defRPr/>
              </a:pPr>
              <a:t>20.08.2015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9B6884-5132-4271-8815-25D6D797402F}" type="slidenum">
              <a:rPr lang="ru-RU"/>
              <a:pPr>
                <a:defRPr/>
              </a:pPr>
              <a:t>‹#›</a:t>
            </a:fld>
            <a:endParaRPr lang="ru-RU"/>
          </a:p>
        </p:txBody>
      </p:sp>
    </p:spTree>
    <p:extLst>
      <p:ext uri="{BB962C8B-B14F-4D97-AF65-F5344CB8AC3E}">
        <p14:creationId xmlns:p14="http://schemas.microsoft.com/office/powerpoint/2010/main" val="115760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F3E1F8FC-D8A4-4F67-A001-EDB1235A8E51}" type="datetimeFigureOut">
              <a:rPr lang="ru-RU"/>
              <a:pPr>
                <a:defRPr/>
              </a:pPr>
              <a:t>20.08.2015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D9DBF25-FB21-440F-932F-422AF792168C}" type="slidenum">
              <a:rPr lang="ru-RU"/>
              <a:pPr>
                <a:defRPr/>
              </a:pPr>
              <a:t>‹#›</a:t>
            </a:fld>
            <a:endParaRPr lang="ru-RU"/>
          </a:p>
        </p:txBody>
      </p:sp>
    </p:spTree>
    <p:extLst>
      <p:ext uri="{BB962C8B-B14F-4D97-AF65-F5344CB8AC3E}">
        <p14:creationId xmlns:p14="http://schemas.microsoft.com/office/powerpoint/2010/main" val="1027745630"/>
      </p:ext>
    </p:extLst>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8F751E65-B894-4C61-AEE1-E1EABDB7527F}" type="datetimeFigureOut">
              <a:rPr lang="ru-RU"/>
              <a:pPr>
                <a:defRPr/>
              </a:pPr>
              <a:t>20.08.2015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25F0A28-423A-4D58-91CC-0628DCBD6E00}" type="slidenum">
              <a:rPr lang="ru-RU"/>
              <a:pPr>
                <a:defRPr/>
              </a:pPr>
              <a:t>‹#›</a:t>
            </a:fld>
            <a:endParaRPr lang="ru-RU"/>
          </a:p>
        </p:txBody>
      </p:sp>
    </p:spTree>
    <p:extLst>
      <p:ext uri="{BB962C8B-B14F-4D97-AF65-F5344CB8AC3E}">
        <p14:creationId xmlns:p14="http://schemas.microsoft.com/office/powerpoint/2010/main" val="3076751574"/>
      </p:ext>
    </p:extLst>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02D672AF-E779-4F0E-AEC1-1D4CA42DB607}" type="datetimeFigureOut">
              <a:rPr lang="ru-RU"/>
              <a:pPr>
                <a:defRPr/>
              </a:pPr>
              <a:t>20.08.2015</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C76DFF5-A9DB-4B07-B370-7008C5A55529}" type="slidenum">
              <a:rPr lang="ru-RU"/>
              <a:pPr>
                <a:defRPr/>
              </a:pPr>
              <a:t>‹#›</a:t>
            </a:fld>
            <a:endParaRPr lang="ru-RU"/>
          </a:p>
        </p:txBody>
      </p:sp>
    </p:spTree>
    <p:extLst>
      <p:ext uri="{BB962C8B-B14F-4D97-AF65-F5344CB8AC3E}">
        <p14:creationId xmlns:p14="http://schemas.microsoft.com/office/powerpoint/2010/main" val="3095624710"/>
      </p:ext>
    </p:extLst>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541E7098-DFFC-4817-934D-E503228E1DFD}" type="datetimeFigureOut">
              <a:rPr lang="ru-RU"/>
              <a:pPr>
                <a:defRPr/>
              </a:pPr>
              <a:t>20.08.2015</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FE5C72A-F4C8-4917-9188-171B64ABF43F}" type="slidenum">
              <a:rPr lang="ru-RU"/>
              <a:pPr>
                <a:defRPr/>
              </a:pPr>
              <a:t>‹#›</a:t>
            </a:fld>
            <a:endParaRPr lang="ru-RU"/>
          </a:p>
        </p:txBody>
      </p:sp>
    </p:spTree>
    <p:extLst>
      <p:ext uri="{BB962C8B-B14F-4D97-AF65-F5344CB8AC3E}">
        <p14:creationId xmlns:p14="http://schemas.microsoft.com/office/powerpoint/2010/main" val="1478439603"/>
      </p:ext>
    </p:extLst>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2616F0-5BD4-4E82-AB24-CEC06854BA9B}" type="datetimeFigureOut">
              <a:rPr lang="ru-RU"/>
              <a:pPr>
                <a:defRPr/>
              </a:pPr>
              <a:t>20.08.2015</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59B8AD8-ACA4-460F-8F92-03165D979DF7}" type="slidenum">
              <a:rPr lang="ru-RU"/>
              <a:pPr>
                <a:defRPr/>
              </a:pPr>
              <a:t>‹#›</a:t>
            </a:fld>
            <a:endParaRPr lang="ru-RU"/>
          </a:p>
        </p:txBody>
      </p:sp>
    </p:spTree>
    <p:extLst>
      <p:ext uri="{BB962C8B-B14F-4D97-AF65-F5344CB8AC3E}">
        <p14:creationId xmlns:p14="http://schemas.microsoft.com/office/powerpoint/2010/main" val="1325256524"/>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DC3D181D-84AB-4BB4-B6E5-DED753797D83}" type="datetimeFigureOut">
              <a:rPr lang="ru-RU"/>
              <a:pPr>
                <a:defRPr/>
              </a:pPr>
              <a:t>20.08.2015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353DFA7-70DB-4DAB-8A2C-719054E3F404}" type="slidenum">
              <a:rPr lang="ru-RU"/>
              <a:pPr>
                <a:defRPr/>
              </a:pPr>
              <a:t>‹#›</a:t>
            </a:fld>
            <a:endParaRPr lang="ru-RU"/>
          </a:p>
        </p:txBody>
      </p:sp>
    </p:spTree>
    <p:extLst>
      <p:ext uri="{BB962C8B-B14F-4D97-AF65-F5344CB8AC3E}">
        <p14:creationId xmlns:p14="http://schemas.microsoft.com/office/powerpoint/2010/main" val="2012213398"/>
      </p:ext>
    </p:extLst>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7BDC0A71-7A7C-4D0E-AC16-E4E9499F7589}" type="datetimeFigureOut">
              <a:rPr lang="ru-RU"/>
              <a:pPr>
                <a:defRPr/>
              </a:pPr>
              <a:t>20.08.2015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CD1F557-3EBA-4C58-9A43-6A79449908E1}" type="slidenum">
              <a:rPr lang="ru-RU"/>
              <a:pPr>
                <a:defRPr/>
              </a:pPr>
              <a:t>‹#›</a:t>
            </a:fld>
            <a:endParaRPr lang="ru-RU"/>
          </a:p>
        </p:txBody>
      </p:sp>
    </p:spTree>
    <p:extLst>
      <p:ext uri="{BB962C8B-B14F-4D97-AF65-F5344CB8AC3E}">
        <p14:creationId xmlns:p14="http://schemas.microsoft.com/office/powerpoint/2010/main" val="2105663185"/>
      </p:ext>
    </p:extLst>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990600" cy="6858000"/>
          </a:xfrm>
          <a:prstGeom prst="rect">
            <a:avLst/>
          </a:prstGeom>
          <a:gradFill rotWithShape="1">
            <a:gsLst>
              <a:gs pos="0">
                <a:srgbClr val="66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027" name="Rectangle 8"/>
          <p:cNvSpPr>
            <a:spLocks noChangeArrowheads="1"/>
          </p:cNvSpPr>
          <p:nvPr/>
        </p:nvSpPr>
        <p:spPr bwMode="auto">
          <a:xfrm rot="10800000">
            <a:off x="8305800" y="0"/>
            <a:ext cx="838200" cy="6858000"/>
          </a:xfrm>
          <a:prstGeom prst="rect">
            <a:avLst/>
          </a:prstGeom>
          <a:gradFill rotWithShape="1">
            <a:gsLst>
              <a:gs pos="0">
                <a:srgbClr val="66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grpSp>
        <p:nvGrpSpPr>
          <p:cNvPr id="1028" name="Group 9"/>
          <p:cNvGrpSpPr>
            <a:grpSpLocks/>
          </p:cNvGrpSpPr>
          <p:nvPr/>
        </p:nvGrpSpPr>
        <p:grpSpPr bwMode="auto">
          <a:xfrm>
            <a:off x="304800" y="0"/>
            <a:ext cx="203200" cy="6503988"/>
            <a:chOff x="112" y="145"/>
            <a:chExt cx="128" cy="4097"/>
          </a:xfrm>
        </p:grpSpPr>
        <p:sp>
          <p:nvSpPr>
            <p:cNvPr id="1199" name="Rectangle 10"/>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200" name="Rectangle 11"/>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grpSp>
      <p:grpSp>
        <p:nvGrpSpPr>
          <p:cNvPr id="1029" name="Group 12"/>
          <p:cNvGrpSpPr>
            <a:grpSpLocks/>
          </p:cNvGrpSpPr>
          <p:nvPr/>
        </p:nvGrpSpPr>
        <p:grpSpPr bwMode="auto">
          <a:xfrm rot="10800000">
            <a:off x="8686800" y="354013"/>
            <a:ext cx="203200" cy="6503987"/>
            <a:chOff x="112" y="145"/>
            <a:chExt cx="128" cy="4097"/>
          </a:xfrm>
        </p:grpSpPr>
        <p:sp>
          <p:nvSpPr>
            <p:cNvPr id="1197" name="Rectangle 13"/>
            <p:cNvSpPr>
              <a:spLocks noChangeArrowheads="1"/>
            </p:cNvSpPr>
            <p:nvPr/>
          </p:nvSpPr>
          <p:spPr bwMode="auto">
            <a:xfrm flipH="1">
              <a:off x="192" y="154"/>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198" name="Rectangle 1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grpSp>
      <p:grpSp>
        <p:nvGrpSpPr>
          <p:cNvPr id="1030" name="Group 15"/>
          <p:cNvGrpSpPr>
            <a:grpSpLocks/>
          </p:cNvGrpSpPr>
          <p:nvPr/>
        </p:nvGrpSpPr>
        <p:grpSpPr bwMode="auto">
          <a:xfrm rot="-5400000">
            <a:off x="3455194" y="-2997994"/>
            <a:ext cx="203200" cy="6503988"/>
            <a:chOff x="112" y="145"/>
            <a:chExt cx="128" cy="4097"/>
          </a:xfrm>
        </p:grpSpPr>
        <p:sp>
          <p:nvSpPr>
            <p:cNvPr id="1195" name="Rectangle 16"/>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196" name="Rectangle 17"/>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grpSp>
      <p:grpSp>
        <p:nvGrpSpPr>
          <p:cNvPr id="1031" name="Group 18"/>
          <p:cNvGrpSpPr>
            <a:grpSpLocks/>
          </p:cNvGrpSpPr>
          <p:nvPr/>
        </p:nvGrpSpPr>
        <p:grpSpPr bwMode="auto">
          <a:xfrm rot="5400000">
            <a:off x="5512594" y="3402806"/>
            <a:ext cx="203200" cy="6503988"/>
            <a:chOff x="112" y="145"/>
            <a:chExt cx="128" cy="4097"/>
          </a:xfrm>
        </p:grpSpPr>
        <p:sp>
          <p:nvSpPr>
            <p:cNvPr id="1193" name="Rectangle 19"/>
            <p:cNvSpPr>
              <a:spLocks noChangeArrowheads="1"/>
            </p:cNvSpPr>
            <p:nvPr/>
          </p:nvSpPr>
          <p:spPr bwMode="auto">
            <a:xfrm flipH="1">
              <a:off x="192" y="154"/>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194" name="Rectangle 20"/>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grpSp>
      <p:sp>
        <p:nvSpPr>
          <p:cNvPr id="103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F473D310-15EF-458F-A878-0AD73E310B92}" type="datetimeFigureOut">
              <a:rPr lang="ru-RU"/>
              <a:pPr>
                <a:defRPr/>
              </a:pPr>
              <a:t>20.08.2015</a:t>
            </a:fld>
            <a:endParaRPr lang="ru-RU"/>
          </a:p>
        </p:txBody>
      </p:sp>
      <p:sp>
        <p:nvSpPr>
          <p:cNvPr id="6"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ru-RU"/>
          </a:p>
        </p:txBody>
      </p:sp>
      <p:sp>
        <p:nvSpPr>
          <p:cNvPr id="7"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294A47E9-4475-4755-987A-730AAE2DC565}" type="slidenum">
              <a:rPr lang="ru-RU"/>
              <a:pPr>
                <a:defRPr/>
              </a:pPr>
              <a:t>‹#›</a:t>
            </a:fld>
            <a:endParaRPr lang="ru-RU"/>
          </a:p>
        </p:txBody>
      </p:sp>
      <p:grpSp>
        <p:nvGrpSpPr>
          <p:cNvPr id="1036" name="Group 21"/>
          <p:cNvGrpSpPr>
            <a:grpSpLocks/>
          </p:cNvGrpSpPr>
          <p:nvPr/>
        </p:nvGrpSpPr>
        <p:grpSpPr bwMode="auto">
          <a:xfrm>
            <a:off x="304800" y="152400"/>
            <a:ext cx="762000" cy="1066800"/>
            <a:chOff x="1920" y="2832"/>
            <a:chExt cx="717" cy="1152"/>
          </a:xfrm>
        </p:grpSpPr>
        <p:sp>
          <p:nvSpPr>
            <p:cNvPr id="1038" name="AutoShape 22"/>
            <p:cNvSpPr>
              <a:spLocks noChangeAspect="1" noChangeArrowheads="1" noTextEdit="1"/>
            </p:cNvSpPr>
            <p:nvPr/>
          </p:nvSpPr>
          <p:spPr bwMode="auto">
            <a:xfrm>
              <a:off x="1920" y="2832"/>
              <a:ext cx="717"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039" name="Freeform 23"/>
            <p:cNvSpPr>
              <a:spLocks/>
            </p:cNvSpPr>
            <p:nvPr/>
          </p:nvSpPr>
          <p:spPr bwMode="auto">
            <a:xfrm>
              <a:off x="2025" y="2866"/>
              <a:ext cx="612" cy="1113"/>
            </a:xfrm>
            <a:custGeom>
              <a:avLst/>
              <a:gdLst>
                <a:gd name="T0" fmla="*/ 26 w 1224"/>
                <a:gd name="T1" fmla="*/ 2 h 2222"/>
                <a:gd name="T2" fmla="*/ 22 w 1224"/>
                <a:gd name="T3" fmla="*/ 1 h 2222"/>
                <a:gd name="T4" fmla="*/ 21 w 1224"/>
                <a:gd name="T5" fmla="*/ 6 h 2222"/>
                <a:gd name="T6" fmla="*/ 21 w 1224"/>
                <a:gd name="T7" fmla="*/ 19 h 2222"/>
                <a:gd name="T8" fmla="*/ 20 w 1224"/>
                <a:gd name="T9" fmla="*/ 19 h 2222"/>
                <a:gd name="T10" fmla="*/ 13 w 1224"/>
                <a:gd name="T11" fmla="*/ 20 h 2222"/>
                <a:gd name="T12" fmla="*/ 4 w 1224"/>
                <a:gd name="T13" fmla="*/ 31 h 2222"/>
                <a:gd name="T14" fmla="*/ 3 w 1224"/>
                <a:gd name="T15" fmla="*/ 36 h 2222"/>
                <a:gd name="T16" fmla="*/ 2 w 1224"/>
                <a:gd name="T17" fmla="*/ 42 h 2222"/>
                <a:gd name="T18" fmla="*/ 2 w 1224"/>
                <a:gd name="T19" fmla="*/ 47 h 2222"/>
                <a:gd name="T20" fmla="*/ 3 w 1224"/>
                <a:gd name="T21" fmla="*/ 52 h 2222"/>
                <a:gd name="T22" fmla="*/ 2 w 1224"/>
                <a:gd name="T23" fmla="*/ 59 h 2222"/>
                <a:gd name="T24" fmla="*/ 1 w 1224"/>
                <a:gd name="T25" fmla="*/ 65 h 2222"/>
                <a:gd name="T26" fmla="*/ 34 w 1224"/>
                <a:gd name="T27" fmla="*/ 68 h 2222"/>
                <a:gd name="T28" fmla="*/ 22 w 1224"/>
                <a:gd name="T29" fmla="*/ 64 h 2222"/>
                <a:gd name="T30" fmla="*/ 37 w 1224"/>
                <a:gd name="T31" fmla="*/ 64 h 2222"/>
                <a:gd name="T32" fmla="*/ 38 w 1224"/>
                <a:gd name="T33" fmla="*/ 59 h 2222"/>
                <a:gd name="T34" fmla="*/ 19 w 1224"/>
                <a:gd name="T35" fmla="*/ 57 h 2222"/>
                <a:gd name="T36" fmla="*/ 15 w 1224"/>
                <a:gd name="T37" fmla="*/ 52 h 2222"/>
                <a:gd name="T38" fmla="*/ 18 w 1224"/>
                <a:gd name="T39" fmla="*/ 51 h 2222"/>
                <a:gd name="T40" fmla="*/ 31 w 1224"/>
                <a:gd name="T41" fmla="*/ 51 h 2222"/>
                <a:gd name="T42" fmla="*/ 37 w 1224"/>
                <a:gd name="T43" fmla="*/ 46 h 2222"/>
                <a:gd name="T44" fmla="*/ 15 w 1224"/>
                <a:gd name="T45" fmla="*/ 42 h 2222"/>
                <a:gd name="T46" fmla="*/ 8 w 1224"/>
                <a:gd name="T47" fmla="*/ 44 h 2222"/>
                <a:gd name="T48" fmla="*/ 8 w 1224"/>
                <a:gd name="T49" fmla="*/ 40 h 2222"/>
                <a:gd name="T50" fmla="*/ 9 w 1224"/>
                <a:gd name="T51" fmla="*/ 36 h 2222"/>
                <a:gd name="T52" fmla="*/ 10 w 1224"/>
                <a:gd name="T53" fmla="*/ 33 h 2222"/>
                <a:gd name="T54" fmla="*/ 11 w 1224"/>
                <a:gd name="T55" fmla="*/ 32 h 2222"/>
                <a:gd name="T56" fmla="*/ 20 w 1224"/>
                <a:gd name="T57" fmla="*/ 35 h 2222"/>
                <a:gd name="T58" fmla="*/ 23 w 1224"/>
                <a:gd name="T59" fmla="*/ 36 h 2222"/>
                <a:gd name="T60" fmla="*/ 22 w 1224"/>
                <a:gd name="T61" fmla="*/ 38 h 2222"/>
                <a:gd name="T62" fmla="*/ 23 w 1224"/>
                <a:gd name="T63" fmla="*/ 39 h 2222"/>
                <a:gd name="T64" fmla="*/ 24 w 1224"/>
                <a:gd name="T65" fmla="*/ 42 h 2222"/>
                <a:gd name="T66" fmla="*/ 26 w 1224"/>
                <a:gd name="T67" fmla="*/ 40 h 2222"/>
                <a:gd name="T68" fmla="*/ 27 w 1224"/>
                <a:gd name="T69" fmla="*/ 39 h 2222"/>
                <a:gd name="T70" fmla="*/ 30 w 1224"/>
                <a:gd name="T71" fmla="*/ 41 h 2222"/>
                <a:gd name="T72" fmla="*/ 30 w 1224"/>
                <a:gd name="T73" fmla="*/ 41 h 2222"/>
                <a:gd name="T74" fmla="*/ 31 w 1224"/>
                <a:gd name="T75" fmla="*/ 41 h 2222"/>
                <a:gd name="T76" fmla="*/ 31 w 1224"/>
                <a:gd name="T77" fmla="*/ 40 h 2222"/>
                <a:gd name="T78" fmla="*/ 32 w 1224"/>
                <a:gd name="T79" fmla="*/ 40 h 2222"/>
                <a:gd name="T80" fmla="*/ 32 w 1224"/>
                <a:gd name="T81" fmla="*/ 38 h 2222"/>
                <a:gd name="T82" fmla="*/ 34 w 1224"/>
                <a:gd name="T83" fmla="*/ 40 h 2222"/>
                <a:gd name="T84" fmla="*/ 35 w 1224"/>
                <a:gd name="T85" fmla="*/ 39 h 2222"/>
                <a:gd name="T86" fmla="*/ 35 w 1224"/>
                <a:gd name="T87" fmla="*/ 39 h 2222"/>
                <a:gd name="T88" fmla="*/ 36 w 1224"/>
                <a:gd name="T89" fmla="*/ 38 h 2222"/>
                <a:gd name="T90" fmla="*/ 33 w 1224"/>
                <a:gd name="T91" fmla="*/ 35 h 2222"/>
                <a:gd name="T92" fmla="*/ 32 w 1224"/>
                <a:gd name="T93" fmla="*/ 34 h 2222"/>
                <a:gd name="T94" fmla="*/ 32 w 1224"/>
                <a:gd name="T95" fmla="*/ 32 h 2222"/>
                <a:gd name="T96" fmla="*/ 28 w 1224"/>
                <a:gd name="T97" fmla="*/ 20 h 2222"/>
                <a:gd name="T98" fmla="*/ 28 w 1224"/>
                <a:gd name="T99" fmla="*/ 18 h 2222"/>
                <a:gd name="T100" fmla="*/ 26 w 1224"/>
                <a:gd name="T101" fmla="*/ 6 h 22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4" h="2222">
                  <a:moveTo>
                    <a:pt x="822" y="150"/>
                  </a:moveTo>
                  <a:lnTo>
                    <a:pt x="821" y="35"/>
                  </a:lnTo>
                  <a:lnTo>
                    <a:pt x="789" y="0"/>
                  </a:lnTo>
                  <a:lnTo>
                    <a:pt x="673" y="8"/>
                  </a:lnTo>
                  <a:lnTo>
                    <a:pt x="634" y="39"/>
                  </a:lnTo>
                  <a:lnTo>
                    <a:pt x="642" y="165"/>
                  </a:lnTo>
                  <a:lnTo>
                    <a:pt x="660" y="193"/>
                  </a:lnTo>
                  <a:lnTo>
                    <a:pt x="669" y="584"/>
                  </a:lnTo>
                  <a:lnTo>
                    <a:pt x="610" y="589"/>
                  </a:lnTo>
                  <a:lnTo>
                    <a:pt x="609" y="596"/>
                  </a:lnTo>
                  <a:lnTo>
                    <a:pt x="402" y="599"/>
                  </a:lnTo>
                  <a:lnTo>
                    <a:pt x="397" y="620"/>
                  </a:lnTo>
                  <a:lnTo>
                    <a:pt x="212" y="811"/>
                  </a:lnTo>
                  <a:lnTo>
                    <a:pt x="117" y="969"/>
                  </a:lnTo>
                  <a:lnTo>
                    <a:pt x="88" y="1060"/>
                  </a:lnTo>
                  <a:lnTo>
                    <a:pt x="68" y="1145"/>
                  </a:lnTo>
                  <a:lnTo>
                    <a:pt x="53" y="1228"/>
                  </a:lnTo>
                  <a:lnTo>
                    <a:pt x="45" y="1310"/>
                  </a:lnTo>
                  <a:lnTo>
                    <a:pt x="43" y="1392"/>
                  </a:lnTo>
                  <a:lnTo>
                    <a:pt x="49" y="1475"/>
                  </a:lnTo>
                  <a:lnTo>
                    <a:pt x="63" y="1561"/>
                  </a:lnTo>
                  <a:lnTo>
                    <a:pt x="84" y="1652"/>
                  </a:lnTo>
                  <a:lnTo>
                    <a:pt x="88" y="1689"/>
                  </a:lnTo>
                  <a:lnTo>
                    <a:pt x="33" y="1856"/>
                  </a:lnTo>
                  <a:lnTo>
                    <a:pt x="0" y="1885"/>
                  </a:lnTo>
                  <a:lnTo>
                    <a:pt x="5" y="2074"/>
                  </a:lnTo>
                  <a:lnTo>
                    <a:pt x="995" y="2222"/>
                  </a:lnTo>
                  <a:lnTo>
                    <a:pt x="1065" y="2167"/>
                  </a:lnTo>
                  <a:lnTo>
                    <a:pt x="1057" y="2053"/>
                  </a:lnTo>
                  <a:lnTo>
                    <a:pt x="694" y="2018"/>
                  </a:lnTo>
                  <a:lnTo>
                    <a:pt x="595" y="1990"/>
                  </a:lnTo>
                  <a:lnTo>
                    <a:pt x="1176" y="2036"/>
                  </a:lnTo>
                  <a:lnTo>
                    <a:pt x="1224" y="1985"/>
                  </a:lnTo>
                  <a:lnTo>
                    <a:pt x="1215" y="1862"/>
                  </a:lnTo>
                  <a:lnTo>
                    <a:pt x="681" y="1819"/>
                  </a:lnTo>
                  <a:lnTo>
                    <a:pt x="579" y="1802"/>
                  </a:lnTo>
                  <a:lnTo>
                    <a:pt x="475" y="1714"/>
                  </a:lnTo>
                  <a:lnTo>
                    <a:pt x="475" y="1639"/>
                  </a:lnTo>
                  <a:lnTo>
                    <a:pt x="521" y="1639"/>
                  </a:lnTo>
                  <a:lnTo>
                    <a:pt x="562" y="1614"/>
                  </a:lnTo>
                  <a:lnTo>
                    <a:pt x="562" y="1581"/>
                  </a:lnTo>
                  <a:lnTo>
                    <a:pt x="966" y="1598"/>
                  </a:lnTo>
                  <a:lnTo>
                    <a:pt x="992" y="1560"/>
                  </a:lnTo>
                  <a:lnTo>
                    <a:pt x="1172" y="1437"/>
                  </a:lnTo>
                  <a:lnTo>
                    <a:pt x="1172" y="1364"/>
                  </a:lnTo>
                  <a:lnTo>
                    <a:pt x="467" y="1327"/>
                  </a:lnTo>
                  <a:lnTo>
                    <a:pt x="253" y="1460"/>
                  </a:lnTo>
                  <a:lnTo>
                    <a:pt x="240" y="1385"/>
                  </a:lnTo>
                  <a:lnTo>
                    <a:pt x="236" y="1315"/>
                  </a:lnTo>
                  <a:lnTo>
                    <a:pt x="238" y="1251"/>
                  </a:lnTo>
                  <a:lnTo>
                    <a:pt x="247" y="1192"/>
                  </a:lnTo>
                  <a:lnTo>
                    <a:pt x="259" y="1141"/>
                  </a:lnTo>
                  <a:lnTo>
                    <a:pt x="275" y="1095"/>
                  </a:lnTo>
                  <a:lnTo>
                    <a:pt x="291" y="1054"/>
                  </a:lnTo>
                  <a:lnTo>
                    <a:pt x="306" y="1020"/>
                  </a:lnTo>
                  <a:lnTo>
                    <a:pt x="347" y="1015"/>
                  </a:lnTo>
                  <a:lnTo>
                    <a:pt x="624" y="1068"/>
                  </a:lnTo>
                  <a:lnTo>
                    <a:pt x="624" y="1095"/>
                  </a:lnTo>
                  <a:lnTo>
                    <a:pt x="694" y="1098"/>
                  </a:lnTo>
                  <a:lnTo>
                    <a:pt x="707" y="1136"/>
                  </a:lnTo>
                  <a:lnTo>
                    <a:pt x="681" y="1139"/>
                  </a:lnTo>
                  <a:lnTo>
                    <a:pt x="698" y="1190"/>
                  </a:lnTo>
                  <a:lnTo>
                    <a:pt x="726" y="1177"/>
                  </a:lnTo>
                  <a:lnTo>
                    <a:pt x="726" y="1240"/>
                  </a:lnTo>
                  <a:lnTo>
                    <a:pt x="747" y="1256"/>
                  </a:lnTo>
                  <a:lnTo>
                    <a:pt x="747" y="1323"/>
                  </a:lnTo>
                  <a:lnTo>
                    <a:pt x="831" y="1323"/>
                  </a:lnTo>
                  <a:lnTo>
                    <a:pt x="831" y="1252"/>
                  </a:lnTo>
                  <a:lnTo>
                    <a:pt x="851" y="1244"/>
                  </a:lnTo>
                  <a:lnTo>
                    <a:pt x="851" y="1214"/>
                  </a:lnTo>
                  <a:lnTo>
                    <a:pt x="885" y="1211"/>
                  </a:lnTo>
                  <a:lnTo>
                    <a:pt x="929" y="1294"/>
                  </a:lnTo>
                  <a:lnTo>
                    <a:pt x="942" y="1292"/>
                  </a:lnTo>
                  <a:lnTo>
                    <a:pt x="953" y="1288"/>
                  </a:lnTo>
                  <a:lnTo>
                    <a:pt x="965" y="1283"/>
                  </a:lnTo>
                  <a:lnTo>
                    <a:pt x="974" y="1279"/>
                  </a:lnTo>
                  <a:lnTo>
                    <a:pt x="983" y="1273"/>
                  </a:lnTo>
                  <a:lnTo>
                    <a:pt x="991" y="1266"/>
                  </a:lnTo>
                  <a:lnTo>
                    <a:pt x="999" y="1257"/>
                  </a:lnTo>
                  <a:lnTo>
                    <a:pt x="1005" y="1245"/>
                  </a:lnTo>
                  <a:lnTo>
                    <a:pt x="978" y="1190"/>
                  </a:lnTo>
                  <a:lnTo>
                    <a:pt x="1007" y="1190"/>
                  </a:lnTo>
                  <a:lnTo>
                    <a:pt x="1057" y="1256"/>
                  </a:lnTo>
                  <a:lnTo>
                    <a:pt x="1073" y="1252"/>
                  </a:lnTo>
                  <a:lnTo>
                    <a:pt x="1087" y="1248"/>
                  </a:lnTo>
                  <a:lnTo>
                    <a:pt x="1097" y="1243"/>
                  </a:lnTo>
                  <a:lnTo>
                    <a:pt x="1105" y="1237"/>
                  </a:lnTo>
                  <a:lnTo>
                    <a:pt x="1112" y="1229"/>
                  </a:lnTo>
                  <a:lnTo>
                    <a:pt x="1118" y="1219"/>
                  </a:lnTo>
                  <a:lnTo>
                    <a:pt x="1123" y="1206"/>
                  </a:lnTo>
                  <a:lnTo>
                    <a:pt x="1126" y="1190"/>
                  </a:lnTo>
                  <a:lnTo>
                    <a:pt x="1056" y="1103"/>
                  </a:lnTo>
                  <a:lnTo>
                    <a:pt x="1057" y="1082"/>
                  </a:lnTo>
                  <a:lnTo>
                    <a:pt x="1024" y="1057"/>
                  </a:lnTo>
                  <a:lnTo>
                    <a:pt x="1020" y="1020"/>
                  </a:lnTo>
                  <a:lnTo>
                    <a:pt x="1007" y="999"/>
                  </a:lnTo>
                  <a:lnTo>
                    <a:pt x="891" y="1044"/>
                  </a:lnTo>
                  <a:lnTo>
                    <a:pt x="865" y="622"/>
                  </a:lnTo>
                  <a:lnTo>
                    <a:pt x="887" y="611"/>
                  </a:lnTo>
                  <a:lnTo>
                    <a:pt x="884" y="573"/>
                  </a:lnTo>
                  <a:lnTo>
                    <a:pt x="828" y="577"/>
                  </a:lnTo>
                  <a:lnTo>
                    <a:pt x="805" y="166"/>
                  </a:lnTo>
                  <a:lnTo>
                    <a:pt x="822" y="150"/>
                  </a:lnTo>
                  <a:close/>
                </a:path>
              </a:pathLst>
            </a:custGeom>
            <a:solidFill>
              <a:srgbClr val="00335B"/>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0" name="Freeform 24"/>
            <p:cNvSpPr>
              <a:spLocks/>
            </p:cNvSpPr>
            <p:nvPr/>
          </p:nvSpPr>
          <p:spPr bwMode="auto">
            <a:xfrm>
              <a:off x="2344" y="3406"/>
              <a:ext cx="103" cy="22"/>
            </a:xfrm>
            <a:custGeom>
              <a:avLst/>
              <a:gdLst>
                <a:gd name="T0" fmla="*/ 0 w 208"/>
                <a:gd name="T1" fmla="*/ 1 h 41"/>
                <a:gd name="T2" fmla="*/ 6 w 208"/>
                <a:gd name="T3" fmla="*/ 0 h 41"/>
                <a:gd name="T4" fmla="*/ 6 w 208"/>
                <a:gd name="T5" fmla="*/ 1 h 41"/>
                <a:gd name="T6" fmla="*/ 0 w 208"/>
                <a:gd name="T7" fmla="*/ 2 h 41"/>
                <a:gd name="T8" fmla="*/ 0 w 208"/>
                <a:gd name="T9" fmla="*/ 1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41">
                  <a:moveTo>
                    <a:pt x="0" y="14"/>
                  </a:moveTo>
                  <a:lnTo>
                    <a:pt x="206" y="0"/>
                  </a:lnTo>
                  <a:lnTo>
                    <a:pt x="208" y="27"/>
                  </a:lnTo>
                  <a:lnTo>
                    <a:pt x="2" y="41"/>
                  </a:lnTo>
                  <a:lnTo>
                    <a:pt x="0" y="14"/>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1" name="Freeform 25"/>
            <p:cNvSpPr>
              <a:spLocks/>
            </p:cNvSpPr>
            <p:nvPr/>
          </p:nvSpPr>
          <p:spPr bwMode="auto">
            <a:xfrm>
              <a:off x="2365" y="3406"/>
              <a:ext cx="70" cy="21"/>
            </a:xfrm>
            <a:custGeom>
              <a:avLst/>
              <a:gdLst>
                <a:gd name="T0" fmla="*/ 0 w 141"/>
                <a:gd name="T1" fmla="*/ 1 h 38"/>
                <a:gd name="T2" fmla="*/ 4 w 141"/>
                <a:gd name="T3" fmla="*/ 0 h 38"/>
                <a:gd name="T4" fmla="*/ 4 w 141"/>
                <a:gd name="T5" fmla="*/ 2 h 38"/>
                <a:gd name="T6" fmla="*/ 0 w 141"/>
                <a:gd name="T7" fmla="*/ 2 h 38"/>
                <a:gd name="T8" fmla="*/ 0 w 141"/>
                <a:gd name="T9" fmla="*/ 1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38">
                  <a:moveTo>
                    <a:pt x="0" y="10"/>
                  </a:moveTo>
                  <a:lnTo>
                    <a:pt x="140" y="0"/>
                  </a:lnTo>
                  <a:lnTo>
                    <a:pt x="141" y="29"/>
                  </a:lnTo>
                  <a:lnTo>
                    <a:pt x="2" y="38"/>
                  </a:lnTo>
                  <a:lnTo>
                    <a:pt x="0" y="10"/>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2" name="Freeform 26"/>
            <p:cNvSpPr>
              <a:spLocks/>
            </p:cNvSpPr>
            <p:nvPr/>
          </p:nvSpPr>
          <p:spPr bwMode="auto">
            <a:xfrm>
              <a:off x="2376" y="3410"/>
              <a:ext cx="42" cy="17"/>
            </a:xfrm>
            <a:custGeom>
              <a:avLst/>
              <a:gdLst>
                <a:gd name="T0" fmla="*/ 0 w 84"/>
                <a:gd name="T1" fmla="*/ 1 h 34"/>
                <a:gd name="T2" fmla="*/ 3 w 84"/>
                <a:gd name="T3" fmla="*/ 0 h 34"/>
                <a:gd name="T4" fmla="*/ 3 w 84"/>
                <a:gd name="T5" fmla="*/ 1 h 34"/>
                <a:gd name="T6" fmla="*/ 1 w 84"/>
                <a:gd name="T7" fmla="*/ 2 h 34"/>
                <a:gd name="T8" fmla="*/ 0 w 84"/>
                <a:gd name="T9" fmla="*/ 1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4">
                  <a:moveTo>
                    <a:pt x="0" y="5"/>
                  </a:moveTo>
                  <a:lnTo>
                    <a:pt x="82" y="0"/>
                  </a:lnTo>
                  <a:lnTo>
                    <a:pt x="84" y="28"/>
                  </a:lnTo>
                  <a:lnTo>
                    <a:pt x="1" y="34"/>
                  </a:lnTo>
                  <a:lnTo>
                    <a:pt x="0" y="5"/>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3" name="Freeform 27"/>
            <p:cNvSpPr>
              <a:spLocks/>
            </p:cNvSpPr>
            <p:nvPr/>
          </p:nvSpPr>
          <p:spPr bwMode="auto">
            <a:xfrm>
              <a:off x="2388" y="3410"/>
              <a:ext cx="19" cy="15"/>
            </a:xfrm>
            <a:custGeom>
              <a:avLst/>
              <a:gdLst>
                <a:gd name="T0" fmla="*/ 0 w 39"/>
                <a:gd name="T1" fmla="*/ 1 h 30"/>
                <a:gd name="T2" fmla="*/ 1 w 39"/>
                <a:gd name="T3" fmla="*/ 0 h 30"/>
                <a:gd name="T4" fmla="*/ 1 w 39"/>
                <a:gd name="T5" fmla="*/ 1 h 30"/>
                <a:gd name="T6" fmla="*/ 0 w 39"/>
                <a:gd name="T7" fmla="*/ 1 h 30"/>
                <a:gd name="T8" fmla="*/ 0 w 39"/>
                <a:gd name="T9" fmla="*/ 1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0">
                  <a:moveTo>
                    <a:pt x="0" y="3"/>
                  </a:moveTo>
                  <a:lnTo>
                    <a:pt x="38" y="0"/>
                  </a:lnTo>
                  <a:lnTo>
                    <a:pt x="39" y="28"/>
                  </a:lnTo>
                  <a:lnTo>
                    <a:pt x="2" y="30"/>
                  </a:lnTo>
                  <a:lnTo>
                    <a:pt x="0" y="3"/>
                  </a:lnTo>
                  <a:close/>
                </a:path>
              </a:pathLst>
            </a:custGeom>
            <a:solidFill>
              <a:srgbClr val="FFC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4" name="Freeform 28"/>
            <p:cNvSpPr>
              <a:spLocks/>
            </p:cNvSpPr>
            <p:nvPr/>
          </p:nvSpPr>
          <p:spPr bwMode="auto">
            <a:xfrm>
              <a:off x="2358" y="2954"/>
              <a:ext cx="78" cy="206"/>
            </a:xfrm>
            <a:custGeom>
              <a:avLst/>
              <a:gdLst>
                <a:gd name="T0" fmla="*/ 0 w 158"/>
                <a:gd name="T1" fmla="*/ 0 h 413"/>
                <a:gd name="T2" fmla="*/ 4 w 158"/>
                <a:gd name="T3" fmla="*/ 0 h 413"/>
                <a:gd name="T4" fmla="*/ 4 w 158"/>
                <a:gd name="T5" fmla="*/ 12 h 413"/>
                <a:gd name="T6" fmla="*/ 0 w 158"/>
                <a:gd name="T7" fmla="*/ 12 h 413"/>
                <a:gd name="T8" fmla="*/ 0 w 158"/>
                <a:gd name="T9" fmla="*/ 0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413">
                  <a:moveTo>
                    <a:pt x="0" y="11"/>
                  </a:moveTo>
                  <a:lnTo>
                    <a:pt x="135" y="0"/>
                  </a:lnTo>
                  <a:lnTo>
                    <a:pt x="158" y="400"/>
                  </a:lnTo>
                  <a:lnTo>
                    <a:pt x="12" y="413"/>
                  </a:lnTo>
                  <a:lnTo>
                    <a:pt x="0" y="11"/>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5" name="Freeform 29"/>
            <p:cNvSpPr>
              <a:spLocks/>
            </p:cNvSpPr>
            <p:nvPr/>
          </p:nvSpPr>
          <p:spPr bwMode="auto">
            <a:xfrm>
              <a:off x="2397" y="2955"/>
              <a:ext cx="34" cy="201"/>
            </a:xfrm>
            <a:custGeom>
              <a:avLst/>
              <a:gdLst>
                <a:gd name="T0" fmla="*/ 0 w 68"/>
                <a:gd name="T1" fmla="*/ 0 h 400"/>
                <a:gd name="T2" fmla="*/ 1 w 68"/>
                <a:gd name="T3" fmla="*/ 13 h 400"/>
                <a:gd name="T4" fmla="*/ 3 w 68"/>
                <a:gd name="T5" fmla="*/ 13 h 400"/>
                <a:gd name="T6" fmla="*/ 2 w 68"/>
                <a:gd name="T7" fmla="*/ 1 h 400"/>
                <a:gd name="T8" fmla="*/ 0 w 68"/>
                <a:gd name="T9" fmla="*/ 0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400">
                  <a:moveTo>
                    <a:pt x="0" y="0"/>
                  </a:moveTo>
                  <a:lnTo>
                    <a:pt x="10" y="400"/>
                  </a:lnTo>
                  <a:lnTo>
                    <a:pt x="68" y="398"/>
                  </a:lnTo>
                  <a:lnTo>
                    <a:pt x="47" y="2"/>
                  </a:lnTo>
                  <a:lnTo>
                    <a:pt x="0" y="0"/>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6" name="Freeform 30"/>
            <p:cNvSpPr>
              <a:spLocks/>
            </p:cNvSpPr>
            <p:nvPr/>
          </p:nvSpPr>
          <p:spPr bwMode="auto">
            <a:xfrm>
              <a:off x="2361" y="2955"/>
              <a:ext cx="33" cy="204"/>
            </a:xfrm>
            <a:custGeom>
              <a:avLst/>
              <a:gdLst>
                <a:gd name="T0" fmla="*/ 0 w 68"/>
                <a:gd name="T1" fmla="*/ 0 h 407"/>
                <a:gd name="T2" fmla="*/ 0 w 68"/>
                <a:gd name="T3" fmla="*/ 13 h 407"/>
                <a:gd name="T4" fmla="*/ 2 w 68"/>
                <a:gd name="T5" fmla="*/ 13 h 407"/>
                <a:gd name="T6" fmla="*/ 1 w 68"/>
                <a:gd name="T7" fmla="*/ 0 h 407"/>
                <a:gd name="T8" fmla="*/ 0 w 68"/>
                <a:gd name="T9" fmla="*/ 0 h 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407">
                  <a:moveTo>
                    <a:pt x="0" y="0"/>
                  </a:moveTo>
                  <a:lnTo>
                    <a:pt x="10" y="407"/>
                  </a:lnTo>
                  <a:lnTo>
                    <a:pt x="68" y="402"/>
                  </a:lnTo>
                  <a:lnTo>
                    <a:pt x="56" y="0"/>
                  </a:lnTo>
                  <a:lnTo>
                    <a:pt x="0" y="0"/>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7" name="Freeform 31"/>
            <p:cNvSpPr>
              <a:spLocks/>
            </p:cNvSpPr>
            <p:nvPr/>
          </p:nvSpPr>
          <p:spPr bwMode="auto">
            <a:xfrm>
              <a:off x="2352" y="2883"/>
              <a:ext cx="81" cy="67"/>
            </a:xfrm>
            <a:custGeom>
              <a:avLst/>
              <a:gdLst>
                <a:gd name="T0" fmla="*/ 0 w 163"/>
                <a:gd name="T1" fmla="*/ 0 h 135"/>
                <a:gd name="T2" fmla="*/ 0 w 163"/>
                <a:gd name="T3" fmla="*/ 4 h 135"/>
                <a:gd name="T4" fmla="*/ 5 w 163"/>
                <a:gd name="T5" fmla="*/ 3 h 135"/>
                <a:gd name="T6" fmla="*/ 4 w 163"/>
                <a:gd name="T7" fmla="*/ 0 h 135"/>
                <a:gd name="T8" fmla="*/ 0 w 163"/>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35">
                  <a:moveTo>
                    <a:pt x="0" y="5"/>
                  </a:moveTo>
                  <a:lnTo>
                    <a:pt x="6" y="135"/>
                  </a:lnTo>
                  <a:lnTo>
                    <a:pt x="163" y="127"/>
                  </a:lnTo>
                  <a:lnTo>
                    <a:pt x="157" y="0"/>
                  </a:lnTo>
                  <a:lnTo>
                    <a:pt x="0" y="5"/>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8" name="Freeform 32"/>
            <p:cNvSpPr>
              <a:spLocks/>
            </p:cNvSpPr>
            <p:nvPr/>
          </p:nvSpPr>
          <p:spPr bwMode="auto">
            <a:xfrm>
              <a:off x="2404" y="2955"/>
              <a:ext cx="24" cy="199"/>
            </a:xfrm>
            <a:custGeom>
              <a:avLst/>
              <a:gdLst>
                <a:gd name="T0" fmla="*/ 0 w 47"/>
                <a:gd name="T1" fmla="*/ 0 h 399"/>
                <a:gd name="T2" fmla="*/ 1 w 47"/>
                <a:gd name="T3" fmla="*/ 12 h 399"/>
                <a:gd name="T4" fmla="*/ 2 w 47"/>
                <a:gd name="T5" fmla="*/ 12 h 399"/>
                <a:gd name="T6" fmla="*/ 1 w 47"/>
                <a:gd name="T7" fmla="*/ 0 h 399"/>
                <a:gd name="T8" fmla="*/ 0 w 47"/>
                <a:gd name="T9" fmla="*/ 0 h 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399">
                  <a:moveTo>
                    <a:pt x="0" y="0"/>
                  </a:moveTo>
                  <a:lnTo>
                    <a:pt x="5" y="399"/>
                  </a:lnTo>
                  <a:lnTo>
                    <a:pt x="47" y="397"/>
                  </a:lnTo>
                  <a:lnTo>
                    <a:pt x="31" y="0"/>
                  </a:lnTo>
                  <a:lnTo>
                    <a:pt x="0" y="0"/>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9" name="Freeform 33"/>
            <p:cNvSpPr>
              <a:spLocks/>
            </p:cNvSpPr>
            <p:nvPr/>
          </p:nvSpPr>
          <p:spPr bwMode="auto">
            <a:xfrm>
              <a:off x="2367" y="2955"/>
              <a:ext cx="21" cy="204"/>
            </a:xfrm>
            <a:custGeom>
              <a:avLst/>
              <a:gdLst>
                <a:gd name="T0" fmla="*/ 0 w 42"/>
                <a:gd name="T1" fmla="*/ 0 h 407"/>
                <a:gd name="T2" fmla="*/ 1 w 42"/>
                <a:gd name="T3" fmla="*/ 13 h 407"/>
                <a:gd name="T4" fmla="*/ 2 w 42"/>
                <a:gd name="T5" fmla="*/ 13 h 407"/>
                <a:gd name="T6" fmla="*/ 1 w 42"/>
                <a:gd name="T7" fmla="*/ 0 h 407"/>
                <a:gd name="T8" fmla="*/ 0 w 42"/>
                <a:gd name="T9" fmla="*/ 0 h 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07">
                  <a:moveTo>
                    <a:pt x="0" y="0"/>
                  </a:moveTo>
                  <a:lnTo>
                    <a:pt x="8" y="407"/>
                  </a:lnTo>
                  <a:lnTo>
                    <a:pt x="42" y="403"/>
                  </a:lnTo>
                  <a:lnTo>
                    <a:pt x="32" y="0"/>
                  </a:lnTo>
                  <a:lnTo>
                    <a:pt x="0" y="0"/>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0" name="Freeform 34"/>
            <p:cNvSpPr>
              <a:spLocks/>
            </p:cNvSpPr>
            <p:nvPr/>
          </p:nvSpPr>
          <p:spPr bwMode="auto">
            <a:xfrm>
              <a:off x="2365" y="2883"/>
              <a:ext cx="52" cy="67"/>
            </a:xfrm>
            <a:custGeom>
              <a:avLst/>
              <a:gdLst>
                <a:gd name="T0" fmla="*/ 0 w 107"/>
                <a:gd name="T1" fmla="*/ 1 h 131"/>
                <a:gd name="T2" fmla="*/ 0 w 107"/>
                <a:gd name="T3" fmla="*/ 5 h 131"/>
                <a:gd name="T4" fmla="*/ 3 w 107"/>
                <a:gd name="T5" fmla="*/ 4 h 131"/>
                <a:gd name="T6" fmla="*/ 3 w 107"/>
                <a:gd name="T7" fmla="*/ 0 h 131"/>
                <a:gd name="T8" fmla="*/ 0 w 107"/>
                <a:gd name="T9" fmla="*/ 1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31">
                  <a:moveTo>
                    <a:pt x="0" y="8"/>
                  </a:moveTo>
                  <a:lnTo>
                    <a:pt x="9" y="131"/>
                  </a:lnTo>
                  <a:lnTo>
                    <a:pt x="107" y="123"/>
                  </a:lnTo>
                  <a:lnTo>
                    <a:pt x="103" y="0"/>
                  </a:lnTo>
                  <a:lnTo>
                    <a:pt x="0" y="8"/>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1" name="Freeform 35"/>
            <p:cNvSpPr>
              <a:spLocks/>
            </p:cNvSpPr>
            <p:nvPr/>
          </p:nvSpPr>
          <p:spPr bwMode="auto">
            <a:xfrm>
              <a:off x="2407" y="2955"/>
              <a:ext cx="16" cy="199"/>
            </a:xfrm>
            <a:custGeom>
              <a:avLst/>
              <a:gdLst>
                <a:gd name="T0" fmla="*/ 0 w 33"/>
                <a:gd name="T1" fmla="*/ 0 h 399"/>
                <a:gd name="T2" fmla="*/ 0 w 33"/>
                <a:gd name="T3" fmla="*/ 12 h 399"/>
                <a:gd name="T4" fmla="*/ 1 w 33"/>
                <a:gd name="T5" fmla="*/ 12 h 399"/>
                <a:gd name="T6" fmla="*/ 0 w 33"/>
                <a:gd name="T7" fmla="*/ 0 h 399"/>
                <a:gd name="T8" fmla="*/ 0 w 33"/>
                <a:gd name="T9" fmla="*/ 0 h 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9">
                  <a:moveTo>
                    <a:pt x="0" y="0"/>
                  </a:moveTo>
                  <a:lnTo>
                    <a:pt x="15" y="399"/>
                  </a:lnTo>
                  <a:lnTo>
                    <a:pt x="33" y="397"/>
                  </a:lnTo>
                  <a:lnTo>
                    <a:pt x="15" y="2"/>
                  </a:lnTo>
                  <a:lnTo>
                    <a:pt x="0" y="0"/>
                  </a:lnTo>
                  <a:close/>
                </a:path>
              </a:pathLst>
            </a:custGeom>
            <a:solidFill>
              <a:srgbClr val="FFC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2" name="Freeform 36"/>
            <p:cNvSpPr>
              <a:spLocks/>
            </p:cNvSpPr>
            <p:nvPr/>
          </p:nvSpPr>
          <p:spPr bwMode="auto">
            <a:xfrm>
              <a:off x="2370" y="2955"/>
              <a:ext cx="12" cy="202"/>
            </a:xfrm>
            <a:custGeom>
              <a:avLst/>
              <a:gdLst>
                <a:gd name="T0" fmla="*/ 0 w 25"/>
                <a:gd name="T1" fmla="*/ 0 h 404"/>
                <a:gd name="T2" fmla="*/ 0 w 25"/>
                <a:gd name="T3" fmla="*/ 13 h 404"/>
                <a:gd name="T4" fmla="*/ 0 w 25"/>
                <a:gd name="T5" fmla="*/ 13 h 404"/>
                <a:gd name="T6" fmla="*/ 0 w 25"/>
                <a:gd name="T7" fmla="*/ 1 h 404"/>
                <a:gd name="T8" fmla="*/ 0 w 25"/>
                <a:gd name="T9" fmla="*/ 0 h 4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404">
                  <a:moveTo>
                    <a:pt x="0" y="0"/>
                  </a:moveTo>
                  <a:lnTo>
                    <a:pt x="12" y="404"/>
                  </a:lnTo>
                  <a:lnTo>
                    <a:pt x="25" y="404"/>
                  </a:lnTo>
                  <a:lnTo>
                    <a:pt x="15" y="2"/>
                  </a:lnTo>
                  <a:lnTo>
                    <a:pt x="0" y="0"/>
                  </a:lnTo>
                  <a:close/>
                </a:path>
              </a:pathLst>
            </a:custGeom>
            <a:solidFill>
              <a:srgbClr val="FFC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3" name="Freeform 37"/>
            <p:cNvSpPr>
              <a:spLocks/>
            </p:cNvSpPr>
            <p:nvPr/>
          </p:nvSpPr>
          <p:spPr bwMode="auto">
            <a:xfrm>
              <a:off x="2382" y="2883"/>
              <a:ext cx="27" cy="65"/>
            </a:xfrm>
            <a:custGeom>
              <a:avLst/>
              <a:gdLst>
                <a:gd name="T0" fmla="*/ 0 w 56"/>
                <a:gd name="T1" fmla="*/ 0 h 129"/>
                <a:gd name="T2" fmla="*/ 0 w 56"/>
                <a:gd name="T3" fmla="*/ 5 h 129"/>
                <a:gd name="T4" fmla="*/ 1 w 56"/>
                <a:gd name="T5" fmla="*/ 4 h 129"/>
                <a:gd name="T6" fmla="*/ 1 w 56"/>
                <a:gd name="T7" fmla="*/ 1 h 129"/>
                <a:gd name="T8" fmla="*/ 0 w 56"/>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29">
                  <a:moveTo>
                    <a:pt x="0" y="0"/>
                  </a:moveTo>
                  <a:lnTo>
                    <a:pt x="0" y="129"/>
                  </a:lnTo>
                  <a:lnTo>
                    <a:pt x="56" y="124"/>
                  </a:lnTo>
                  <a:lnTo>
                    <a:pt x="53" y="4"/>
                  </a:lnTo>
                  <a:lnTo>
                    <a:pt x="0" y="0"/>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4" name="Freeform 38"/>
            <p:cNvSpPr>
              <a:spLocks/>
            </p:cNvSpPr>
            <p:nvPr/>
          </p:nvSpPr>
          <p:spPr bwMode="auto">
            <a:xfrm>
              <a:off x="2391" y="2883"/>
              <a:ext cx="9" cy="65"/>
            </a:xfrm>
            <a:custGeom>
              <a:avLst/>
              <a:gdLst>
                <a:gd name="T0" fmla="*/ 0 w 20"/>
                <a:gd name="T1" fmla="*/ 0 h 129"/>
                <a:gd name="T2" fmla="*/ 0 w 20"/>
                <a:gd name="T3" fmla="*/ 5 h 129"/>
                <a:gd name="T4" fmla="*/ 0 w 20"/>
                <a:gd name="T5" fmla="*/ 4 h 129"/>
                <a:gd name="T6" fmla="*/ 0 w 20"/>
                <a:gd name="T7" fmla="*/ 1 h 129"/>
                <a:gd name="T8" fmla="*/ 0 w 20"/>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29">
                  <a:moveTo>
                    <a:pt x="1" y="0"/>
                  </a:moveTo>
                  <a:lnTo>
                    <a:pt x="0" y="129"/>
                  </a:lnTo>
                  <a:lnTo>
                    <a:pt x="20" y="124"/>
                  </a:lnTo>
                  <a:lnTo>
                    <a:pt x="17" y="4"/>
                  </a:lnTo>
                  <a:lnTo>
                    <a:pt x="1" y="0"/>
                  </a:lnTo>
                  <a:close/>
                </a:path>
              </a:pathLst>
            </a:custGeom>
            <a:solidFill>
              <a:srgbClr val="EAB5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5" name="Freeform 39"/>
            <p:cNvSpPr>
              <a:spLocks/>
            </p:cNvSpPr>
            <p:nvPr/>
          </p:nvSpPr>
          <p:spPr bwMode="auto">
            <a:xfrm>
              <a:off x="2040" y="3182"/>
              <a:ext cx="281" cy="511"/>
            </a:xfrm>
            <a:custGeom>
              <a:avLst/>
              <a:gdLst>
                <a:gd name="T0" fmla="*/ 17 w 566"/>
                <a:gd name="T1" fmla="*/ 0 h 1022"/>
                <a:gd name="T2" fmla="*/ 10 w 566"/>
                <a:gd name="T3" fmla="*/ 0 h 1022"/>
                <a:gd name="T4" fmla="*/ 10 w 566"/>
                <a:gd name="T5" fmla="*/ 1 h 1022"/>
                <a:gd name="T6" fmla="*/ 9 w 566"/>
                <a:gd name="T7" fmla="*/ 2 h 1022"/>
                <a:gd name="T8" fmla="*/ 8 w 566"/>
                <a:gd name="T9" fmla="*/ 2 h 1022"/>
                <a:gd name="T10" fmla="*/ 8 w 566"/>
                <a:gd name="T11" fmla="*/ 3 h 1022"/>
                <a:gd name="T12" fmla="*/ 7 w 566"/>
                <a:gd name="T13" fmla="*/ 4 h 1022"/>
                <a:gd name="T14" fmla="*/ 7 w 566"/>
                <a:gd name="T15" fmla="*/ 4 h 1022"/>
                <a:gd name="T16" fmla="*/ 6 w 566"/>
                <a:gd name="T17" fmla="*/ 5 h 1022"/>
                <a:gd name="T18" fmla="*/ 5 w 566"/>
                <a:gd name="T19" fmla="*/ 6 h 1022"/>
                <a:gd name="T20" fmla="*/ 5 w 566"/>
                <a:gd name="T21" fmla="*/ 6 h 1022"/>
                <a:gd name="T22" fmla="*/ 4 w 566"/>
                <a:gd name="T23" fmla="*/ 7 h 1022"/>
                <a:gd name="T24" fmla="*/ 4 w 566"/>
                <a:gd name="T25" fmla="*/ 8 h 1022"/>
                <a:gd name="T26" fmla="*/ 3 w 566"/>
                <a:gd name="T27" fmla="*/ 8 h 1022"/>
                <a:gd name="T28" fmla="*/ 3 w 566"/>
                <a:gd name="T29" fmla="*/ 9 h 1022"/>
                <a:gd name="T30" fmla="*/ 3 w 566"/>
                <a:gd name="T31" fmla="*/ 10 h 1022"/>
                <a:gd name="T32" fmla="*/ 2 w 566"/>
                <a:gd name="T33" fmla="*/ 11 h 1022"/>
                <a:gd name="T34" fmla="*/ 2 w 566"/>
                <a:gd name="T35" fmla="*/ 12 h 1022"/>
                <a:gd name="T36" fmla="*/ 1 w 566"/>
                <a:gd name="T37" fmla="*/ 14 h 1022"/>
                <a:gd name="T38" fmla="*/ 0 w 566"/>
                <a:gd name="T39" fmla="*/ 16 h 1022"/>
                <a:gd name="T40" fmla="*/ 0 w 566"/>
                <a:gd name="T41" fmla="*/ 19 h 1022"/>
                <a:gd name="T42" fmla="*/ 0 w 566"/>
                <a:gd name="T43" fmla="*/ 22 h 1022"/>
                <a:gd name="T44" fmla="*/ 0 w 566"/>
                <a:gd name="T45" fmla="*/ 24 h 1022"/>
                <a:gd name="T46" fmla="*/ 0 w 566"/>
                <a:gd name="T47" fmla="*/ 27 h 1022"/>
                <a:gd name="T48" fmla="*/ 0 w 566"/>
                <a:gd name="T49" fmla="*/ 30 h 1022"/>
                <a:gd name="T50" fmla="*/ 1 w 566"/>
                <a:gd name="T51" fmla="*/ 32 h 1022"/>
                <a:gd name="T52" fmla="*/ 3 w 566"/>
                <a:gd name="T53" fmla="*/ 30 h 1022"/>
                <a:gd name="T54" fmla="*/ 5 w 566"/>
                <a:gd name="T55" fmla="*/ 30 h 1022"/>
                <a:gd name="T56" fmla="*/ 5 w 566"/>
                <a:gd name="T57" fmla="*/ 29 h 1022"/>
                <a:gd name="T58" fmla="*/ 4 w 566"/>
                <a:gd name="T59" fmla="*/ 27 h 1022"/>
                <a:gd name="T60" fmla="*/ 4 w 566"/>
                <a:gd name="T61" fmla="*/ 26 h 1022"/>
                <a:gd name="T62" fmla="*/ 4 w 566"/>
                <a:gd name="T63" fmla="*/ 24 h 1022"/>
                <a:gd name="T64" fmla="*/ 4 w 566"/>
                <a:gd name="T65" fmla="*/ 23 h 1022"/>
                <a:gd name="T66" fmla="*/ 4 w 566"/>
                <a:gd name="T67" fmla="*/ 22 h 1022"/>
                <a:gd name="T68" fmla="*/ 5 w 566"/>
                <a:gd name="T69" fmla="*/ 20 h 1022"/>
                <a:gd name="T70" fmla="*/ 5 w 566"/>
                <a:gd name="T71" fmla="*/ 19 h 1022"/>
                <a:gd name="T72" fmla="*/ 5 w 566"/>
                <a:gd name="T73" fmla="*/ 17 h 1022"/>
                <a:gd name="T74" fmla="*/ 7 w 566"/>
                <a:gd name="T75" fmla="*/ 13 h 1022"/>
                <a:gd name="T76" fmla="*/ 9 w 566"/>
                <a:gd name="T77" fmla="*/ 12 h 1022"/>
                <a:gd name="T78" fmla="*/ 12 w 566"/>
                <a:gd name="T79" fmla="*/ 13 h 1022"/>
                <a:gd name="T80" fmla="*/ 15 w 566"/>
                <a:gd name="T81" fmla="*/ 13 h 1022"/>
                <a:gd name="T82" fmla="*/ 15 w 566"/>
                <a:gd name="T83" fmla="*/ 5 h 1022"/>
                <a:gd name="T84" fmla="*/ 17 w 566"/>
                <a:gd name="T85" fmla="*/ 5 h 1022"/>
                <a:gd name="T86" fmla="*/ 17 w 566"/>
                <a:gd name="T87" fmla="*/ 0 h 10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66" h="1022">
                  <a:moveTo>
                    <a:pt x="566" y="0"/>
                  </a:moveTo>
                  <a:lnTo>
                    <a:pt x="353" y="0"/>
                  </a:lnTo>
                  <a:lnTo>
                    <a:pt x="330" y="19"/>
                  </a:lnTo>
                  <a:lnTo>
                    <a:pt x="308" y="37"/>
                  </a:lnTo>
                  <a:lnTo>
                    <a:pt x="286" y="57"/>
                  </a:lnTo>
                  <a:lnTo>
                    <a:pt x="265" y="78"/>
                  </a:lnTo>
                  <a:lnTo>
                    <a:pt x="244" y="98"/>
                  </a:lnTo>
                  <a:lnTo>
                    <a:pt x="225" y="119"/>
                  </a:lnTo>
                  <a:lnTo>
                    <a:pt x="206" y="141"/>
                  </a:lnTo>
                  <a:lnTo>
                    <a:pt x="189" y="163"/>
                  </a:lnTo>
                  <a:lnTo>
                    <a:pt x="172" y="185"/>
                  </a:lnTo>
                  <a:lnTo>
                    <a:pt x="155" y="208"/>
                  </a:lnTo>
                  <a:lnTo>
                    <a:pt x="140" y="231"/>
                  </a:lnTo>
                  <a:lnTo>
                    <a:pt x="125" y="255"/>
                  </a:lnTo>
                  <a:lnTo>
                    <a:pt x="110" y="279"/>
                  </a:lnTo>
                  <a:lnTo>
                    <a:pt x="97" y="303"/>
                  </a:lnTo>
                  <a:lnTo>
                    <a:pt x="84" y="329"/>
                  </a:lnTo>
                  <a:lnTo>
                    <a:pt x="73" y="354"/>
                  </a:lnTo>
                  <a:lnTo>
                    <a:pt x="44" y="430"/>
                  </a:lnTo>
                  <a:lnTo>
                    <a:pt x="21" y="510"/>
                  </a:lnTo>
                  <a:lnTo>
                    <a:pt x="7" y="590"/>
                  </a:lnTo>
                  <a:lnTo>
                    <a:pt x="0" y="674"/>
                  </a:lnTo>
                  <a:lnTo>
                    <a:pt x="1" y="760"/>
                  </a:lnTo>
                  <a:lnTo>
                    <a:pt x="11" y="846"/>
                  </a:lnTo>
                  <a:lnTo>
                    <a:pt x="28" y="934"/>
                  </a:lnTo>
                  <a:lnTo>
                    <a:pt x="54" y="1022"/>
                  </a:lnTo>
                  <a:lnTo>
                    <a:pt x="117" y="959"/>
                  </a:lnTo>
                  <a:lnTo>
                    <a:pt x="173" y="949"/>
                  </a:lnTo>
                  <a:lnTo>
                    <a:pt x="167" y="897"/>
                  </a:lnTo>
                  <a:lnTo>
                    <a:pt x="156" y="849"/>
                  </a:lnTo>
                  <a:lnTo>
                    <a:pt x="149" y="805"/>
                  </a:lnTo>
                  <a:lnTo>
                    <a:pt x="147" y="761"/>
                  </a:lnTo>
                  <a:lnTo>
                    <a:pt x="149" y="718"/>
                  </a:lnTo>
                  <a:lnTo>
                    <a:pt x="155" y="674"/>
                  </a:lnTo>
                  <a:lnTo>
                    <a:pt x="163" y="632"/>
                  </a:lnTo>
                  <a:lnTo>
                    <a:pt x="173" y="587"/>
                  </a:lnTo>
                  <a:lnTo>
                    <a:pt x="185" y="540"/>
                  </a:lnTo>
                  <a:lnTo>
                    <a:pt x="246" y="398"/>
                  </a:lnTo>
                  <a:lnTo>
                    <a:pt x="308" y="375"/>
                  </a:lnTo>
                  <a:lnTo>
                    <a:pt x="392" y="392"/>
                  </a:lnTo>
                  <a:lnTo>
                    <a:pt x="499" y="415"/>
                  </a:lnTo>
                  <a:lnTo>
                    <a:pt x="493" y="136"/>
                  </a:lnTo>
                  <a:lnTo>
                    <a:pt x="566" y="136"/>
                  </a:lnTo>
                  <a:lnTo>
                    <a:pt x="566" y="0"/>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6" name="Freeform 40"/>
            <p:cNvSpPr>
              <a:spLocks/>
            </p:cNvSpPr>
            <p:nvPr/>
          </p:nvSpPr>
          <p:spPr bwMode="auto">
            <a:xfrm>
              <a:off x="2025" y="3665"/>
              <a:ext cx="502" cy="319"/>
            </a:xfrm>
            <a:custGeom>
              <a:avLst/>
              <a:gdLst>
                <a:gd name="T0" fmla="*/ 3 w 1007"/>
                <a:gd name="T1" fmla="*/ 2 h 638"/>
                <a:gd name="T2" fmla="*/ 1 w 1007"/>
                <a:gd name="T3" fmla="*/ 8 h 638"/>
                <a:gd name="T4" fmla="*/ 0 w 1007"/>
                <a:gd name="T5" fmla="*/ 10 h 638"/>
                <a:gd name="T6" fmla="*/ 0 w 1007"/>
                <a:gd name="T7" fmla="*/ 15 h 638"/>
                <a:gd name="T8" fmla="*/ 12 w 1007"/>
                <a:gd name="T9" fmla="*/ 18 h 638"/>
                <a:gd name="T10" fmla="*/ 31 w 1007"/>
                <a:gd name="T11" fmla="*/ 20 h 638"/>
                <a:gd name="T12" fmla="*/ 31 w 1007"/>
                <a:gd name="T13" fmla="*/ 17 h 638"/>
                <a:gd name="T14" fmla="*/ 16 w 1007"/>
                <a:gd name="T15" fmla="*/ 15 h 638"/>
                <a:gd name="T16" fmla="*/ 11 w 1007"/>
                <a:gd name="T17" fmla="*/ 14 h 638"/>
                <a:gd name="T18" fmla="*/ 9 w 1007"/>
                <a:gd name="T19" fmla="*/ 13 h 638"/>
                <a:gd name="T20" fmla="*/ 9 w 1007"/>
                <a:gd name="T21" fmla="*/ 10 h 638"/>
                <a:gd name="T22" fmla="*/ 9 w 1007"/>
                <a:gd name="T23" fmla="*/ 4 h 638"/>
                <a:gd name="T24" fmla="*/ 9 w 1007"/>
                <a:gd name="T25" fmla="*/ 4 h 638"/>
                <a:gd name="T26" fmla="*/ 8 w 1007"/>
                <a:gd name="T27" fmla="*/ 3 h 638"/>
                <a:gd name="T28" fmla="*/ 8 w 1007"/>
                <a:gd name="T29" fmla="*/ 2 h 638"/>
                <a:gd name="T30" fmla="*/ 8 w 1007"/>
                <a:gd name="T31" fmla="*/ 2 h 638"/>
                <a:gd name="T32" fmla="*/ 8 w 1007"/>
                <a:gd name="T33" fmla="*/ 1 h 638"/>
                <a:gd name="T34" fmla="*/ 8 w 1007"/>
                <a:gd name="T35" fmla="*/ 1 h 638"/>
                <a:gd name="T36" fmla="*/ 7 w 1007"/>
                <a:gd name="T37" fmla="*/ 1 h 638"/>
                <a:gd name="T38" fmla="*/ 7 w 1007"/>
                <a:gd name="T39" fmla="*/ 1 h 638"/>
                <a:gd name="T40" fmla="*/ 7 w 1007"/>
                <a:gd name="T41" fmla="*/ 0 h 638"/>
                <a:gd name="T42" fmla="*/ 6 w 1007"/>
                <a:gd name="T43" fmla="*/ 0 h 638"/>
                <a:gd name="T44" fmla="*/ 6 w 1007"/>
                <a:gd name="T45" fmla="*/ 1 h 638"/>
                <a:gd name="T46" fmla="*/ 5 w 1007"/>
                <a:gd name="T47" fmla="*/ 1 h 638"/>
                <a:gd name="T48" fmla="*/ 5 w 1007"/>
                <a:gd name="T49" fmla="*/ 1 h 638"/>
                <a:gd name="T50" fmla="*/ 4 w 1007"/>
                <a:gd name="T51" fmla="*/ 1 h 638"/>
                <a:gd name="T52" fmla="*/ 4 w 1007"/>
                <a:gd name="T53" fmla="*/ 2 h 638"/>
                <a:gd name="T54" fmla="*/ 3 w 1007"/>
                <a:gd name="T55" fmla="*/ 2 h 6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7" h="638">
                  <a:moveTo>
                    <a:pt x="107" y="56"/>
                  </a:moveTo>
                  <a:lnTo>
                    <a:pt x="34" y="243"/>
                  </a:lnTo>
                  <a:lnTo>
                    <a:pt x="0" y="294"/>
                  </a:lnTo>
                  <a:lnTo>
                    <a:pt x="6" y="479"/>
                  </a:lnTo>
                  <a:lnTo>
                    <a:pt x="388" y="570"/>
                  </a:lnTo>
                  <a:lnTo>
                    <a:pt x="1007" y="638"/>
                  </a:lnTo>
                  <a:lnTo>
                    <a:pt x="1007" y="518"/>
                  </a:lnTo>
                  <a:lnTo>
                    <a:pt x="535" y="468"/>
                  </a:lnTo>
                  <a:lnTo>
                    <a:pt x="365" y="439"/>
                  </a:lnTo>
                  <a:lnTo>
                    <a:pt x="304" y="385"/>
                  </a:lnTo>
                  <a:lnTo>
                    <a:pt x="299" y="299"/>
                  </a:lnTo>
                  <a:lnTo>
                    <a:pt x="299" y="124"/>
                  </a:lnTo>
                  <a:lnTo>
                    <a:pt x="293" y="99"/>
                  </a:lnTo>
                  <a:lnTo>
                    <a:pt x="286" y="76"/>
                  </a:lnTo>
                  <a:lnTo>
                    <a:pt x="279" y="56"/>
                  </a:lnTo>
                  <a:lnTo>
                    <a:pt x="272" y="40"/>
                  </a:lnTo>
                  <a:lnTo>
                    <a:pt x="264" y="26"/>
                  </a:lnTo>
                  <a:lnTo>
                    <a:pt x="256" y="16"/>
                  </a:lnTo>
                  <a:lnTo>
                    <a:pt x="247" y="8"/>
                  </a:lnTo>
                  <a:lnTo>
                    <a:pt x="238" y="2"/>
                  </a:lnTo>
                  <a:lnTo>
                    <a:pt x="226" y="0"/>
                  </a:lnTo>
                  <a:lnTo>
                    <a:pt x="213" y="0"/>
                  </a:lnTo>
                  <a:lnTo>
                    <a:pt x="201" y="3"/>
                  </a:lnTo>
                  <a:lnTo>
                    <a:pt x="185" y="8"/>
                  </a:lnTo>
                  <a:lnTo>
                    <a:pt x="168" y="16"/>
                  </a:lnTo>
                  <a:lnTo>
                    <a:pt x="150" y="27"/>
                  </a:lnTo>
                  <a:lnTo>
                    <a:pt x="129" y="40"/>
                  </a:lnTo>
                  <a:lnTo>
                    <a:pt x="107" y="56"/>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7" name="Freeform 41"/>
            <p:cNvSpPr>
              <a:spLocks/>
            </p:cNvSpPr>
            <p:nvPr/>
          </p:nvSpPr>
          <p:spPr bwMode="auto">
            <a:xfrm>
              <a:off x="2134" y="3617"/>
              <a:ext cx="379" cy="50"/>
            </a:xfrm>
            <a:custGeom>
              <a:avLst/>
              <a:gdLst>
                <a:gd name="T0" fmla="*/ 0 w 759"/>
                <a:gd name="T1" fmla="*/ 0 h 101"/>
                <a:gd name="T2" fmla="*/ 23 w 759"/>
                <a:gd name="T3" fmla="*/ 1 h 101"/>
                <a:gd name="T4" fmla="*/ 23 w 759"/>
                <a:gd name="T5" fmla="*/ 3 h 101"/>
                <a:gd name="T6" fmla="*/ 0 w 759"/>
                <a:gd name="T7" fmla="*/ 1 h 101"/>
                <a:gd name="T8" fmla="*/ 0 w 759"/>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9" h="101">
                  <a:moveTo>
                    <a:pt x="0" y="0"/>
                  </a:moveTo>
                  <a:lnTo>
                    <a:pt x="759" y="39"/>
                  </a:lnTo>
                  <a:lnTo>
                    <a:pt x="753" y="101"/>
                  </a:lnTo>
                  <a:lnTo>
                    <a:pt x="7" y="61"/>
                  </a:lnTo>
                  <a:lnTo>
                    <a:pt x="0" y="0"/>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8" name="Freeform 42"/>
            <p:cNvSpPr>
              <a:spLocks/>
            </p:cNvSpPr>
            <p:nvPr/>
          </p:nvSpPr>
          <p:spPr bwMode="auto">
            <a:xfrm>
              <a:off x="2525" y="3893"/>
              <a:ext cx="33" cy="91"/>
            </a:xfrm>
            <a:custGeom>
              <a:avLst/>
              <a:gdLst>
                <a:gd name="T0" fmla="*/ 1 w 64"/>
                <a:gd name="T1" fmla="*/ 2 h 182"/>
                <a:gd name="T2" fmla="*/ 3 w 64"/>
                <a:gd name="T3" fmla="*/ 0 h 182"/>
                <a:gd name="T4" fmla="*/ 3 w 64"/>
                <a:gd name="T5" fmla="*/ 4 h 182"/>
                <a:gd name="T6" fmla="*/ 0 w 64"/>
                <a:gd name="T7" fmla="*/ 6 h 182"/>
                <a:gd name="T8" fmla="*/ 1 w 64"/>
                <a:gd name="T9" fmla="*/ 2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82">
                  <a:moveTo>
                    <a:pt x="3" y="59"/>
                  </a:moveTo>
                  <a:lnTo>
                    <a:pt x="64" y="0"/>
                  </a:lnTo>
                  <a:lnTo>
                    <a:pt x="64" y="114"/>
                  </a:lnTo>
                  <a:lnTo>
                    <a:pt x="0" y="182"/>
                  </a:lnTo>
                  <a:lnTo>
                    <a:pt x="3" y="59"/>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9" name="Freeform 43"/>
            <p:cNvSpPr>
              <a:spLocks/>
            </p:cNvSpPr>
            <p:nvPr/>
          </p:nvSpPr>
          <p:spPr bwMode="auto">
            <a:xfrm>
              <a:off x="2618" y="3795"/>
              <a:ext cx="18" cy="86"/>
            </a:xfrm>
            <a:custGeom>
              <a:avLst/>
              <a:gdLst>
                <a:gd name="T0" fmla="*/ 0 w 39"/>
                <a:gd name="T1" fmla="*/ 1 h 173"/>
                <a:gd name="T2" fmla="*/ 0 w 39"/>
                <a:gd name="T3" fmla="*/ 5 h 173"/>
                <a:gd name="T4" fmla="*/ 1 w 39"/>
                <a:gd name="T5" fmla="*/ 3 h 173"/>
                <a:gd name="T6" fmla="*/ 1 w 39"/>
                <a:gd name="T7" fmla="*/ 0 h 173"/>
                <a:gd name="T8" fmla="*/ 0 w 39"/>
                <a:gd name="T9" fmla="*/ 1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73">
                  <a:moveTo>
                    <a:pt x="0" y="51"/>
                  </a:moveTo>
                  <a:lnTo>
                    <a:pt x="0" y="173"/>
                  </a:lnTo>
                  <a:lnTo>
                    <a:pt x="39" y="125"/>
                  </a:lnTo>
                  <a:lnTo>
                    <a:pt x="39" y="0"/>
                  </a:lnTo>
                  <a:lnTo>
                    <a:pt x="0" y="51"/>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0" name="Freeform 44"/>
            <p:cNvSpPr>
              <a:spLocks/>
            </p:cNvSpPr>
            <p:nvPr/>
          </p:nvSpPr>
          <p:spPr bwMode="auto">
            <a:xfrm>
              <a:off x="2504" y="3554"/>
              <a:ext cx="108" cy="117"/>
            </a:xfrm>
            <a:custGeom>
              <a:avLst/>
              <a:gdLst>
                <a:gd name="T0" fmla="*/ 0 w 214"/>
                <a:gd name="T1" fmla="*/ 6 h 232"/>
                <a:gd name="T2" fmla="*/ 7 w 214"/>
                <a:gd name="T3" fmla="*/ 0 h 232"/>
                <a:gd name="T4" fmla="*/ 7 w 214"/>
                <a:gd name="T5" fmla="*/ 3 h 232"/>
                <a:gd name="T6" fmla="*/ 1 w 214"/>
                <a:gd name="T7" fmla="*/ 8 h 232"/>
                <a:gd name="T8" fmla="*/ 0 w 214"/>
                <a:gd name="T9" fmla="*/ 6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32">
                  <a:moveTo>
                    <a:pt x="0" y="165"/>
                  </a:moveTo>
                  <a:lnTo>
                    <a:pt x="214" y="0"/>
                  </a:lnTo>
                  <a:lnTo>
                    <a:pt x="214" y="74"/>
                  </a:lnTo>
                  <a:lnTo>
                    <a:pt x="6" y="232"/>
                  </a:lnTo>
                  <a:lnTo>
                    <a:pt x="0" y="165"/>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1" name="Freeform 45"/>
            <p:cNvSpPr>
              <a:spLocks/>
            </p:cNvSpPr>
            <p:nvPr/>
          </p:nvSpPr>
          <p:spPr bwMode="auto">
            <a:xfrm>
              <a:off x="2340" y="3182"/>
              <a:ext cx="128" cy="225"/>
            </a:xfrm>
            <a:custGeom>
              <a:avLst/>
              <a:gdLst>
                <a:gd name="T0" fmla="*/ 0 w 255"/>
                <a:gd name="T1" fmla="*/ 1 h 449"/>
                <a:gd name="T2" fmla="*/ 8 w 255"/>
                <a:gd name="T3" fmla="*/ 0 h 449"/>
                <a:gd name="T4" fmla="*/ 8 w 255"/>
                <a:gd name="T5" fmla="*/ 14 h 449"/>
                <a:gd name="T6" fmla="*/ 6 w 255"/>
                <a:gd name="T7" fmla="*/ 14 h 449"/>
                <a:gd name="T8" fmla="*/ 4 w 255"/>
                <a:gd name="T9" fmla="*/ 15 h 449"/>
                <a:gd name="T10" fmla="*/ 1 w 255"/>
                <a:gd name="T11" fmla="*/ 14 h 449"/>
                <a:gd name="T12" fmla="*/ 1 w 255"/>
                <a:gd name="T13" fmla="*/ 12 h 449"/>
                <a:gd name="T14" fmla="*/ 1 w 255"/>
                <a:gd name="T15" fmla="*/ 7 h 449"/>
                <a:gd name="T16" fmla="*/ 1 w 255"/>
                <a:gd name="T17" fmla="*/ 3 h 449"/>
                <a:gd name="T18" fmla="*/ 0 w 255"/>
                <a:gd name="T19" fmla="*/ 1 h 4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5" h="449">
                  <a:moveTo>
                    <a:pt x="0" y="15"/>
                  </a:moveTo>
                  <a:lnTo>
                    <a:pt x="228" y="0"/>
                  </a:lnTo>
                  <a:lnTo>
                    <a:pt x="255" y="426"/>
                  </a:lnTo>
                  <a:lnTo>
                    <a:pt x="171" y="443"/>
                  </a:lnTo>
                  <a:lnTo>
                    <a:pt x="104" y="449"/>
                  </a:lnTo>
                  <a:lnTo>
                    <a:pt x="25" y="443"/>
                  </a:lnTo>
                  <a:lnTo>
                    <a:pt x="23" y="373"/>
                  </a:lnTo>
                  <a:lnTo>
                    <a:pt x="17" y="220"/>
                  </a:lnTo>
                  <a:lnTo>
                    <a:pt x="9" y="72"/>
                  </a:lnTo>
                  <a:lnTo>
                    <a:pt x="0" y="15"/>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2" name="Freeform 46"/>
            <p:cNvSpPr>
              <a:spLocks/>
            </p:cNvSpPr>
            <p:nvPr/>
          </p:nvSpPr>
          <p:spPr bwMode="auto">
            <a:xfrm>
              <a:off x="2344" y="3183"/>
              <a:ext cx="121" cy="223"/>
            </a:xfrm>
            <a:custGeom>
              <a:avLst/>
              <a:gdLst>
                <a:gd name="T0" fmla="*/ 0 w 242"/>
                <a:gd name="T1" fmla="*/ 0 h 447"/>
                <a:gd name="T2" fmla="*/ 1 w 242"/>
                <a:gd name="T3" fmla="*/ 0 h 447"/>
                <a:gd name="T4" fmla="*/ 1 w 242"/>
                <a:gd name="T5" fmla="*/ 0 h 447"/>
                <a:gd name="T6" fmla="*/ 2 w 242"/>
                <a:gd name="T7" fmla="*/ 0 h 447"/>
                <a:gd name="T8" fmla="*/ 2 w 242"/>
                <a:gd name="T9" fmla="*/ 0 h 447"/>
                <a:gd name="T10" fmla="*/ 3 w 242"/>
                <a:gd name="T11" fmla="*/ 0 h 447"/>
                <a:gd name="T12" fmla="*/ 3 w 242"/>
                <a:gd name="T13" fmla="*/ 0 h 447"/>
                <a:gd name="T14" fmla="*/ 3 w 242"/>
                <a:gd name="T15" fmla="*/ 0 h 447"/>
                <a:gd name="T16" fmla="*/ 4 w 242"/>
                <a:gd name="T17" fmla="*/ 0 h 447"/>
                <a:gd name="T18" fmla="*/ 4 w 242"/>
                <a:gd name="T19" fmla="*/ 0 h 447"/>
                <a:gd name="T20" fmla="*/ 5 w 242"/>
                <a:gd name="T21" fmla="*/ 0 h 447"/>
                <a:gd name="T22" fmla="*/ 5 w 242"/>
                <a:gd name="T23" fmla="*/ 0 h 447"/>
                <a:gd name="T24" fmla="*/ 6 w 242"/>
                <a:gd name="T25" fmla="*/ 0 h 447"/>
                <a:gd name="T26" fmla="*/ 6 w 242"/>
                <a:gd name="T27" fmla="*/ 0 h 447"/>
                <a:gd name="T28" fmla="*/ 6 w 242"/>
                <a:gd name="T29" fmla="*/ 0 h 447"/>
                <a:gd name="T30" fmla="*/ 7 w 242"/>
                <a:gd name="T31" fmla="*/ 0 h 447"/>
                <a:gd name="T32" fmla="*/ 7 w 242"/>
                <a:gd name="T33" fmla="*/ 0 h 447"/>
                <a:gd name="T34" fmla="*/ 7 w 242"/>
                <a:gd name="T35" fmla="*/ 3 h 447"/>
                <a:gd name="T36" fmla="*/ 8 w 242"/>
                <a:gd name="T37" fmla="*/ 6 h 447"/>
                <a:gd name="T38" fmla="*/ 8 w 242"/>
                <a:gd name="T39" fmla="*/ 9 h 447"/>
                <a:gd name="T40" fmla="*/ 8 w 242"/>
                <a:gd name="T41" fmla="*/ 13 h 447"/>
                <a:gd name="T42" fmla="*/ 8 w 242"/>
                <a:gd name="T43" fmla="*/ 13 h 447"/>
                <a:gd name="T44" fmla="*/ 7 w 242"/>
                <a:gd name="T45" fmla="*/ 13 h 447"/>
                <a:gd name="T46" fmla="*/ 7 w 242"/>
                <a:gd name="T47" fmla="*/ 13 h 447"/>
                <a:gd name="T48" fmla="*/ 7 w 242"/>
                <a:gd name="T49" fmla="*/ 13 h 447"/>
                <a:gd name="T50" fmla="*/ 6 w 242"/>
                <a:gd name="T51" fmla="*/ 13 h 447"/>
                <a:gd name="T52" fmla="*/ 6 w 242"/>
                <a:gd name="T53" fmla="*/ 13 h 447"/>
                <a:gd name="T54" fmla="*/ 6 w 242"/>
                <a:gd name="T55" fmla="*/ 13 h 447"/>
                <a:gd name="T56" fmla="*/ 6 w 242"/>
                <a:gd name="T57" fmla="*/ 13 h 447"/>
                <a:gd name="T58" fmla="*/ 5 w 242"/>
                <a:gd name="T59" fmla="*/ 13 h 447"/>
                <a:gd name="T60" fmla="*/ 5 w 242"/>
                <a:gd name="T61" fmla="*/ 13 h 447"/>
                <a:gd name="T62" fmla="*/ 5 w 242"/>
                <a:gd name="T63" fmla="*/ 13 h 447"/>
                <a:gd name="T64" fmla="*/ 5 w 242"/>
                <a:gd name="T65" fmla="*/ 13 h 447"/>
                <a:gd name="T66" fmla="*/ 4 w 242"/>
                <a:gd name="T67" fmla="*/ 13 h 447"/>
                <a:gd name="T68" fmla="*/ 4 w 242"/>
                <a:gd name="T69" fmla="*/ 13 h 447"/>
                <a:gd name="T70" fmla="*/ 4 w 242"/>
                <a:gd name="T71" fmla="*/ 13 h 447"/>
                <a:gd name="T72" fmla="*/ 3 w 242"/>
                <a:gd name="T73" fmla="*/ 13 h 447"/>
                <a:gd name="T74" fmla="*/ 3 w 242"/>
                <a:gd name="T75" fmla="*/ 13 h 447"/>
                <a:gd name="T76" fmla="*/ 3 w 242"/>
                <a:gd name="T77" fmla="*/ 13 h 447"/>
                <a:gd name="T78" fmla="*/ 3 w 242"/>
                <a:gd name="T79" fmla="*/ 13 h 447"/>
                <a:gd name="T80" fmla="*/ 2 w 242"/>
                <a:gd name="T81" fmla="*/ 13 h 447"/>
                <a:gd name="T82" fmla="*/ 2 w 242"/>
                <a:gd name="T83" fmla="*/ 13 h 447"/>
                <a:gd name="T84" fmla="*/ 2 w 242"/>
                <a:gd name="T85" fmla="*/ 13 h 447"/>
                <a:gd name="T86" fmla="*/ 2 w 242"/>
                <a:gd name="T87" fmla="*/ 13 h 447"/>
                <a:gd name="T88" fmla="*/ 1 w 242"/>
                <a:gd name="T89" fmla="*/ 13 h 447"/>
                <a:gd name="T90" fmla="*/ 1 w 242"/>
                <a:gd name="T91" fmla="*/ 11 h 447"/>
                <a:gd name="T92" fmla="*/ 1 w 242"/>
                <a:gd name="T93" fmla="*/ 6 h 447"/>
                <a:gd name="T94" fmla="*/ 1 w 242"/>
                <a:gd name="T95" fmla="*/ 2 h 447"/>
                <a:gd name="T96" fmla="*/ 0 w 242"/>
                <a:gd name="T97" fmla="*/ 0 h 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2" h="447">
                  <a:moveTo>
                    <a:pt x="0" y="13"/>
                  </a:moveTo>
                  <a:lnTo>
                    <a:pt x="14" y="12"/>
                  </a:lnTo>
                  <a:lnTo>
                    <a:pt x="27" y="11"/>
                  </a:lnTo>
                  <a:lnTo>
                    <a:pt x="40" y="11"/>
                  </a:lnTo>
                  <a:lnTo>
                    <a:pt x="54" y="10"/>
                  </a:lnTo>
                  <a:lnTo>
                    <a:pt x="68" y="9"/>
                  </a:lnTo>
                  <a:lnTo>
                    <a:pt x="80" y="8"/>
                  </a:lnTo>
                  <a:lnTo>
                    <a:pt x="94" y="8"/>
                  </a:lnTo>
                  <a:lnTo>
                    <a:pt x="108" y="6"/>
                  </a:lnTo>
                  <a:lnTo>
                    <a:pt x="121" y="5"/>
                  </a:lnTo>
                  <a:lnTo>
                    <a:pt x="134" y="4"/>
                  </a:lnTo>
                  <a:lnTo>
                    <a:pt x="147" y="4"/>
                  </a:lnTo>
                  <a:lnTo>
                    <a:pt x="161" y="3"/>
                  </a:lnTo>
                  <a:lnTo>
                    <a:pt x="174" y="2"/>
                  </a:lnTo>
                  <a:lnTo>
                    <a:pt x="186" y="1"/>
                  </a:lnTo>
                  <a:lnTo>
                    <a:pt x="200" y="1"/>
                  </a:lnTo>
                  <a:lnTo>
                    <a:pt x="213" y="0"/>
                  </a:lnTo>
                  <a:lnTo>
                    <a:pt x="220" y="106"/>
                  </a:lnTo>
                  <a:lnTo>
                    <a:pt x="228" y="212"/>
                  </a:lnTo>
                  <a:lnTo>
                    <a:pt x="235" y="319"/>
                  </a:lnTo>
                  <a:lnTo>
                    <a:pt x="242" y="425"/>
                  </a:lnTo>
                  <a:lnTo>
                    <a:pt x="232" y="427"/>
                  </a:lnTo>
                  <a:lnTo>
                    <a:pt x="222" y="429"/>
                  </a:lnTo>
                  <a:lnTo>
                    <a:pt x="213" y="430"/>
                  </a:lnTo>
                  <a:lnTo>
                    <a:pt x="202" y="433"/>
                  </a:lnTo>
                  <a:lnTo>
                    <a:pt x="192" y="435"/>
                  </a:lnTo>
                  <a:lnTo>
                    <a:pt x="183" y="436"/>
                  </a:lnTo>
                  <a:lnTo>
                    <a:pt x="173" y="438"/>
                  </a:lnTo>
                  <a:lnTo>
                    <a:pt x="163" y="441"/>
                  </a:lnTo>
                  <a:lnTo>
                    <a:pt x="155" y="442"/>
                  </a:lnTo>
                  <a:lnTo>
                    <a:pt x="146" y="442"/>
                  </a:lnTo>
                  <a:lnTo>
                    <a:pt x="138" y="443"/>
                  </a:lnTo>
                  <a:lnTo>
                    <a:pt x="130" y="444"/>
                  </a:lnTo>
                  <a:lnTo>
                    <a:pt x="122" y="445"/>
                  </a:lnTo>
                  <a:lnTo>
                    <a:pt x="114" y="445"/>
                  </a:lnTo>
                  <a:lnTo>
                    <a:pt x="105" y="447"/>
                  </a:lnTo>
                  <a:lnTo>
                    <a:pt x="96" y="447"/>
                  </a:lnTo>
                  <a:lnTo>
                    <a:pt x="87" y="445"/>
                  </a:lnTo>
                  <a:lnTo>
                    <a:pt x="79" y="444"/>
                  </a:lnTo>
                  <a:lnTo>
                    <a:pt x="70" y="444"/>
                  </a:lnTo>
                  <a:lnTo>
                    <a:pt x="62" y="443"/>
                  </a:lnTo>
                  <a:lnTo>
                    <a:pt x="53" y="442"/>
                  </a:lnTo>
                  <a:lnTo>
                    <a:pt x="45" y="441"/>
                  </a:lnTo>
                  <a:lnTo>
                    <a:pt x="35" y="441"/>
                  </a:lnTo>
                  <a:lnTo>
                    <a:pt x="26" y="440"/>
                  </a:lnTo>
                  <a:lnTo>
                    <a:pt x="24" y="369"/>
                  </a:lnTo>
                  <a:lnTo>
                    <a:pt x="18" y="217"/>
                  </a:lnTo>
                  <a:lnTo>
                    <a:pt x="9" y="70"/>
                  </a:lnTo>
                  <a:lnTo>
                    <a:pt x="0" y="13"/>
                  </a:lnTo>
                  <a:close/>
                </a:path>
              </a:pathLst>
            </a:custGeom>
            <a:solidFill>
              <a:srgbClr val="914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3" name="Freeform 47"/>
            <p:cNvSpPr>
              <a:spLocks/>
            </p:cNvSpPr>
            <p:nvPr/>
          </p:nvSpPr>
          <p:spPr bwMode="auto">
            <a:xfrm>
              <a:off x="2349" y="3183"/>
              <a:ext cx="112" cy="223"/>
            </a:xfrm>
            <a:custGeom>
              <a:avLst/>
              <a:gdLst>
                <a:gd name="T0" fmla="*/ 0 w 226"/>
                <a:gd name="T1" fmla="*/ 0 h 447"/>
                <a:gd name="T2" fmla="*/ 0 w 226"/>
                <a:gd name="T3" fmla="*/ 0 h 447"/>
                <a:gd name="T4" fmla="*/ 0 w 226"/>
                <a:gd name="T5" fmla="*/ 0 h 447"/>
                <a:gd name="T6" fmla="*/ 1 w 226"/>
                <a:gd name="T7" fmla="*/ 0 h 447"/>
                <a:gd name="T8" fmla="*/ 1 w 226"/>
                <a:gd name="T9" fmla="*/ 0 h 447"/>
                <a:gd name="T10" fmla="*/ 1 w 226"/>
                <a:gd name="T11" fmla="*/ 0 h 447"/>
                <a:gd name="T12" fmla="*/ 2 w 226"/>
                <a:gd name="T13" fmla="*/ 0 h 447"/>
                <a:gd name="T14" fmla="*/ 2 w 226"/>
                <a:gd name="T15" fmla="*/ 0 h 447"/>
                <a:gd name="T16" fmla="*/ 3 w 226"/>
                <a:gd name="T17" fmla="*/ 0 h 447"/>
                <a:gd name="T18" fmla="*/ 3 w 226"/>
                <a:gd name="T19" fmla="*/ 0 h 447"/>
                <a:gd name="T20" fmla="*/ 3 w 226"/>
                <a:gd name="T21" fmla="*/ 0 h 447"/>
                <a:gd name="T22" fmla="*/ 4 w 226"/>
                <a:gd name="T23" fmla="*/ 0 h 447"/>
                <a:gd name="T24" fmla="*/ 4 w 226"/>
                <a:gd name="T25" fmla="*/ 0 h 447"/>
                <a:gd name="T26" fmla="*/ 5 w 226"/>
                <a:gd name="T27" fmla="*/ 0 h 447"/>
                <a:gd name="T28" fmla="*/ 5 w 226"/>
                <a:gd name="T29" fmla="*/ 0 h 447"/>
                <a:gd name="T30" fmla="*/ 5 w 226"/>
                <a:gd name="T31" fmla="*/ 0 h 447"/>
                <a:gd name="T32" fmla="*/ 6 w 226"/>
                <a:gd name="T33" fmla="*/ 0 h 447"/>
                <a:gd name="T34" fmla="*/ 6 w 226"/>
                <a:gd name="T35" fmla="*/ 3 h 447"/>
                <a:gd name="T36" fmla="*/ 6 w 226"/>
                <a:gd name="T37" fmla="*/ 6 h 447"/>
                <a:gd name="T38" fmla="*/ 6 w 226"/>
                <a:gd name="T39" fmla="*/ 9 h 447"/>
                <a:gd name="T40" fmla="*/ 7 w 226"/>
                <a:gd name="T41" fmla="*/ 13 h 447"/>
                <a:gd name="T42" fmla="*/ 6 w 226"/>
                <a:gd name="T43" fmla="*/ 13 h 447"/>
                <a:gd name="T44" fmla="*/ 6 w 226"/>
                <a:gd name="T45" fmla="*/ 13 h 447"/>
                <a:gd name="T46" fmla="*/ 6 w 226"/>
                <a:gd name="T47" fmla="*/ 13 h 447"/>
                <a:gd name="T48" fmla="*/ 5 w 226"/>
                <a:gd name="T49" fmla="*/ 13 h 447"/>
                <a:gd name="T50" fmla="*/ 5 w 226"/>
                <a:gd name="T51" fmla="*/ 13 h 447"/>
                <a:gd name="T52" fmla="*/ 5 w 226"/>
                <a:gd name="T53" fmla="*/ 13 h 447"/>
                <a:gd name="T54" fmla="*/ 5 w 226"/>
                <a:gd name="T55" fmla="*/ 13 h 447"/>
                <a:gd name="T56" fmla="*/ 4 w 226"/>
                <a:gd name="T57" fmla="*/ 13 h 447"/>
                <a:gd name="T58" fmla="*/ 4 w 226"/>
                <a:gd name="T59" fmla="*/ 13 h 447"/>
                <a:gd name="T60" fmla="*/ 4 w 226"/>
                <a:gd name="T61" fmla="*/ 13 h 447"/>
                <a:gd name="T62" fmla="*/ 4 w 226"/>
                <a:gd name="T63" fmla="*/ 13 h 447"/>
                <a:gd name="T64" fmla="*/ 3 w 226"/>
                <a:gd name="T65" fmla="*/ 13 h 447"/>
                <a:gd name="T66" fmla="*/ 3 w 226"/>
                <a:gd name="T67" fmla="*/ 13 h 447"/>
                <a:gd name="T68" fmla="*/ 3 w 226"/>
                <a:gd name="T69" fmla="*/ 13 h 447"/>
                <a:gd name="T70" fmla="*/ 3 w 226"/>
                <a:gd name="T71" fmla="*/ 13 h 447"/>
                <a:gd name="T72" fmla="*/ 2 w 226"/>
                <a:gd name="T73" fmla="*/ 13 h 447"/>
                <a:gd name="T74" fmla="*/ 2 w 226"/>
                <a:gd name="T75" fmla="*/ 13 h 447"/>
                <a:gd name="T76" fmla="*/ 2 w 226"/>
                <a:gd name="T77" fmla="*/ 13 h 447"/>
                <a:gd name="T78" fmla="*/ 2 w 226"/>
                <a:gd name="T79" fmla="*/ 13 h 447"/>
                <a:gd name="T80" fmla="*/ 1 w 226"/>
                <a:gd name="T81" fmla="*/ 13 h 447"/>
                <a:gd name="T82" fmla="*/ 1 w 226"/>
                <a:gd name="T83" fmla="*/ 13 h 447"/>
                <a:gd name="T84" fmla="*/ 1 w 226"/>
                <a:gd name="T85" fmla="*/ 13 h 447"/>
                <a:gd name="T86" fmla="*/ 1 w 226"/>
                <a:gd name="T87" fmla="*/ 13 h 447"/>
                <a:gd name="T88" fmla="*/ 0 w 226"/>
                <a:gd name="T89" fmla="*/ 13 h 447"/>
                <a:gd name="T90" fmla="*/ 0 w 226"/>
                <a:gd name="T91" fmla="*/ 11 h 447"/>
                <a:gd name="T92" fmla="*/ 0 w 226"/>
                <a:gd name="T93" fmla="*/ 6 h 447"/>
                <a:gd name="T94" fmla="*/ 0 w 226"/>
                <a:gd name="T95" fmla="*/ 2 h 447"/>
                <a:gd name="T96" fmla="*/ 0 w 226"/>
                <a:gd name="T97" fmla="*/ 0 h 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6" h="447">
                  <a:moveTo>
                    <a:pt x="0" y="13"/>
                  </a:moveTo>
                  <a:lnTo>
                    <a:pt x="13" y="12"/>
                  </a:lnTo>
                  <a:lnTo>
                    <a:pt x="25" y="11"/>
                  </a:lnTo>
                  <a:lnTo>
                    <a:pt x="38" y="11"/>
                  </a:lnTo>
                  <a:lnTo>
                    <a:pt x="49" y="10"/>
                  </a:lnTo>
                  <a:lnTo>
                    <a:pt x="62" y="9"/>
                  </a:lnTo>
                  <a:lnTo>
                    <a:pt x="75" y="8"/>
                  </a:lnTo>
                  <a:lnTo>
                    <a:pt x="87" y="8"/>
                  </a:lnTo>
                  <a:lnTo>
                    <a:pt x="99" y="6"/>
                  </a:lnTo>
                  <a:lnTo>
                    <a:pt x="112" y="5"/>
                  </a:lnTo>
                  <a:lnTo>
                    <a:pt x="124" y="4"/>
                  </a:lnTo>
                  <a:lnTo>
                    <a:pt x="137" y="4"/>
                  </a:lnTo>
                  <a:lnTo>
                    <a:pt x="149" y="3"/>
                  </a:lnTo>
                  <a:lnTo>
                    <a:pt x="161" y="2"/>
                  </a:lnTo>
                  <a:lnTo>
                    <a:pt x="174" y="1"/>
                  </a:lnTo>
                  <a:lnTo>
                    <a:pt x="185" y="1"/>
                  </a:lnTo>
                  <a:lnTo>
                    <a:pt x="198" y="0"/>
                  </a:lnTo>
                  <a:lnTo>
                    <a:pt x="205" y="106"/>
                  </a:lnTo>
                  <a:lnTo>
                    <a:pt x="212" y="212"/>
                  </a:lnTo>
                  <a:lnTo>
                    <a:pt x="219" y="319"/>
                  </a:lnTo>
                  <a:lnTo>
                    <a:pt x="226" y="425"/>
                  </a:lnTo>
                  <a:lnTo>
                    <a:pt x="216" y="427"/>
                  </a:lnTo>
                  <a:lnTo>
                    <a:pt x="208" y="429"/>
                  </a:lnTo>
                  <a:lnTo>
                    <a:pt x="199" y="432"/>
                  </a:lnTo>
                  <a:lnTo>
                    <a:pt x="190" y="433"/>
                  </a:lnTo>
                  <a:lnTo>
                    <a:pt x="182" y="435"/>
                  </a:lnTo>
                  <a:lnTo>
                    <a:pt x="173" y="437"/>
                  </a:lnTo>
                  <a:lnTo>
                    <a:pt x="164" y="438"/>
                  </a:lnTo>
                  <a:lnTo>
                    <a:pt x="154" y="441"/>
                  </a:lnTo>
                  <a:lnTo>
                    <a:pt x="146" y="442"/>
                  </a:lnTo>
                  <a:lnTo>
                    <a:pt x="137" y="442"/>
                  </a:lnTo>
                  <a:lnTo>
                    <a:pt x="129" y="443"/>
                  </a:lnTo>
                  <a:lnTo>
                    <a:pt x="121" y="444"/>
                  </a:lnTo>
                  <a:lnTo>
                    <a:pt x="113" y="445"/>
                  </a:lnTo>
                  <a:lnTo>
                    <a:pt x="105" y="445"/>
                  </a:lnTo>
                  <a:lnTo>
                    <a:pt x="96" y="447"/>
                  </a:lnTo>
                  <a:lnTo>
                    <a:pt x="87" y="447"/>
                  </a:lnTo>
                  <a:lnTo>
                    <a:pt x="79" y="445"/>
                  </a:lnTo>
                  <a:lnTo>
                    <a:pt x="73" y="444"/>
                  </a:lnTo>
                  <a:lnTo>
                    <a:pt x="64" y="443"/>
                  </a:lnTo>
                  <a:lnTo>
                    <a:pt x="56" y="442"/>
                  </a:lnTo>
                  <a:lnTo>
                    <a:pt x="48" y="442"/>
                  </a:lnTo>
                  <a:lnTo>
                    <a:pt x="41" y="441"/>
                  </a:lnTo>
                  <a:lnTo>
                    <a:pt x="33" y="440"/>
                  </a:lnTo>
                  <a:lnTo>
                    <a:pt x="26" y="438"/>
                  </a:lnTo>
                  <a:lnTo>
                    <a:pt x="25" y="369"/>
                  </a:lnTo>
                  <a:lnTo>
                    <a:pt x="20" y="217"/>
                  </a:lnTo>
                  <a:lnTo>
                    <a:pt x="10" y="70"/>
                  </a:lnTo>
                  <a:lnTo>
                    <a:pt x="0" y="13"/>
                  </a:lnTo>
                  <a:close/>
                </a:path>
              </a:pathLst>
            </a:custGeom>
            <a:solidFill>
              <a:srgbClr val="9951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4" name="Freeform 48"/>
            <p:cNvSpPr>
              <a:spLocks/>
            </p:cNvSpPr>
            <p:nvPr/>
          </p:nvSpPr>
          <p:spPr bwMode="auto">
            <a:xfrm>
              <a:off x="2353" y="3183"/>
              <a:ext cx="105" cy="223"/>
            </a:xfrm>
            <a:custGeom>
              <a:avLst/>
              <a:gdLst>
                <a:gd name="T0" fmla="*/ 0 w 211"/>
                <a:gd name="T1" fmla="*/ 0 h 447"/>
                <a:gd name="T2" fmla="*/ 0 w 211"/>
                <a:gd name="T3" fmla="*/ 0 h 447"/>
                <a:gd name="T4" fmla="*/ 1 w 211"/>
                <a:gd name="T5" fmla="*/ 0 h 447"/>
                <a:gd name="T6" fmla="*/ 2 w 211"/>
                <a:gd name="T7" fmla="*/ 0 h 447"/>
                <a:gd name="T8" fmla="*/ 2 w 211"/>
                <a:gd name="T9" fmla="*/ 0 h 447"/>
                <a:gd name="T10" fmla="*/ 3 w 211"/>
                <a:gd name="T11" fmla="*/ 0 h 447"/>
                <a:gd name="T12" fmla="*/ 4 w 211"/>
                <a:gd name="T13" fmla="*/ 0 h 447"/>
                <a:gd name="T14" fmla="*/ 5 w 211"/>
                <a:gd name="T15" fmla="*/ 0 h 447"/>
                <a:gd name="T16" fmla="*/ 5 w 211"/>
                <a:gd name="T17" fmla="*/ 0 h 447"/>
                <a:gd name="T18" fmla="*/ 5 w 211"/>
                <a:gd name="T19" fmla="*/ 3 h 447"/>
                <a:gd name="T20" fmla="*/ 6 w 211"/>
                <a:gd name="T21" fmla="*/ 6 h 447"/>
                <a:gd name="T22" fmla="*/ 6 w 211"/>
                <a:gd name="T23" fmla="*/ 10 h 447"/>
                <a:gd name="T24" fmla="*/ 6 w 211"/>
                <a:gd name="T25" fmla="*/ 13 h 447"/>
                <a:gd name="T26" fmla="*/ 6 w 211"/>
                <a:gd name="T27" fmla="*/ 13 h 447"/>
                <a:gd name="T28" fmla="*/ 6 w 211"/>
                <a:gd name="T29" fmla="*/ 13 h 447"/>
                <a:gd name="T30" fmla="*/ 5 w 211"/>
                <a:gd name="T31" fmla="*/ 13 h 447"/>
                <a:gd name="T32" fmla="*/ 5 w 211"/>
                <a:gd name="T33" fmla="*/ 13 h 447"/>
                <a:gd name="T34" fmla="*/ 5 w 211"/>
                <a:gd name="T35" fmla="*/ 13 h 447"/>
                <a:gd name="T36" fmla="*/ 5 w 211"/>
                <a:gd name="T37" fmla="*/ 13 h 447"/>
                <a:gd name="T38" fmla="*/ 4 w 211"/>
                <a:gd name="T39" fmla="*/ 13 h 447"/>
                <a:gd name="T40" fmla="*/ 4 w 211"/>
                <a:gd name="T41" fmla="*/ 13 h 447"/>
                <a:gd name="T42" fmla="*/ 4 w 211"/>
                <a:gd name="T43" fmla="*/ 13 h 447"/>
                <a:gd name="T44" fmla="*/ 4 w 211"/>
                <a:gd name="T45" fmla="*/ 13 h 447"/>
                <a:gd name="T46" fmla="*/ 3 w 211"/>
                <a:gd name="T47" fmla="*/ 13 h 447"/>
                <a:gd name="T48" fmla="*/ 3 w 211"/>
                <a:gd name="T49" fmla="*/ 13 h 447"/>
                <a:gd name="T50" fmla="*/ 3 w 211"/>
                <a:gd name="T51" fmla="*/ 13 h 447"/>
                <a:gd name="T52" fmla="*/ 3 w 211"/>
                <a:gd name="T53" fmla="*/ 13 h 447"/>
                <a:gd name="T54" fmla="*/ 2 w 211"/>
                <a:gd name="T55" fmla="*/ 13 h 447"/>
                <a:gd name="T56" fmla="*/ 2 w 211"/>
                <a:gd name="T57" fmla="*/ 13 h 447"/>
                <a:gd name="T58" fmla="*/ 2 w 211"/>
                <a:gd name="T59" fmla="*/ 13 h 447"/>
                <a:gd name="T60" fmla="*/ 2 w 211"/>
                <a:gd name="T61" fmla="*/ 13 h 447"/>
                <a:gd name="T62" fmla="*/ 1 w 211"/>
                <a:gd name="T63" fmla="*/ 13 h 447"/>
                <a:gd name="T64" fmla="*/ 1 w 211"/>
                <a:gd name="T65" fmla="*/ 13 h 447"/>
                <a:gd name="T66" fmla="*/ 1 w 211"/>
                <a:gd name="T67" fmla="*/ 13 h 447"/>
                <a:gd name="T68" fmla="*/ 1 w 211"/>
                <a:gd name="T69" fmla="*/ 13 h 447"/>
                <a:gd name="T70" fmla="*/ 1 w 211"/>
                <a:gd name="T71" fmla="*/ 13 h 447"/>
                <a:gd name="T72" fmla="*/ 0 w 211"/>
                <a:gd name="T73" fmla="*/ 13 h 447"/>
                <a:gd name="T74" fmla="*/ 0 w 211"/>
                <a:gd name="T75" fmla="*/ 11 h 447"/>
                <a:gd name="T76" fmla="*/ 0 w 211"/>
                <a:gd name="T77" fmla="*/ 6 h 447"/>
                <a:gd name="T78" fmla="*/ 0 w 211"/>
                <a:gd name="T79" fmla="*/ 2 h 447"/>
                <a:gd name="T80" fmla="*/ 0 w 211"/>
                <a:gd name="T81" fmla="*/ 0 h 4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1" h="447">
                  <a:moveTo>
                    <a:pt x="0" y="13"/>
                  </a:moveTo>
                  <a:lnTo>
                    <a:pt x="23" y="11"/>
                  </a:lnTo>
                  <a:lnTo>
                    <a:pt x="46" y="10"/>
                  </a:lnTo>
                  <a:lnTo>
                    <a:pt x="69" y="8"/>
                  </a:lnTo>
                  <a:lnTo>
                    <a:pt x="92" y="6"/>
                  </a:lnTo>
                  <a:lnTo>
                    <a:pt x="114" y="4"/>
                  </a:lnTo>
                  <a:lnTo>
                    <a:pt x="137" y="3"/>
                  </a:lnTo>
                  <a:lnTo>
                    <a:pt x="160" y="1"/>
                  </a:lnTo>
                  <a:lnTo>
                    <a:pt x="183" y="0"/>
                  </a:lnTo>
                  <a:lnTo>
                    <a:pt x="190" y="107"/>
                  </a:lnTo>
                  <a:lnTo>
                    <a:pt x="197" y="213"/>
                  </a:lnTo>
                  <a:lnTo>
                    <a:pt x="204" y="320"/>
                  </a:lnTo>
                  <a:lnTo>
                    <a:pt x="211" y="426"/>
                  </a:lnTo>
                  <a:lnTo>
                    <a:pt x="203" y="428"/>
                  </a:lnTo>
                  <a:lnTo>
                    <a:pt x="195" y="429"/>
                  </a:lnTo>
                  <a:lnTo>
                    <a:pt x="187" y="432"/>
                  </a:lnTo>
                  <a:lnTo>
                    <a:pt x="179" y="433"/>
                  </a:lnTo>
                  <a:lnTo>
                    <a:pt x="169" y="435"/>
                  </a:lnTo>
                  <a:lnTo>
                    <a:pt x="161" y="437"/>
                  </a:lnTo>
                  <a:lnTo>
                    <a:pt x="153" y="438"/>
                  </a:lnTo>
                  <a:lnTo>
                    <a:pt x="145" y="441"/>
                  </a:lnTo>
                  <a:lnTo>
                    <a:pt x="137" y="442"/>
                  </a:lnTo>
                  <a:lnTo>
                    <a:pt x="128" y="442"/>
                  </a:lnTo>
                  <a:lnTo>
                    <a:pt x="120" y="443"/>
                  </a:lnTo>
                  <a:lnTo>
                    <a:pt x="112" y="444"/>
                  </a:lnTo>
                  <a:lnTo>
                    <a:pt x="104" y="445"/>
                  </a:lnTo>
                  <a:lnTo>
                    <a:pt x="96" y="445"/>
                  </a:lnTo>
                  <a:lnTo>
                    <a:pt x="87" y="447"/>
                  </a:lnTo>
                  <a:lnTo>
                    <a:pt x="78" y="447"/>
                  </a:lnTo>
                  <a:lnTo>
                    <a:pt x="72" y="445"/>
                  </a:lnTo>
                  <a:lnTo>
                    <a:pt x="66" y="444"/>
                  </a:lnTo>
                  <a:lnTo>
                    <a:pt x="59" y="443"/>
                  </a:lnTo>
                  <a:lnTo>
                    <a:pt x="53" y="441"/>
                  </a:lnTo>
                  <a:lnTo>
                    <a:pt x="46" y="440"/>
                  </a:lnTo>
                  <a:lnTo>
                    <a:pt x="39" y="438"/>
                  </a:lnTo>
                  <a:lnTo>
                    <a:pt x="34" y="437"/>
                  </a:lnTo>
                  <a:lnTo>
                    <a:pt x="27" y="436"/>
                  </a:lnTo>
                  <a:lnTo>
                    <a:pt x="27" y="367"/>
                  </a:lnTo>
                  <a:lnTo>
                    <a:pt x="21" y="216"/>
                  </a:lnTo>
                  <a:lnTo>
                    <a:pt x="11" y="70"/>
                  </a:lnTo>
                  <a:lnTo>
                    <a:pt x="0" y="13"/>
                  </a:lnTo>
                  <a:close/>
                </a:path>
              </a:pathLst>
            </a:custGeom>
            <a:solidFill>
              <a:srgbClr val="9E5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5" name="Freeform 49"/>
            <p:cNvSpPr>
              <a:spLocks/>
            </p:cNvSpPr>
            <p:nvPr/>
          </p:nvSpPr>
          <p:spPr bwMode="auto">
            <a:xfrm>
              <a:off x="2358" y="3183"/>
              <a:ext cx="99" cy="223"/>
            </a:xfrm>
            <a:custGeom>
              <a:avLst/>
              <a:gdLst>
                <a:gd name="T0" fmla="*/ 0 w 196"/>
                <a:gd name="T1" fmla="*/ 1 h 446"/>
                <a:gd name="T2" fmla="*/ 1 w 196"/>
                <a:gd name="T3" fmla="*/ 1 h 446"/>
                <a:gd name="T4" fmla="*/ 2 w 196"/>
                <a:gd name="T5" fmla="*/ 1 h 446"/>
                <a:gd name="T6" fmla="*/ 2 w 196"/>
                <a:gd name="T7" fmla="*/ 1 h 446"/>
                <a:gd name="T8" fmla="*/ 3 w 196"/>
                <a:gd name="T9" fmla="*/ 1 h 446"/>
                <a:gd name="T10" fmla="*/ 4 w 196"/>
                <a:gd name="T11" fmla="*/ 1 h 446"/>
                <a:gd name="T12" fmla="*/ 4 w 196"/>
                <a:gd name="T13" fmla="*/ 1 h 446"/>
                <a:gd name="T14" fmla="*/ 5 w 196"/>
                <a:gd name="T15" fmla="*/ 1 h 446"/>
                <a:gd name="T16" fmla="*/ 6 w 196"/>
                <a:gd name="T17" fmla="*/ 0 h 446"/>
                <a:gd name="T18" fmla="*/ 6 w 196"/>
                <a:gd name="T19" fmla="*/ 4 h 446"/>
                <a:gd name="T20" fmla="*/ 6 w 196"/>
                <a:gd name="T21" fmla="*/ 7 h 446"/>
                <a:gd name="T22" fmla="*/ 6 w 196"/>
                <a:gd name="T23" fmla="*/ 10 h 446"/>
                <a:gd name="T24" fmla="*/ 7 w 196"/>
                <a:gd name="T25" fmla="*/ 14 h 446"/>
                <a:gd name="T26" fmla="*/ 6 w 196"/>
                <a:gd name="T27" fmla="*/ 14 h 446"/>
                <a:gd name="T28" fmla="*/ 6 w 196"/>
                <a:gd name="T29" fmla="*/ 14 h 446"/>
                <a:gd name="T30" fmla="*/ 6 w 196"/>
                <a:gd name="T31" fmla="*/ 14 h 446"/>
                <a:gd name="T32" fmla="*/ 6 w 196"/>
                <a:gd name="T33" fmla="*/ 14 h 446"/>
                <a:gd name="T34" fmla="*/ 5 w 196"/>
                <a:gd name="T35" fmla="*/ 14 h 446"/>
                <a:gd name="T36" fmla="*/ 5 w 196"/>
                <a:gd name="T37" fmla="*/ 14 h 446"/>
                <a:gd name="T38" fmla="*/ 5 w 196"/>
                <a:gd name="T39" fmla="*/ 14 h 446"/>
                <a:gd name="T40" fmla="*/ 5 w 196"/>
                <a:gd name="T41" fmla="*/ 14 h 446"/>
                <a:gd name="T42" fmla="*/ 5 w 196"/>
                <a:gd name="T43" fmla="*/ 14 h 446"/>
                <a:gd name="T44" fmla="*/ 4 w 196"/>
                <a:gd name="T45" fmla="*/ 14 h 446"/>
                <a:gd name="T46" fmla="*/ 4 w 196"/>
                <a:gd name="T47" fmla="*/ 14 h 446"/>
                <a:gd name="T48" fmla="*/ 4 w 196"/>
                <a:gd name="T49" fmla="*/ 14 h 446"/>
                <a:gd name="T50" fmla="*/ 3 w 196"/>
                <a:gd name="T51" fmla="*/ 14 h 446"/>
                <a:gd name="T52" fmla="*/ 3 w 196"/>
                <a:gd name="T53" fmla="*/ 14 h 446"/>
                <a:gd name="T54" fmla="*/ 3 w 196"/>
                <a:gd name="T55" fmla="*/ 14 h 446"/>
                <a:gd name="T56" fmla="*/ 3 w 196"/>
                <a:gd name="T57" fmla="*/ 14 h 446"/>
                <a:gd name="T58" fmla="*/ 2 w 196"/>
                <a:gd name="T59" fmla="*/ 14 h 446"/>
                <a:gd name="T60" fmla="*/ 2 w 196"/>
                <a:gd name="T61" fmla="*/ 14 h 446"/>
                <a:gd name="T62" fmla="*/ 2 w 196"/>
                <a:gd name="T63" fmla="*/ 14 h 446"/>
                <a:gd name="T64" fmla="*/ 2 w 196"/>
                <a:gd name="T65" fmla="*/ 14 h 446"/>
                <a:gd name="T66" fmla="*/ 2 w 196"/>
                <a:gd name="T67" fmla="*/ 14 h 446"/>
                <a:gd name="T68" fmla="*/ 2 w 196"/>
                <a:gd name="T69" fmla="*/ 14 h 446"/>
                <a:gd name="T70" fmla="*/ 2 w 196"/>
                <a:gd name="T71" fmla="*/ 14 h 446"/>
                <a:gd name="T72" fmla="*/ 1 w 196"/>
                <a:gd name="T73" fmla="*/ 14 h 446"/>
                <a:gd name="T74" fmla="*/ 1 w 196"/>
                <a:gd name="T75" fmla="*/ 12 h 446"/>
                <a:gd name="T76" fmla="*/ 1 w 196"/>
                <a:gd name="T77" fmla="*/ 7 h 446"/>
                <a:gd name="T78" fmla="*/ 1 w 196"/>
                <a:gd name="T79" fmla="*/ 3 h 446"/>
                <a:gd name="T80" fmla="*/ 0 w 196"/>
                <a:gd name="T81" fmla="*/ 1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6" h="446">
                  <a:moveTo>
                    <a:pt x="0" y="12"/>
                  </a:moveTo>
                  <a:lnTo>
                    <a:pt x="21" y="11"/>
                  </a:lnTo>
                  <a:lnTo>
                    <a:pt x="42" y="10"/>
                  </a:lnTo>
                  <a:lnTo>
                    <a:pt x="63" y="8"/>
                  </a:lnTo>
                  <a:lnTo>
                    <a:pt x="84" y="7"/>
                  </a:lnTo>
                  <a:lnTo>
                    <a:pt x="105" y="4"/>
                  </a:lnTo>
                  <a:lnTo>
                    <a:pt x="126" y="3"/>
                  </a:lnTo>
                  <a:lnTo>
                    <a:pt x="147" y="1"/>
                  </a:lnTo>
                  <a:lnTo>
                    <a:pt x="167" y="0"/>
                  </a:lnTo>
                  <a:lnTo>
                    <a:pt x="175" y="106"/>
                  </a:lnTo>
                  <a:lnTo>
                    <a:pt x="182" y="212"/>
                  </a:lnTo>
                  <a:lnTo>
                    <a:pt x="189" y="319"/>
                  </a:lnTo>
                  <a:lnTo>
                    <a:pt x="196" y="425"/>
                  </a:lnTo>
                  <a:lnTo>
                    <a:pt x="188" y="427"/>
                  </a:lnTo>
                  <a:lnTo>
                    <a:pt x="181" y="429"/>
                  </a:lnTo>
                  <a:lnTo>
                    <a:pt x="173" y="431"/>
                  </a:lnTo>
                  <a:lnTo>
                    <a:pt x="166" y="433"/>
                  </a:lnTo>
                  <a:lnTo>
                    <a:pt x="158" y="434"/>
                  </a:lnTo>
                  <a:lnTo>
                    <a:pt x="151" y="436"/>
                  </a:lnTo>
                  <a:lnTo>
                    <a:pt x="143" y="437"/>
                  </a:lnTo>
                  <a:lnTo>
                    <a:pt x="136" y="440"/>
                  </a:lnTo>
                  <a:lnTo>
                    <a:pt x="128" y="441"/>
                  </a:lnTo>
                  <a:lnTo>
                    <a:pt x="119" y="441"/>
                  </a:lnTo>
                  <a:lnTo>
                    <a:pt x="111" y="442"/>
                  </a:lnTo>
                  <a:lnTo>
                    <a:pt x="103" y="443"/>
                  </a:lnTo>
                  <a:lnTo>
                    <a:pt x="95" y="444"/>
                  </a:lnTo>
                  <a:lnTo>
                    <a:pt x="87" y="444"/>
                  </a:lnTo>
                  <a:lnTo>
                    <a:pt x="78" y="446"/>
                  </a:lnTo>
                  <a:lnTo>
                    <a:pt x="69" y="446"/>
                  </a:lnTo>
                  <a:lnTo>
                    <a:pt x="64" y="444"/>
                  </a:lnTo>
                  <a:lnTo>
                    <a:pt x="58" y="443"/>
                  </a:lnTo>
                  <a:lnTo>
                    <a:pt x="53" y="441"/>
                  </a:lnTo>
                  <a:lnTo>
                    <a:pt x="48" y="440"/>
                  </a:lnTo>
                  <a:lnTo>
                    <a:pt x="43" y="439"/>
                  </a:lnTo>
                  <a:lnTo>
                    <a:pt x="37" y="436"/>
                  </a:lnTo>
                  <a:lnTo>
                    <a:pt x="33" y="435"/>
                  </a:lnTo>
                  <a:lnTo>
                    <a:pt x="27" y="434"/>
                  </a:lnTo>
                  <a:lnTo>
                    <a:pt x="27" y="365"/>
                  </a:lnTo>
                  <a:lnTo>
                    <a:pt x="21" y="214"/>
                  </a:lnTo>
                  <a:lnTo>
                    <a:pt x="11" y="69"/>
                  </a:lnTo>
                  <a:lnTo>
                    <a:pt x="0" y="12"/>
                  </a:lnTo>
                  <a:close/>
                </a:path>
              </a:pathLst>
            </a:custGeom>
            <a:solidFill>
              <a:srgbClr val="A560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6" name="Freeform 50"/>
            <p:cNvSpPr>
              <a:spLocks/>
            </p:cNvSpPr>
            <p:nvPr/>
          </p:nvSpPr>
          <p:spPr bwMode="auto">
            <a:xfrm>
              <a:off x="2362" y="3183"/>
              <a:ext cx="91" cy="223"/>
            </a:xfrm>
            <a:custGeom>
              <a:avLst/>
              <a:gdLst>
                <a:gd name="T0" fmla="*/ 0 w 180"/>
                <a:gd name="T1" fmla="*/ 1 h 446"/>
                <a:gd name="T2" fmla="*/ 1 w 180"/>
                <a:gd name="T3" fmla="*/ 1 h 446"/>
                <a:gd name="T4" fmla="*/ 2 w 180"/>
                <a:gd name="T5" fmla="*/ 1 h 446"/>
                <a:gd name="T6" fmla="*/ 2 w 180"/>
                <a:gd name="T7" fmla="*/ 1 h 446"/>
                <a:gd name="T8" fmla="*/ 3 w 180"/>
                <a:gd name="T9" fmla="*/ 1 h 446"/>
                <a:gd name="T10" fmla="*/ 3 w 180"/>
                <a:gd name="T11" fmla="*/ 1 h 446"/>
                <a:gd name="T12" fmla="*/ 4 w 180"/>
                <a:gd name="T13" fmla="*/ 1 h 446"/>
                <a:gd name="T14" fmla="*/ 5 w 180"/>
                <a:gd name="T15" fmla="*/ 1 h 446"/>
                <a:gd name="T16" fmla="*/ 5 w 180"/>
                <a:gd name="T17" fmla="*/ 0 h 446"/>
                <a:gd name="T18" fmla="*/ 5 w 180"/>
                <a:gd name="T19" fmla="*/ 4 h 446"/>
                <a:gd name="T20" fmla="*/ 6 w 180"/>
                <a:gd name="T21" fmla="*/ 7 h 446"/>
                <a:gd name="T22" fmla="*/ 6 w 180"/>
                <a:gd name="T23" fmla="*/ 10 h 446"/>
                <a:gd name="T24" fmla="*/ 6 w 180"/>
                <a:gd name="T25" fmla="*/ 14 h 446"/>
                <a:gd name="T26" fmla="*/ 6 w 180"/>
                <a:gd name="T27" fmla="*/ 14 h 446"/>
                <a:gd name="T28" fmla="*/ 6 w 180"/>
                <a:gd name="T29" fmla="*/ 14 h 446"/>
                <a:gd name="T30" fmla="*/ 6 w 180"/>
                <a:gd name="T31" fmla="*/ 14 h 446"/>
                <a:gd name="T32" fmla="*/ 5 w 180"/>
                <a:gd name="T33" fmla="*/ 14 h 446"/>
                <a:gd name="T34" fmla="*/ 5 w 180"/>
                <a:gd name="T35" fmla="*/ 14 h 446"/>
                <a:gd name="T36" fmla="*/ 5 w 180"/>
                <a:gd name="T37" fmla="*/ 14 h 446"/>
                <a:gd name="T38" fmla="*/ 5 w 180"/>
                <a:gd name="T39" fmla="*/ 14 h 446"/>
                <a:gd name="T40" fmla="*/ 4 w 180"/>
                <a:gd name="T41" fmla="*/ 14 h 446"/>
                <a:gd name="T42" fmla="*/ 4 w 180"/>
                <a:gd name="T43" fmla="*/ 14 h 446"/>
                <a:gd name="T44" fmla="*/ 4 w 180"/>
                <a:gd name="T45" fmla="*/ 14 h 446"/>
                <a:gd name="T46" fmla="*/ 4 w 180"/>
                <a:gd name="T47" fmla="*/ 14 h 446"/>
                <a:gd name="T48" fmla="*/ 3 w 180"/>
                <a:gd name="T49" fmla="*/ 14 h 446"/>
                <a:gd name="T50" fmla="*/ 3 w 180"/>
                <a:gd name="T51" fmla="*/ 14 h 446"/>
                <a:gd name="T52" fmla="*/ 3 w 180"/>
                <a:gd name="T53" fmla="*/ 14 h 446"/>
                <a:gd name="T54" fmla="*/ 3 w 180"/>
                <a:gd name="T55" fmla="*/ 14 h 446"/>
                <a:gd name="T56" fmla="*/ 2 w 180"/>
                <a:gd name="T57" fmla="*/ 14 h 446"/>
                <a:gd name="T58" fmla="*/ 2 w 180"/>
                <a:gd name="T59" fmla="*/ 14 h 446"/>
                <a:gd name="T60" fmla="*/ 2 w 180"/>
                <a:gd name="T61" fmla="*/ 14 h 446"/>
                <a:gd name="T62" fmla="*/ 2 w 180"/>
                <a:gd name="T63" fmla="*/ 14 h 446"/>
                <a:gd name="T64" fmla="*/ 1 w 180"/>
                <a:gd name="T65" fmla="*/ 14 h 446"/>
                <a:gd name="T66" fmla="*/ 1 w 180"/>
                <a:gd name="T67" fmla="*/ 13 h 446"/>
                <a:gd name="T68" fmla="*/ 1 w 180"/>
                <a:gd name="T69" fmla="*/ 12 h 446"/>
                <a:gd name="T70" fmla="*/ 1 w 180"/>
                <a:gd name="T71" fmla="*/ 10 h 446"/>
                <a:gd name="T72" fmla="*/ 1 w 180"/>
                <a:gd name="T73" fmla="*/ 7 h 446"/>
                <a:gd name="T74" fmla="*/ 1 w 180"/>
                <a:gd name="T75" fmla="*/ 5 h 446"/>
                <a:gd name="T76" fmla="*/ 1 w 180"/>
                <a:gd name="T77" fmla="*/ 3 h 446"/>
                <a:gd name="T78" fmla="*/ 1 w 180"/>
                <a:gd name="T79" fmla="*/ 1 h 446"/>
                <a:gd name="T80" fmla="*/ 0 w 180"/>
                <a:gd name="T81" fmla="*/ 1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0" h="446">
                  <a:moveTo>
                    <a:pt x="0" y="14"/>
                  </a:moveTo>
                  <a:lnTo>
                    <a:pt x="19" y="11"/>
                  </a:lnTo>
                  <a:lnTo>
                    <a:pt x="38" y="10"/>
                  </a:lnTo>
                  <a:lnTo>
                    <a:pt x="57" y="8"/>
                  </a:lnTo>
                  <a:lnTo>
                    <a:pt x="76" y="7"/>
                  </a:lnTo>
                  <a:lnTo>
                    <a:pt x="95" y="4"/>
                  </a:lnTo>
                  <a:lnTo>
                    <a:pt x="114" y="3"/>
                  </a:lnTo>
                  <a:lnTo>
                    <a:pt x="133" y="1"/>
                  </a:lnTo>
                  <a:lnTo>
                    <a:pt x="152" y="0"/>
                  </a:lnTo>
                  <a:lnTo>
                    <a:pt x="159" y="106"/>
                  </a:lnTo>
                  <a:lnTo>
                    <a:pt x="165" y="213"/>
                  </a:lnTo>
                  <a:lnTo>
                    <a:pt x="172" y="320"/>
                  </a:lnTo>
                  <a:lnTo>
                    <a:pt x="180" y="426"/>
                  </a:lnTo>
                  <a:lnTo>
                    <a:pt x="174" y="427"/>
                  </a:lnTo>
                  <a:lnTo>
                    <a:pt x="167" y="429"/>
                  </a:lnTo>
                  <a:lnTo>
                    <a:pt x="160" y="431"/>
                  </a:lnTo>
                  <a:lnTo>
                    <a:pt x="153" y="433"/>
                  </a:lnTo>
                  <a:lnTo>
                    <a:pt x="146" y="434"/>
                  </a:lnTo>
                  <a:lnTo>
                    <a:pt x="139" y="436"/>
                  </a:lnTo>
                  <a:lnTo>
                    <a:pt x="133" y="437"/>
                  </a:lnTo>
                  <a:lnTo>
                    <a:pt x="126" y="440"/>
                  </a:lnTo>
                  <a:lnTo>
                    <a:pt x="118" y="441"/>
                  </a:lnTo>
                  <a:lnTo>
                    <a:pt x="109" y="441"/>
                  </a:lnTo>
                  <a:lnTo>
                    <a:pt x="101" y="442"/>
                  </a:lnTo>
                  <a:lnTo>
                    <a:pt x="93" y="443"/>
                  </a:lnTo>
                  <a:lnTo>
                    <a:pt x="85" y="444"/>
                  </a:lnTo>
                  <a:lnTo>
                    <a:pt x="77" y="444"/>
                  </a:lnTo>
                  <a:lnTo>
                    <a:pt x="68" y="446"/>
                  </a:lnTo>
                  <a:lnTo>
                    <a:pt x="59" y="446"/>
                  </a:lnTo>
                  <a:lnTo>
                    <a:pt x="51" y="442"/>
                  </a:lnTo>
                  <a:lnTo>
                    <a:pt x="42" y="439"/>
                  </a:lnTo>
                  <a:lnTo>
                    <a:pt x="34" y="435"/>
                  </a:lnTo>
                  <a:lnTo>
                    <a:pt x="26" y="433"/>
                  </a:lnTo>
                  <a:lnTo>
                    <a:pt x="28" y="413"/>
                  </a:lnTo>
                  <a:lnTo>
                    <a:pt x="27" y="364"/>
                  </a:lnTo>
                  <a:lnTo>
                    <a:pt x="25" y="293"/>
                  </a:lnTo>
                  <a:lnTo>
                    <a:pt x="21" y="214"/>
                  </a:lnTo>
                  <a:lnTo>
                    <a:pt x="17" y="136"/>
                  </a:lnTo>
                  <a:lnTo>
                    <a:pt x="11" y="69"/>
                  </a:lnTo>
                  <a:lnTo>
                    <a:pt x="5" y="25"/>
                  </a:lnTo>
                  <a:lnTo>
                    <a:pt x="0" y="14"/>
                  </a:lnTo>
                  <a:close/>
                </a:path>
              </a:pathLst>
            </a:custGeom>
            <a:solidFill>
              <a:srgbClr val="AA66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7" name="Freeform 51"/>
            <p:cNvSpPr>
              <a:spLocks/>
            </p:cNvSpPr>
            <p:nvPr/>
          </p:nvSpPr>
          <p:spPr bwMode="auto">
            <a:xfrm>
              <a:off x="2367" y="3183"/>
              <a:ext cx="82" cy="223"/>
            </a:xfrm>
            <a:custGeom>
              <a:avLst/>
              <a:gdLst>
                <a:gd name="T0" fmla="*/ 0 w 166"/>
                <a:gd name="T1" fmla="*/ 1 h 445"/>
                <a:gd name="T2" fmla="*/ 0 w 166"/>
                <a:gd name="T3" fmla="*/ 1 h 445"/>
                <a:gd name="T4" fmla="*/ 1 w 166"/>
                <a:gd name="T5" fmla="*/ 1 h 445"/>
                <a:gd name="T6" fmla="*/ 1 w 166"/>
                <a:gd name="T7" fmla="*/ 1 h 445"/>
                <a:gd name="T8" fmla="*/ 2 w 166"/>
                <a:gd name="T9" fmla="*/ 1 h 445"/>
                <a:gd name="T10" fmla="*/ 2 w 166"/>
                <a:gd name="T11" fmla="*/ 1 h 445"/>
                <a:gd name="T12" fmla="*/ 3 w 166"/>
                <a:gd name="T13" fmla="*/ 1 h 445"/>
                <a:gd name="T14" fmla="*/ 3 w 166"/>
                <a:gd name="T15" fmla="*/ 1 h 445"/>
                <a:gd name="T16" fmla="*/ 4 w 166"/>
                <a:gd name="T17" fmla="*/ 0 h 445"/>
                <a:gd name="T18" fmla="*/ 4 w 166"/>
                <a:gd name="T19" fmla="*/ 4 h 445"/>
                <a:gd name="T20" fmla="*/ 4 w 166"/>
                <a:gd name="T21" fmla="*/ 7 h 445"/>
                <a:gd name="T22" fmla="*/ 4 w 166"/>
                <a:gd name="T23" fmla="*/ 10 h 445"/>
                <a:gd name="T24" fmla="*/ 5 w 166"/>
                <a:gd name="T25" fmla="*/ 14 h 445"/>
                <a:gd name="T26" fmla="*/ 4 w 166"/>
                <a:gd name="T27" fmla="*/ 14 h 445"/>
                <a:gd name="T28" fmla="*/ 4 w 166"/>
                <a:gd name="T29" fmla="*/ 14 h 445"/>
                <a:gd name="T30" fmla="*/ 4 w 166"/>
                <a:gd name="T31" fmla="*/ 14 h 445"/>
                <a:gd name="T32" fmla="*/ 4 w 166"/>
                <a:gd name="T33" fmla="*/ 14 h 445"/>
                <a:gd name="T34" fmla="*/ 4 w 166"/>
                <a:gd name="T35" fmla="*/ 14 h 445"/>
                <a:gd name="T36" fmla="*/ 4 w 166"/>
                <a:gd name="T37" fmla="*/ 14 h 445"/>
                <a:gd name="T38" fmla="*/ 3 w 166"/>
                <a:gd name="T39" fmla="*/ 14 h 445"/>
                <a:gd name="T40" fmla="*/ 3 w 166"/>
                <a:gd name="T41" fmla="*/ 14 h 445"/>
                <a:gd name="T42" fmla="*/ 3 w 166"/>
                <a:gd name="T43" fmla="*/ 14 h 445"/>
                <a:gd name="T44" fmla="*/ 3 w 166"/>
                <a:gd name="T45" fmla="*/ 14 h 445"/>
                <a:gd name="T46" fmla="*/ 2 w 166"/>
                <a:gd name="T47" fmla="*/ 14 h 445"/>
                <a:gd name="T48" fmla="*/ 2 w 166"/>
                <a:gd name="T49" fmla="*/ 14 h 445"/>
                <a:gd name="T50" fmla="*/ 2 w 166"/>
                <a:gd name="T51" fmla="*/ 14 h 445"/>
                <a:gd name="T52" fmla="*/ 2 w 166"/>
                <a:gd name="T53" fmla="*/ 14 h 445"/>
                <a:gd name="T54" fmla="*/ 1 w 166"/>
                <a:gd name="T55" fmla="*/ 14 h 445"/>
                <a:gd name="T56" fmla="*/ 1 w 166"/>
                <a:gd name="T57" fmla="*/ 14 h 445"/>
                <a:gd name="T58" fmla="*/ 1 w 166"/>
                <a:gd name="T59" fmla="*/ 14 h 445"/>
                <a:gd name="T60" fmla="*/ 1 w 166"/>
                <a:gd name="T61" fmla="*/ 14 h 445"/>
                <a:gd name="T62" fmla="*/ 1 w 166"/>
                <a:gd name="T63" fmla="*/ 14 h 445"/>
                <a:gd name="T64" fmla="*/ 0 w 166"/>
                <a:gd name="T65" fmla="*/ 14 h 445"/>
                <a:gd name="T66" fmla="*/ 0 w 166"/>
                <a:gd name="T67" fmla="*/ 13 h 445"/>
                <a:gd name="T68" fmla="*/ 0 w 166"/>
                <a:gd name="T69" fmla="*/ 12 h 445"/>
                <a:gd name="T70" fmla="*/ 0 w 166"/>
                <a:gd name="T71" fmla="*/ 10 h 445"/>
                <a:gd name="T72" fmla="*/ 0 w 166"/>
                <a:gd name="T73" fmla="*/ 7 h 445"/>
                <a:gd name="T74" fmla="*/ 0 w 166"/>
                <a:gd name="T75" fmla="*/ 5 h 445"/>
                <a:gd name="T76" fmla="*/ 0 w 166"/>
                <a:gd name="T77" fmla="*/ 3 h 445"/>
                <a:gd name="T78" fmla="*/ 0 w 166"/>
                <a:gd name="T79" fmla="*/ 1 h 445"/>
                <a:gd name="T80" fmla="*/ 0 w 166"/>
                <a:gd name="T81" fmla="*/ 1 h 4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 h="445">
                  <a:moveTo>
                    <a:pt x="0" y="13"/>
                  </a:moveTo>
                  <a:lnTo>
                    <a:pt x="17" y="11"/>
                  </a:lnTo>
                  <a:lnTo>
                    <a:pt x="34" y="9"/>
                  </a:lnTo>
                  <a:lnTo>
                    <a:pt x="51" y="8"/>
                  </a:lnTo>
                  <a:lnTo>
                    <a:pt x="69" y="6"/>
                  </a:lnTo>
                  <a:lnTo>
                    <a:pt x="86" y="4"/>
                  </a:lnTo>
                  <a:lnTo>
                    <a:pt x="103" y="2"/>
                  </a:lnTo>
                  <a:lnTo>
                    <a:pt x="121" y="1"/>
                  </a:lnTo>
                  <a:lnTo>
                    <a:pt x="138" y="0"/>
                  </a:lnTo>
                  <a:lnTo>
                    <a:pt x="145" y="106"/>
                  </a:lnTo>
                  <a:lnTo>
                    <a:pt x="152" y="212"/>
                  </a:lnTo>
                  <a:lnTo>
                    <a:pt x="159" y="319"/>
                  </a:lnTo>
                  <a:lnTo>
                    <a:pt x="166" y="425"/>
                  </a:lnTo>
                  <a:lnTo>
                    <a:pt x="160" y="426"/>
                  </a:lnTo>
                  <a:lnTo>
                    <a:pt x="154" y="428"/>
                  </a:lnTo>
                  <a:lnTo>
                    <a:pt x="148" y="430"/>
                  </a:lnTo>
                  <a:lnTo>
                    <a:pt x="142" y="432"/>
                  </a:lnTo>
                  <a:lnTo>
                    <a:pt x="136" y="433"/>
                  </a:lnTo>
                  <a:lnTo>
                    <a:pt x="130" y="435"/>
                  </a:lnTo>
                  <a:lnTo>
                    <a:pt x="124" y="436"/>
                  </a:lnTo>
                  <a:lnTo>
                    <a:pt x="118" y="439"/>
                  </a:lnTo>
                  <a:lnTo>
                    <a:pt x="110" y="440"/>
                  </a:lnTo>
                  <a:lnTo>
                    <a:pt x="101" y="440"/>
                  </a:lnTo>
                  <a:lnTo>
                    <a:pt x="93" y="441"/>
                  </a:lnTo>
                  <a:lnTo>
                    <a:pt x="85" y="442"/>
                  </a:lnTo>
                  <a:lnTo>
                    <a:pt x="77" y="443"/>
                  </a:lnTo>
                  <a:lnTo>
                    <a:pt x="69" y="443"/>
                  </a:lnTo>
                  <a:lnTo>
                    <a:pt x="60" y="445"/>
                  </a:lnTo>
                  <a:lnTo>
                    <a:pt x="51" y="445"/>
                  </a:lnTo>
                  <a:lnTo>
                    <a:pt x="46" y="441"/>
                  </a:lnTo>
                  <a:lnTo>
                    <a:pt x="40" y="436"/>
                  </a:lnTo>
                  <a:lnTo>
                    <a:pt x="34" y="433"/>
                  </a:lnTo>
                  <a:lnTo>
                    <a:pt x="28" y="430"/>
                  </a:lnTo>
                  <a:lnTo>
                    <a:pt x="31" y="411"/>
                  </a:lnTo>
                  <a:lnTo>
                    <a:pt x="30" y="362"/>
                  </a:lnTo>
                  <a:lnTo>
                    <a:pt x="27" y="291"/>
                  </a:lnTo>
                  <a:lnTo>
                    <a:pt x="23" y="212"/>
                  </a:lnTo>
                  <a:lnTo>
                    <a:pt x="17" y="135"/>
                  </a:lnTo>
                  <a:lnTo>
                    <a:pt x="11" y="68"/>
                  </a:lnTo>
                  <a:lnTo>
                    <a:pt x="5" y="24"/>
                  </a:lnTo>
                  <a:lnTo>
                    <a:pt x="0" y="13"/>
                  </a:lnTo>
                  <a:close/>
                </a:path>
              </a:pathLst>
            </a:custGeom>
            <a:solidFill>
              <a:srgbClr val="B26D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8" name="Freeform 52"/>
            <p:cNvSpPr>
              <a:spLocks/>
            </p:cNvSpPr>
            <p:nvPr/>
          </p:nvSpPr>
          <p:spPr bwMode="auto">
            <a:xfrm>
              <a:off x="2371" y="3183"/>
              <a:ext cx="75" cy="223"/>
            </a:xfrm>
            <a:custGeom>
              <a:avLst/>
              <a:gdLst>
                <a:gd name="T0" fmla="*/ 0 w 151"/>
                <a:gd name="T1" fmla="*/ 1 h 445"/>
                <a:gd name="T2" fmla="*/ 0 w 151"/>
                <a:gd name="T3" fmla="*/ 1 h 445"/>
                <a:gd name="T4" fmla="*/ 0 w 151"/>
                <a:gd name="T5" fmla="*/ 1 h 445"/>
                <a:gd name="T6" fmla="*/ 1 w 151"/>
                <a:gd name="T7" fmla="*/ 1 h 445"/>
                <a:gd name="T8" fmla="*/ 1 w 151"/>
                <a:gd name="T9" fmla="*/ 1 h 445"/>
                <a:gd name="T10" fmla="*/ 2 w 151"/>
                <a:gd name="T11" fmla="*/ 1 h 445"/>
                <a:gd name="T12" fmla="*/ 2 w 151"/>
                <a:gd name="T13" fmla="*/ 1 h 445"/>
                <a:gd name="T14" fmla="*/ 3 w 151"/>
                <a:gd name="T15" fmla="*/ 1 h 445"/>
                <a:gd name="T16" fmla="*/ 3 w 151"/>
                <a:gd name="T17" fmla="*/ 0 h 445"/>
                <a:gd name="T18" fmla="*/ 4 w 151"/>
                <a:gd name="T19" fmla="*/ 4 h 445"/>
                <a:gd name="T20" fmla="*/ 4 w 151"/>
                <a:gd name="T21" fmla="*/ 7 h 445"/>
                <a:gd name="T22" fmla="*/ 4 w 151"/>
                <a:gd name="T23" fmla="*/ 10 h 445"/>
                <a:gd name="T24" fmla="*/ 4 w 151"/>
                <a:gd name="T25" fmla="*/ 14 h 445"/>
                <a:gd name="T26" fmla="*/ 4 w 151"/>
                <a:gd name="T27" fmla="*/ 14 h 445"/>
                <a:gd name="T28" fmla="*/ 4 w 151"/>
                <a:gd name="T29" fmla="*/ 14 h 445"/>
                <a:gd name="T30" fmla="*/ 4 w 151"/>
                <a:gd name="T31" fmla="*/ 14 h 445"/>
                <a:gd name="T32" fmla="*/ 4 w 151"/>
                <a:gd name="T33" fmla="*/ 14 h 445"/>
                <a:gd name="T34" fmla="*/ 3 w 151"/>
                <a:gd name="T35" fmla="*/ 14 h 445"/>
                <a:gd name="T36" fmla="*/ 3 w 151"/>
                <a:gd name="T37" fmla="*/ 14 h 445"/>
                <a:gd name="T38" fmla="*/ 3 w 151"/>
                <a:gd name="T39" fmla="*/ 14 h 445"/>
                <a:gd name="T40" fmla="*/ 3 w 151"/>
                <a:gd name="T41" fmla="*/ 14 h 445"/>
                <a:gd name="T42" fmla="*/ 3 w 151"/>
                <a:gd name="T43" fmla="*/ 14 h 445"/>
                <a:gd name="T44" fmla="*/ 2 w 151"/>
                <a:gd name="T45" fmla="*/ 14 h 445"/>
                <a:gd name="T46" fmla="*/ 2 w 151"/>
                <a:gd name="T47" fmla="*/ 14 h 445"/>
                <a:gd name="T48" fmla="*/ 2 w 151"/>
                <a:gd name="T49" fmla="*/ 14 h 445"/>
                <a:gd name="T50" fmla="*/ 2 w 151"/>
                <a:gd name="T51" fmla="*/ 14 h 445"/>
                <a:gd name="T52" fmla="*/ 1 w 151"/>
                <a:gd name="T53" fmla="*/ 14 h 445"/>
                <a:gd name="T54" fmla="*/ 1 w 151"/>
                <a:gd name="T55" fmla="*/ 14 h 445"/>
                <a:gd name="T56" fmla="*/ 1 w 151"/>
                <a:gd name="T57" fmla="*/ 14 h 445"/>
                <a:gd name="T58" fmla="*/ 1 w 151"/>
                <a:gd name="T59" fmla="*/ 14 h 445"/>
                <a:gd name="T60" fmla="*/ 1 w 151"/>
                <a:gd name="T61" fmla="*/ 14 h 445"/>
                <a:gd name="T62" fmla="*/ 0 w 151"/>
                <a:gd name="T63" fmla="*/ 14 h 445"/>
                <a:gd name="T64" fmla="*/ 0 w 151"/>
                <a:gd name="T65" fmla="*/ 14 h 445"/>
                <a:gd name="T66" fmla="*/ 0 w 151"/>
                <a:gd name="T67" fmla="*/ 13 h 445"/>
                <a:gd name="T68" fmla="*/ 0 w 151"/>
                <a:gd name="T69" fmla="*/ 12 h 445"/>
                <a:gd name="T70" fmla="*/ 0 w 151"/>
                <a:gd name="T71" fmla="*/ 10 h 445"/>
                <a:gd name="T72" fmla="*/ 0 w 151"/>
                <a:gd name="T73" fmla="*/ 7 h 445"/>
                <a:gd name="T74" fmla="*/ 0 w 151"/>
                <a:gd name="T75" fmla="*/ 5 h 445"/>
                <a:gd name="T76" fmla="*/ 0 w 151"/>
                <a:gd name="T77" fmla="*/ 3 h 445"/>
                <a:gd name="T78" fmla="*/ 0 w 151"/>
                <a:gd name="T79" fmla="*/ 1 h 445"/>
                <a:gd name="T80" fmla="*/ 0 w 151"/>
                <a:gd name="T81" fmla="*/ 1 h 4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1" h="445">
                  <a:moveTo>
                    <a:pt x="0" y="13"/>
                  </a:moveTo>
                  <a:lnTo>
                    <a:pt x="16" y="11"/>
                  </a:lnTo>
                  <a:lnTo>
                    <a:pt x="31" y="9"/>
                  </a:lnTo>
                  <a:lnTo>
                    <a:pt x="47" y="8"/>
                  </a:lnTo>
                  <a:lnTo>
                    <a:pt x="62" y="6"/>
                  </a:lnTo>
                  <a:lnTo>
                    <a:pt x="77" y="4"/>
                  </a:lnTo>
                  <a:lnTo>
                    <a:pt x="92" y="3"/>
                  </a:lnTo>
                  <a:lnTo>
                    <a:pt x="107" y="1"/>
                  </a:lnTo>
                  <a:lnTo>
                    <a:pt x="122" y="0"/>
                  </a:lnTo>
                  <a:lnTo>
                    <a:pt x="130" y="106"/>
                  </a:lnTo>
                  <a:lnTo>
                    <a:pt x="137" y="213"/>
                  </a:lnTo>
                  <a:lnTo>
                    <a:pt x="144" y="319"/>
                  </a:lnTo>
                  <a:lnTo>
                    <a:pt x="151" y="426"/>
                  </a:lnTo>
                  <a:lnTo>
                    <a:pt x="146" y="427"/>
                  </a:lnTo>
                  <a:lnTo>
                    <a:pt x="140" y="428"/>
                  </a:lnTo>
                  <a:lnTo>
                    <a:pt x="136" y="431"/>
                  </a:lnTo>
                  <a:lnTo>
                    <a:pt x="130" y="432"/>
                  </a:lnTo>
                  <a:lnTo>
                    <a:pt x="125" y="434"/>
                  </a:lnTo>
                  <a:lnTo>
                    <a:pt x="120" y="435"/>
                  </a:lnTo>
                  <a:lnTo>
                    <a:pt x="115" y="438"/>
                  </a:lnTo>
                  <a:lnTo>
                    <a:pt x="109" y="439"/>
                  </a:lnTo>
                  <a:lnTo>
                    <a:pt x="101" y="440"/>
                  </a:lnTo>
                  <a:lnTo>
                    <a:pt x="92" y="440"/>
                  </a:lnTo>
                  <a:lnTo>
                    <a:pt x="84" y="441"/>
                  </a:lnTo>
                  <a:lnTo>
                    <a:pt x="76" y="442"/>
                  </a:lnTo>
                  <a:lnTo>
                    <a:pt x="68" y="443"/>
                  </a:lnTo>
                  <a:lnTo>
                    <a:pt x="60" y="443"/>
                  </a:lnTo>
                  <a:lnTo>
                    <a:pt x="51" y="445"/>
                  </a:lnTo>
                  <a:lnTo>
                    <a:pt x="42" y="445"/>
                  </a:lnTo>
                  <a:lnTo>
                    <a:pt x="38" y="440"/>
                  </a:lnTo>
                  <a:lnTo>
                    <a:pt x="34" y="436"/>
                  </a:lnTo>
                  <a:lnTo>
                    <a:pt x="31" y="433"/>
                  </a:lnTo>
                  <a:lnTo>
                    <a:pt x="28" y="428"/>
                  </a:lnTo>
                  <a:lnTo>
                    <a:pt x="30" y="410"/>
                  </a:lnTo>
                  <a:lnTo>
                    <a:pt x="30" y="360"/>
                  </a:lnTo>
                  <a:lnTo>
                    <a:pt x="28" y="291"/>
                  </a:lnTo>
                  <a:lnTo>
                    <a:pt x="23" y="212"/>
                  </a:lnTo>
                  <a:lnTo>
                    <a:pt x="17" y="134"/>
                  </a:lnTo>
                  <a:lnTo>
                    <a:pt x="11" y="68"/>
                  </a:lnTo>
                  <a:lnTo>
                    <a:pt x="6" y="24"/>
                  </a:lnTo>
                  <a:lnTo>
                    <a:pt x="0" y="13"/>
                  </a:lnTo>
                  <a:close/>
                </a:path>
              </a:pathLst>
            </a:custGeom>
            <a:solidFill>
              <a:srgbClr val="B772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9" name="Freeform 53"/>
            <p:cNvSpPr>
              <a:spLocks/>
            </p:cNvSpPr>
            <p:nvPr/>
          </p:nvSpPr>
          <p:spPr bwMode="auto">
            <a:xfrm>
              <a:off x="2376" y="3185"/>
              <a:ext cx="67" cy="221"/>
            </a:xfrm>
            <a:custGeom>
              <a:avLst/>
              <a:gdLst>
                <a:gd name="T0" fmla="*/ 0 w 135"/>
                <a:gd name="T1" fmla="*/ 0 h 444"/>
                <a:gd name="T2" fmla="*/ 0 w 135"/>
                <a:gd name="T3" fmla="*/ 0 h 444"/>
                <a:gd name="T4" fmla="*/ 0 w 135"/>
                <a:gd name="T5" fmla="*/ 0 h 444"/>
                <a:gd name="T6" fmla="*/ 1 w 135"/>
                <a:gd name="T7" fmla="*/ 0 h 444"/>
                <a:gd name="T8" fmla="*/ 1 w 135"/>
                <a:gd name="T9" fmla="*/ 0 h 444"/>
                <a:gd name="T10" fmla="*/ 2 w 135"/>
                <a:gd name="T11" fmla="*/ 0 h 444"/>
                <a:gd name="T12" fmla="*/ 2 w 135"/>
                <a:gd name="T13" fmla="*/ 0 h 444"/>
                <a:gd name="T14" fmla="*/ 2 w 135"/>
                <a:gd name="T15" fmla="*/ 0 h 444"/>
                <a:gd name="T16" fmla="*/ 3 w 135"/>
                <a:gd name="T17" fmla="*/ 0 h 444"/>
                <a:gd name="T18" fmla="*/ 3 w 135"/>
                <a:gd name="T19" fmla="*/ 3 h 444"/>
                <a:gd name="T20" fmla="*/ 3 w 135"/>
                <a:gd name="T21" fmla="*/ 6 h 444"/>
                <a:gd name="T22" fmla="*/ 4 w 135"/>
                <a:gd name="T23" fmla="*/ 9 h 444"/>
                <a:gd name="T24" fmla="*/ 4 w 135"/>
                <a:gd name="T25" fmla="*/ 13 h 444"/>
                <a:gd name="T26" fmla="*/ 4 w 135"/>
                <a:gd name="T27" fmla="*/ 13 h 444"/>
                <a:gd name="T28" fmla="*/ 3 w 135"/>
                <a:gd name="T29" fmla="*/ 13 h 444"/>
                <a:gd name="T30" fmla="*/ 3 w 135"/>
                <a:gd name="T31" fmla="*/ 13 h 444"/>
                <a:gd name="T32" fmla="*/ 3 w 135"/>
                <a:gd name="T33" fmla="*/ 13 h 444"/>
                <a:gd name="T34" fmla="*/ 3 w 135"/>
                <a:gd name="T35" fmla="*/ 13 h 444"/>
                <a:gd name="T36" fmla="*/ 3 w 135"/>
                <a:gd name="T37" fmla="*/ 13 h 444"/>
                <a:gd name="T38" fmla="*/ 3 w 135"/>
                <a:gd name="T39" fmla="*/ 13 h 444"/>
                <a:gd name="T40" fmla="*/ 3 w 135"/>
                <a:gd name="T41" fmla="*/ 13 h 444"/>
                <a:gd name="T42" fmla="*/ 2 w 135"/>
                <a:gd name="T43" fmla="*/ 13 h 444"/>
                <a:gd name="T44" fmla="*/ 2 w 135"/>
                <a:gd name="T45" fmla="*/ 13 h 444"/>
                <a:gd name="T46" fmla="*/ 2 w 135"/>
                <a:gd name="T47" fmla="*/ 13 h 444"/>
                <a:gd name="T48" fmla="*/ 2 w 135"/>
                <a:gd name="T49" fmla="*/ 13 h 444"/>
                <a:gd name="T50" fmla="*/ 1 w 135"/>
                <a:gd name="T51" fmla="*/ 13 h 444"/>
                <a:gd name="T52" fmla="*/ 1 w 135"/>
                <a:gd name="T53" fmla="*/ 13 h 444"/>
                <a:gd name="T54" fmla="*/ 1 w 135"/>
                <a:gd name="T55" fmla="*/ 13 h 444"/>
                <a:gd name="T56" fmla="*/ 1 w 135"/>
                <a:gd name="T57" fmla="*/ 13 h 444"/>
                <a:gd name="T58" fmla="*/ 1 w 135"/>
                <a:gd name="T59" fmla="*/ 13 h 444"/>
                <a:gd name="T60" fmla="*/ 0 w 135"/>
                <a:gd name="T61" fmla="*/ 13 h 444"/>
                <a:gd name="T62" fmla="*/ 0 w 135"/>
                <a:gd name="T63" fmla="*/ 13 h 444"/>
                <a:gd name="T64" fmla="*/ 0 w 135"/>
                <a:gd name="T65" fmla="*/ 13 h 444"/>
                <a:gd name="T66" fmla="*/ 0 w 135"/>
                <a:gd name="T67" fmla="*/ 12 h 444"/>
                <a:gd name="T68" fmla="*/ 0 w 135"/>
                <a:gd name="T69" fmla="*/ 11 h 444"/>
                <a:gd name="T70" fmla="*/ 0 w 135"/>
                <a:gd name="T71" fmla="*/ 8 h 444"/>
                <a:gd name="T72" fmla="*/ 0 w 135"/>
                <a:gd name="T73" fmla="*/ 6 h 444"/>
                <a:gd name="T74" fmla="*/ 0 w 135"/>
                <a:gd name="T75" fmla="*/ 4 h 444"/>
                <a:gd name="T76" fmla="*/ 0 w 135"/>
                <a:gd name="T77" fmla="*/ 2 h 444"/>
                <a:gd name="T78" fmla="*/ 0 w 135"/>
                <a:gd name="T79" fmla="*/ 0 h 444"/>
                <a:gd name="T80" fmla="*/ 0 w 135"/>
                <a:gd name="T81" fmla="*/ 0 h 4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444">
                  <a:moveTo>
                    <a:pt x="0" y="12"/>
                  </a:moveTo>
                  <a:lnTo>
                    <a:pt x="14" y="10"/>
                  </a:lnTo>
                  <a:lnTo>
                    <a:pt x="27" y="9"/>
                  </a:lnTo>
                  <a:lnTo>
                    <a:pt x="40" y="7"/>
                  </a:lnTo>
                  <a:lnTo>
                    <a:pt x="54" y="6"/>
                  </a:lnTo>
                  <a:lnTo>
                    <a:pt x="67" y="5"/>
                  </a:lnTo>
                  <a:lnTo>
                    <a:pt x="81" y="2"/>
                  </a:lnTo>
                  <a:lnTo>
                    <a:pt x="93" y="1"/>
                  </a:lnTo>
                  <a:lnTo>
                    <a:pt x="107" y="0"/>
                  </a:lnTo>
                  <a:lnTo>
                    <a:pt x="114" y="106"/>
                  </a:lnTo>
                  <a:lnTo>
                    <a:pt x="121" y="212"/>
                  </a:lnTo>
                  <a:lnTo>
                    <a:pt x="128" y="319"/>
                  </a:lnTo>
                  <a:lnTo>
                    <a:pt x="135" y="425"/>
                  </a:lnTo>
                  <a:lnTo>
                    <a:pt x="130" y="426"/>
                  </a:lnTo>
                  <a:lnTo>
                    <a:pt x="127" y="429"/>
                  </a:lnTo>
                  <a:lnTo>
                    <a:pt x="122" y="430"/>
                  </a:lnTo>
                  <a:lnTo>
                    <a:pt x="118" y="431"/>
                  </a:lnTo>
                  <a:lnTo>
                    <a:pt x="113" y="433"/>
                  </a:lnTo>
                  <a:lnTo>
                    <a:pt x="110" y="434"/>
                  </a:lnTo>
                  <a:lnTo>
                    <a:pt x="105" y="437"/>
                  </a:lnTo>
                  <a:lnTo>
                    <a:pt x="100" y="438"/>
                  </a:lnTo>
                  <a:lnTo>
                    <a:pt x="92" y="439"/>
                  </a:lnTo>
                  <a:lnTo>
                    <a:pt x="83" y="439"/>
                  </a:lnTo>
                  <a:lnTo>
                    <a:pt x="75" y="440"/>
                  </a:lnTo>
                  <a:lnTo>
                    <a:pt x="67" y="441"/>
                  </a:lnTo>
                  <a:lnTo>
                    <a:pt x="59" y="442"/>
                  </a:lnTo>
                  <a:lnTo>
                    <a:pt x="51" y="442"/>
                  </a:lnTo>
                  <a:lnTo>
                    <a:pt x="42" y="444"/>
                  </a:lnTo>
                  <a:lnTo>
                    <a:pt x="33" y="444"/>
                  </a:lnTo>
                  <a:lnTo>
                    <a:pt x="32" y="439"/>
                  </a:lnTo>
                  <a:lnTo>
                    <a:pt x="30" y="434"/>
                  </a:lnTo>
                  <a:lnTo>
                    <a:pt x="29" y="430"/>
                  </a:lnTo>
                  <a:lnTo>
                    <a:pt x="28" y="425"/>
                  </a:lnTo>
                  <a:lnTo>
                    <a:pt x="31" y="407"/>
                  </a:lnTo>
                  <a:lnTo>
                    <a:pt x="30" y="357"/>
                  </a:lnTo>
                  <a:lnTo>
                    <a:pt x="28" y="288"/>
                  </a:lnTo>
                  <a:lnTo>
                    <a:pt x="23" y="210"/>
                  </a:lnTo>
                  <a:lnTo>
                    <a:pt x="17" y="133"/>
                  </a:lnTo>
                  <a:lnTo>
                    <a:pt x="12" y="66"/>
                  </a:lnTo>
                  <a:lnTo>
                    <a:pt x="6" y="22"/>
                  </a:lnTo>
                  <a:lnTo>
                    <a:pt x="0" y="12"/>
                  </a:lnTo>
                  <a:close/>
                </a:path>
              </a:pathLst>
            </a:custGeom>
            <a:solidFill>
              <a:srgbClr val="BF7A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0" name="Freeform 54"/>
            <p:cNvSpPr>
              <a:spLocks/>
            </p:cNvSpPr>
            <p:nvPr/>
          </p:nvSpPr>
          <p:spPr bwMode="auto">
            <a:xfrm>
              <a:off x="2382" y="3185"/>
              <a:ext cx="60" cy="221"/>
            </a:xfrm>
            <a:custGeom>
              <a:avLst/>
              <a:gdLst>
                <a:gd name="T0" fmla="*/ 0 w 120"/>
                <a:gd name="T1" fmla="*/ 0 h 444"/>
                <a:gd name="T2" fmla="*/ 1 w 120"/>
                <a:gd name="T3" fmla="*/ 0 h 444"/>
                <a:gd name="T4" fmla="*/ 1 w 120"/>
                <a:gd name="T5" fmla="*/ 0 h 444"/>
                <a:gd name="T6" fmla="*/ 2 w 120"/>
                <a:gd name="T7" fmla="*/ 0 h 444"/>
                <a:gd name="T8" fmla="*/ 2 w 120"/>
                <a:gd name="T9" fmla="*/ 0 h 444"/>
                <a:gd name="T10" fmla="*/ 2 w 120"/>
                <a:gd name="T11" fmla="*/ 0 h 444"/>
                <a:gd name="T12" fmla="*/ 3 w 120"/>
                <a:gd name="T13" fmla="*/ 0 h 444"/>
                <a:gd name="T14" fmla="*/ 3 w 120"/>
                <a:gd name="T15" fmla="*/ 0 h 444"/>
                <a:gd name="T16" fmla="*/ 3 w 120"/>
                <a:gd name="T17" fmla="*/ 0 h 444"/>
                <a:gd name="T18" fmla="*/ 4 w 120"/>
                <a:gd name="T19" fmla="*/ 3 h 444"/>
                <a:gd name="T20" fmla="*/ 4 w 120"/>
                <a:gd name="T21" fmla="*/ 6 h 444"/>
                <a:gd name="T22" fmla="*/ 4 w 120"/>
                <a:gd name="T23" fmla="*/ 9 h 444"/>
                <a:gd name="T24" fmla="*/ 4 w 120"/>
                <a:gd name="T25" fmla="*/ 13 h 444"/>
                <a:gd name="T26" fmla="*/ 4 w 120"/>
                <a:gd name="T27" fmla="*/ 13 h 444"/>
                <a:gd name="T28" fmla="*/ 4 w 120"/>
                <a:gd name="T29" fmla="*/ 13 h 444"/>
                <a:gd name="T30" fmla="*/ 4 w 120"/>
                <a:gd name="T31" fmla="*/ 13 h 444"/>
                <a:gd name="T32" fmla="*/ 3 w 120"/>
                <a:gd name="T33" fmla="*/ 13 h 444"/>
                <a:gd name="T34" fmla="*/ 3 w 120"/>
                <a:gd name="T35" fmla="*/ 13 h 444"/>
                <a:gd name="T36" fmla="*/ 3 w 120"/>
                <a:gd name="T37" fmla="*/ 13 h 444"/>
                <a:gd name="T38" fmla="*/ 3 w 120"/>
                <a:gd name="T39" fmla="*/ 13 h 444"/>
                <a:gd name="T40" fmla="*/ 2 w 120"/>
                <a:gd name="T41" fmla="*/ 13 h 444"/>
                <a:gd name="T42" fmla="*/ 2 w 120"/>
                <a:gd name="T43" fmla="*/ 13 h 444"/>
                <a:gd name="T44" fmla="*/ 2 w 120"/>
                <a:gd name="T45" fmla="*/ 13 h 444"/>
                <a:gd name="T46" fmla="*/ 1 w 120"/>
                <a:gd name="T47" fmla="*/ 13 h 444"/>
                <a:gd name="T48" fmla="*/ 1 w 120"/>
                <a:gd name="T49" fmla="*/ 13 h 444"/>
                <a:gd name="T50" fmla="*/ 1 w 120"/>
                <a:gd name="T51" fmla="*/ 13 h 444"/>
                <a:gd name="T52" fmla="*/ 1 w 120"/>
                <a:gd name="T53" fmla="*/ 13 h 444"/>
                <a:gd name="T54" fmla="*/ 1 w 120"/>
                <a:gd name="T55" fmla="*/ 13 h 444"/>
                <a:gd name="T56" fmla="*/ 1 w 120"/>
                <a:gd name="T57" fmla="*/ 13 h 444"/>
                <a:gd name="T58" fmla="*/ 1 w 120"/>
                <a:gd name="T59" fmla="*/ 12 h 444"/>
                <a:gd name="T60" fmla="*/ 1 w 120"/>
                <a:gd name="T61" fmla="*/ 11 h 444"/>
                <a:gd name="T62" fmla="*/ 1 w 120"/>
                <a:gd name="T63" fmla="*/ 8 h 444"/>
                <a:gd name="T64" fmla="*/ 1 w 120"/>
                <a:gd name="T65" fmla="*/ 6 h 444"/>
                <a:gd name="T66" fmla="*/ 1 w 120"/>
                <a:gd name="T67" fmla="*/ 4 h 444"/>
                <a:gd name="T68" fmla="*/ 1 w 120"/>
                <a:gd name="T69" fmla="*/ 2 h 444"/>
                <a:gd name="T70" fmla="*/ 1 w 120"/>
                <a:gd name="T71" fmla="*/ 0 h 444"/>
                <a:gd name="T72" fmla="*/ 0 w 120"/>
                <a:gd name="T73" fmla="*/ 0 h 4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444">
                  <a:moveTo>
                    <a:pt x="0" y="12"/>
                  </a:moveTo>
                  <a:lnTo>
                    <a:pt x="11" y="10"/>
                  </a:lnTo>
                  <a:lnTo>
                    <a:pt x="22" y="9"/>
                  </a:lnTo>
                  <a:lnTo>
                    <a:pt x="34" y="8"/>
                  </a:lnTo>
                  <a:lnTo>
                    <a:pt x="45" y="6"/>
                  </a:lnTo>
                  <a:lnTo>
                    <a:pt x="57" y="5"/>
                  </a:lnTo>
                  <a:lnTo>
                    <a:pt x="68" y="3"/>
                  </a:lnTo>
                  <a:lnTo>
                    <a:pt x="80" y="1"/>
                  </a:lnTo>
                  <a:lnTo>
                    <a:pt x="91" y="0"/>
                  </a:lnTo>
                  <a:lnTo>
                    <a:pt x="98" y="106"/>
                  </a:lnTo>
                  <a:lnTo>
                    <a:pt x="105" y="212"/>
                  </a:lnTo>
                  <a:lnTo>
                    <a:pt x="112" y="319"/>
                  </a:lnTo>
                  <a:lnTo>
                    <a:pt x="120" y="425"/>
                  </a:lnTo>
                  <a:lnTo>
                    <a:pt x="112" y="429"/>
                  </a:lnTo>
                  <a:lnTo>
                    <a:pt x="105" y="432"/>
                  </a:lnTo>
                  <a:lnTo>
                    <a:pt x="97" y="435"/>
                  </a:lnTo>
                  <a:lnTo>
                    <a:pt x="90" y="438"/>
                  </a:lnTo>
                  <a:lnTo>
                    <a:pt x="82" y="439"/>
                  </a:lnTo>
                  <a:lnTo>
                    <a:pt x="73" y="439"/>
                  </a:lnTo>
                  <a:lnTo>
                    <a:pt x="65" y="440"/>
                  </a:lnTo>
                  <a:lnTo>
                    <a:pt x="57" y="441"/>
                  </a:lnTo>
                  <a:lnTo>
                    <a:pt x="49" y="442"/>
                  </a:lnTo>
                  <a:lnTo>
                    <a:pt x="41" y="442"/>
                  </a:lnTo>
                  <a:lnTo>
                    <a:pt x="32" y="444"/>
                  </a:lnTo>
                  <a:lnTo>
                    <a:pt x="23" y="444"/>
                  </a:lnTo>
                  <a:lnTo>
                    <a:pt x="25" y="439"/>
                  </a:lnTo>
                  <a:lnTo>
                    <a:pt x="26" y="433"/>
                  </a:lnTo>
                  <a:lnTo>
                    <a:pt x="26" y="429"/>
                  </a:lnTo>
                  <a:lnTo>
                    <a:pt x="27" y="424"/>
                  </a:lnTo>
                  <a:lnTo>
                    <a:pt x="30" y="406"/>
                  </a:lnTo>
                  <a:lnTo>
                    <a:pt x="30" y="357"/>
                  </a:lnTo>
                  <a:lnTo>
                    <a:pt x="28" y="288"/>
                  </a:lnTo>
                  <a:lnTo>
                    <a:pt x="23" y="209"/>
                  </a:lnTo>
                  <a:lnTo>
                    <a:pt x="18" y="131"/>
                  </a:lnTo>
                  <a:lnTo>
                    <a:pt x="12" y="66"/>
                  </a:lnTo>
                  <a:lnTo>
                    <a:pt x="5" y="22"/>
                  </a:lnTo>
                  <a:lnTo>
                    <a:pt x="0" y="12"/>
                  </a:lnTo>
                  <a:close/>
                </a:path>
              </a:pathLst>
            </a:custGeom>
            <a:solidFill>
              <a:srgbClr val="C482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1" name="Freeform 55"/>
            <p:cNvSpPr>
              <a:spLocks/>
            </p:cNvSpPr>
            <p:nvPr/>
          </p:nvSpPr>
          <p:spPr bwMode="auto">
            <a:xfrm>
              <a:off x="2385" y="3185"/>
              <a:ext cx="52" cy="221"/>
            </a:xfrm>
            <a:custGeom>
              <a:avLst/>
              <a:gdLst>
                <a:gd name="T0" fmla="*/ 0 w 104"/>
                <a:gd name="T1" fmla="*/ 0 h 443"/>
                <a:gd name="T2" fmla="*/ 1 w 104"/>
                <a:gd name="T3" fmla="*/ 0 h 443"/>
                <a:gd name="T4" fmla="*/ 1 w 104"/>
                <a:gd name="T5" fmla="*/ 0 h 443"/>
                <a:gd name="T6" fmla="*/ 1 w 104"/>
                <a:gd name="T7" fmla="*/ 0 h 443"/>
                <a:gd name="T8" fmla="*/ 2 w 104"/>
                <a:gd name="T9" fmla="*/ 0 h 443"/>
                <a:gd name="T10" fmla="*/ 2 w 104"/>
                <a:gd name="T11" fmla="*/ 0 h 443"/>
                <a:gd name="T12" fmla="*/ 2 w 104"/>
                <a:gd name="T13" fmla="*/ 0 h 443"/>
                <a:gd name="T14" fmla="*/ 3 w 104"/>
                <a:gd name="T15" fmla="*/ 0 h 443"/>
                <a:gd name="T16" fmla="*/ 3 w 104"/>
                <a:gd name="T17" fmla="*/ 0 h 443"/>
                <a:gd name="T18" fmla="*/ 3 w 104"/>
                <a:gd name="T19" fmla="*/ 3 h 443"/>
                <a:gd name="T20" fmla="*/ 3 w 104"/>
                <a:gd name="T21" fmla="*/ 6 h 443"/>
                <a:gd name="T22" fmla="*/ 4 w 104"/>
                <a:gd name="T23" fmla="*/ 9 h 443"/>
                <a:gd name="T24" fmla="*/ 4 w 104"/>
                <a:gd name="T25" fmla="*/ 13 h 443"/>
                <a:gd name="T26" fmla="*/ 4 w 104"/>
                <a:gd name="T27" fmla="*/ 13 h 443"/>
                <a:gd name="T28" fmla="*/ 3 w 104"/>
                <a:gd name="T29" fmla="*/ 13 h 443"/>
                <a:gd name="T30" fmla="*/ 3 w 104"/>
                <a:gd name="T31" fmla="*/ 13 h 443"/>
                <a:gd name="T32" fmla="*/ 3 w 104"/>
                <a:gd name="T33" fmla="*/ 13 h 443"/>
                <a:gd name="T34" fmla="*/ 3 w 104"/>
                <a:gd name="T35" fmla="*/ 13 h 443"/>
                <a:gd name="T36" fmla="*/ 2 w 104"/>
                <a:gd name="T37" fmla="*/ 13 h 443"/>
                <a:gd name="T38" fmla="*/ 2 w 104"/>
                <a:gd name="T39" fmla="*/ 13 h 443"/>
                <a:gd name="T40" fmla="*/ 2 w 104"/>
                <a:gd name="T41" fmla="*/ 13 h 443"/>
                <a:gd name="T42" fmla="*/ 2 w 104"/>
                <a:gd name="T43" fmla="*/ 13 h 443"/>
                <a:gd name="T44" fmla="*/ 1 w 104"/>
                <a:gd name="T45" fmla="*/ 13 h 443"/>
                <a:gd name="T46" fmla="*/ 1 w 104"/>
                <a:gd name="T47" fmla="*/ 13 h 443"/>
                <a:gd name="T48" fmla="*/ 1 w 104"/>
                <a:gd name="T49" fmla="*/ 13 h 443"/>
                <a:gd name="T50" fmla="*/ 1 w 104"/>
                <a:gd name="T51" fmla="*/ 13 h 443"/>
                <a:gd name="T52" fmla="*/ 1 w 104"/>
                <a:gd name="T53" fmla="*/ 13 h 443"/>
                <a:gd name="T54" fmla="*/ 1 w 104"/>
                <a:gd name="T55" fmla="*/ 13 h 443"/>
                <a:gd name="T56" fmla="*/ 1 w 104"/>
                <a:gd name="T57" fmla="*/ 13 h 443"/>
                <a:gd name="T58" fmla="*/ 1 w 104"/>
                <a:gd name="T59" fmla="*/ 12 h 443"/>
                <a:gd name="T60" fmla="*/ 1 w 104"/>
                <a:gd name="T61" fmla="*/ 11 h 443"/>
                <a:gd name="T62" fmla="*/ 1 w 104"/>
                <a:gd name="T63" fmla="*/ 8 h 443"/>
                <a:gd name="T64" fmla="*/ 1 w 104"/>
                <a:gd name="T65" fmla="*/ 6 h 443"/>
                <a:gd name="T66" fmla="*/ 1 w 104"/>
                <a:gd name="T67" fmla="*/ 4 h 443"/>
                <a:gd name="T68" fmla="*/ 1 w 104"/>
                <a:gd name="T69" fmla="*/ 2 h 443"/>
                <a:gd name="T70" fmla="*/ 1 w 104"/>
                <a:gd name="T71" fmla="*/ 0 h 443"/>
                <a:gd name="T72" fmla="*/ 0 w 104"/>
                <a:gd name="T73" fmla="*/ 0 h 4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4" h="443">
                  <a:moveTo>
                    <a:pt x="0" y="12"/>
                  </a:moveTo>
                  <a:lnTo>
                    <a:pt x="9" y="11"/>
                  </a:lnTo>
                  <a:lnTo>
                    <a:pt x="19" y="8"/>
                  </a:lnTo>
                  <a:lnTo>
                    <a:pt x="28" y="7"/>
                  </a:lnTo>
                  <a:lnTo>
                    <a:pt x="38" y="6"/>
                  </a:lnTo>
                  <a:lnTo>
                    <a:pt x="47" y="4"/>
                  </a:lnTo>
                  <a:lnTo>
                    <a:pt x="57" y="2"/>
                  </a:lnTo>
                  <a:lnTo>
                    <a:pt x="66" y="1"/>
                  </a:lnTo>
                  <a:lnTo>
                    <a:pt x="76" y="0"/>
                  </a:lnTo>
                  <a:lnTo>
                    <a:pt x="84" y="106"/>
                  </a:lnTo>
                  <a:lnTo>
                    <a:pt x="91" y="212"/>
                  </a:lnTo>
                  <a:lnTo>
                    <a:pt x="97" y="319"/>
                  </a:lnTo>
                  <a:lnTo>
                    <a:pt x="104" y="425"/>
                  </a:lnTo>
                  <a:lnTo>
                    <a:pt x="99" y="428"/>
                  </a:lnTo>
                  <a:lnTo>
                    <a:pt x="93" y="431"/>
                  </a:lnTo>
                  <a:lnTo>
                    <a:pt x="87" y="434"/>
                  </a:lnTo>
                  <a:lnTo>
                    <a:pt x="81" y="437"/>
                  </a:lnTo>
                  <a:lnTo>
                    <a:pt x="73" y="438"/>
                  </a:lnTo>
                  <a:lnTo>
                    <a:pt x="64" y="438"/>
                  </a:lnTo>
                  <a:lnTo>
                    <a:pt x="56" y="439"/>
                  </a:lnTo>
                  <a:lnTo>
                    <a:pt x="48" y="440"/>
                  </a:lnTo>
                  <a:lnTo>
                    <a:pt x="40" y="441"/>
                  </a:lnTo>
                  <a:lnTo>
                    <a:pt x="32" y="441"/>
                  </a:lnTo>
                  <a:lnTo>
                    <a:pt x="23" y="443"/>
                  </a:lnTo>
                  <a:lnTo>
                    <a:pt x="14" y="443"/>
                  </a:lnTo>
                  <a:lnTo>
                    <a:pt x="17" y="437"/>
                  </a:lnTo>
                  <a:lnTo>
                    <a:pt x="20" y="432"/>
                  </a:lnTo>
                  <a:lnTo>
                    <a:pt x="24" y="426"/>
                  </a:lnTo>
                  <a:lnTo>
                    <a:pt x="27" y="422"/>
                  </a:lnTo>
                  <a:lnTo>
                    <a:pt x="31" y="403"/>
                  </a:lnTo>
                  <a:lnTo>
                    <a:pt x="32" y="355"/>
                  </a:lnTo>
                  <a:lnTo>
                    <a:pt x="28" y="286"/>
                  </a:lnTo>
                  <a:lnTo>
                    <a:pt x="24" y="208"/>
                  </a:lnTo>
                  <a:lnTo>
                    <a:pt x="18" y="130"/>
                  </a:lnTo>
                  <a:lnTo>
                    <a:pt x="11" y="65"/>
                  </a:lnTo>
                  <a:lnTo>
                    <a:pt x="5" y="22"/>
                  </a:lnTo>
                  <a:lnTo>
                    <a:pt x="0" y="12"/>
                  </a:lnTo>
                  <a:close/>
                </a:path>
              </a:pathLst>
            </a:custGeom>
            <a:solidFill>
              <a:srgbClr val="CC8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2" name="Freeform 56"/>
            <p:cNvSpPr>
              <a:spLocks/>
            </p:cNvSpPr>
            <p:nvPr/>
          </p:nvSpPr>
          <p:spPr bwMode="auto">
            <a:xfrm>
              <a:off x="2389" y="3185"/>
              <a:ext cx="45" cy="221"/>
            </a:xfrm>
            <a:custGeom>
              <a:avLst/>
              <a:gdLst>
                <a:gd name="T0" fmla="*/ 0 w 89"/>
                <a:gd name="T1" fmla="*/ 0 h 443"/>
                <a:gd name="T2" fmla="*/ 2 w 89"/>
                <a:gd name="T3" fmla="*/ 0 h 443"/>
                <a:gd name="T4" fmla="*/ 3 w 89"/>
                <a:gd name="T5" fmla="*/ 13 h 443"/>
                <a:gd name="T6" fmla="*/ 3 w 89"/>
                <a:gd name="T7" fmla="*/ 13 h 443"/>
                <a:gd name="T8" fmla="*/ 1 w 89"/>
                <a:gd name="T9" fmla="*/ 13 h 443"/>
                <a:gd name="T10" fmla="*/ 1 w 89"/>
                <a:gd name="T11" fmla="*/ 13 h 443"/>
                <a:gd name="T12" fmla="*/ 2 w 89"/>
                <a:gd name="T13" fmla="*/ 12 h 443"/>
                <a:gd name="T14" fmla="*/ 2 w 89"/>
                <a:gd name="T15" fmla="*/ 11 h 443"/>
                <a:gd name="T16" fmla="*/ 1 w 89"/>
                <a:gd name="T17" fmla="*/ 8 h 443"/>
                <a:gd name="T18" fmla="*/ 1 w 89"/>
                <a:gd name="T19" fmla="*/ 6 h 443"/>
                <a:gd name="T20" fmla="*/ 1 w 89"/>
                <a:gd name="T21" fmla="*/ 4 h 443"/>
                <a:gd name="T22" fmla="*/ 1 w 89"/>
                <a:gd name="T23" fmla="*/ 2 h 443"/>
                <a:gd name="T24" fmla="*/ 1 w 89"/>
                <a:gd name="T25" fmla="*/ 0 h 443"/>
                <a:gd name="T26" fmla="*/ 0 w 89"/>
                <a:gd name="T27" fmla="*/ 0 h 4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443">
                  <a:moveTo>
                    <a:pt x="0" y="12"/>
                  </a:moveTo>
                  <a:lnTo>
                    <a:pt x="62" y="0"/>
                  </a:lnTo>
                  <a:lnTo>
                    <a:pt x="89" y="425"/>
                  </a:lnTo>
                  <a:lnTo>
                    <a:pt x="73" y="437"/>
                  </a:lnTo>
                  <a:lnTo>
                    <a:pt x="6" y="443"/>
                  </a:lnTo>
                  <a:lnTo>
                    <a:pt x="30" y="420"/>
                  </a:lnTo>
                  <a:lnTo>
                    <a:pt x="34" y="402"/>
                  </a:lnTo>
                  <a:lnTo>
                    <a:pt x="34" y="354"/>
                  </a:lnTo>
                  <a:lnTo>
                    <a:pt x="32" y="285"/>
                  </a:lnTo>
                  <a:lnTo>
                    <a:pt x="26" y="208"/>
                  </a:lnTo>
                  <a:lnTo>
                    <a:pt x="19" y="130"/>
                  </a:lnTo>
                  <a:lnTo>
                    <a:pt x="12" y="66"/>
                  </a:lnTo>
                  <a:lnTo>
                    <a:pt x="5" y="22"/>
                  </a:lnTo>
                  <a:lnTo>
                    <a:pt x="0" y="12"/>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3" name="Freeform 57"/>
            <p:cNvSpPr>
              <a:spLocks/>
            </p:cNvSpPr>
            <p:nvPr/>
          </p:nvSpPr>
          <p:spPr bwMode="auto">
            <a:xfrm>
              <a:off x="2293" y="3262"/>
              <a:ext cx="49" cy="132"/>
            </a:xfrm>
            <a:custGeom>
              <a:avLst/>
              <a:gdLst>
                <a:gd name="T0" fmla="*/ 0 w 97"/>
                <a:gd name="T1" fmla="*/ 0 h 265"/>
                <a:gd name="T2" fmla="*/ 3 w 97"/>
                <a:gd name="T3" fmla="*/ 0 h 265"/>
                <a:gd name="T4" fmla="*/ 4 w 97"/>
                <a:gd name="T5" fmla="*/ 8 h 265"/>
                <a:gd name="T6" fmla="*/ 1 w 97"/>
                <a:gd name="T7" fmla="*/ 8 h 265"/>
                <a:gd name="T8" fmla="*/ 0 w 97"/>
                <a:gd name="T9" fmla="*/ 0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265">
                  <a:moveTo>
                    <a:pt x="0" y="0"/>
                  </a:moveTo>
                  <a:lnTo>
                    <a:pt x="79" y="0"/>
                  </a:lnTo>
                  <a:lnTo>
                    <a:pt x="97" y="265"/>
                  </a:lnTo>
                  <a:lnTo>
                    <a:pt x="14" y="265"/>
                  </a:lnTo>
                  <a:lnTo>
                    <a:pt x="0" y="0"/>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4" name="Freeform 58"/>
            <p:cNvSpPr>
              <a:spLocks/>
            </p:cNvSpPr>
            <p:nvPr/>
          </p:nvSpPr>
          <p:spPr bwMode="auto">
            <a:xfrm>
              <a:off x="2335" y="3154"/>
              <a:ext cx="125" cy="24"/>
            </a:xfrm>
            <a:custGeom>
              <a:avLst/>
              <a:gdLst>
                <a:gd name="T0" fmla="*/ 0 w 254"/>
                <a:gd name="T1" fmla="*/ 1 h 46"/>
                <a:gd name="T2" fmla="*/ 7 w 254"/>
                <a:gd name="T3" fmla="*/ 0 h 46"/>
                <a:gd name="T4" fmla="*/ 7 w 254"/>
                <a:gd name="T5" fmla="*/ 1 h 46"/>
                <a:gd name="T6" fmla="*/ 0 w 254"/>
                <a:gd name="T7" fmla="*/ 2 h 46"/>
                <a:gd name="T8" fmla="*/ 0 w 254"/>
                <a:gd name="T9" fmla="*/ 1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46">
                  <a:moveTo>
                    <a:pt x="0" y="19"/>
                  </a:moveTo>
                  <a:lnTo>
                    <a:pt x="253" y="0"/>
                  </a:lnTo>
                  <a:lnTo>
                    <a:pt x="254" y="28"/>
                  </a:lnTo>
                  <a:lnTo>
                    <a:pt x="1" y="46"/>
                  </a:lnTo>
                  <a:lnTo>
                    <a:pt x="0" y="19"/>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5" name="Rectangle 59"/>
            <p:cNvSpPr>
              <a:spLocks noChangeArrowheads="1"/>
            </p:cNvSpPr>
            <p:nvPr/>
          </p:nvSpPr>
          <p:spPr bwMode="auto">
            <a:xfrm>
              <a:off x="2225" y="3163"/>
              <a:ext cx="103" cy="14"/>
            </a:xfrm>
            <a:prstGeom prst="rect">
              <a:avLst/>
            </a:pr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076" name="Freeform 60"/>
            <p:cNvSpPr>
              <a:spLocks/>
            </p:cNvSpPr>
            <p:nvPr/>
          </p:nvSpPr>
          <p:spPr bwMode="auto">
            <a:xfrm>
              <a:off x="2379" y="3374"/>
              <a:ext cx="148" cy="79"/>
            </a:xfrm>
            <a:custGeom>
              <a:avLst/>
              <a:gdLst>
                <a:gd name="T0" fmla="*/ 0 w 298"/>
                <a:gd name="T1" fmla="*/ 4 h 159"/>
                <a:gd name="T2" fmla="*/ 8 w 298"/>
                <a:gd name="T3" fmla="*/ 0 h 159"/>
                <a:gd name="T4" fmla="*/ 9 w 298"/>
                <a:gd name="T5" fmla="*/ 0 h 159"/>
                <a:gd name="T6" fmla="*/ 0 w 298"/>
                <a:gd name="T7" fmla="*/ 4 h 159"/>
                <a:gd name="T8" fmla="*/ 0 w 298"/>
                <a:gd name="T9" fmla="*/ 4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159">
                  <a:moveTo>
                    <a:pt x="0" y="134"/>
                  </a:moveTo>
                  <a:lnTo>
                    <a:pt x="286" y="0"/>
                  </a:lnTo>
                  <a:lnTo>
                    <a:pt x="298" y="25"/>
                  </a:lnTo>
                  <a:lnTo>
                    <a:pt x="11" y="159"/>
                  </a:lnTo>
                  <a:lnTo>
                    <a:pt x="0" y="134"/>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7" name="Freeform 61"/>
            <p:cNvSpPr>
              <a:spLocks/>
            </p:cNvSpPr>
            <p:nvPr/>
          </p:nvSpPr>
          <p:spPr bwMode="auto">
            <a:xfrm>
              <a:off x="2359" y="3156"/>
              <a:ext cx="85" cy="21"/>
            </a:xfrm>
            <a:custGeom>
              <a:avLst/>
              <a:gdLst>
                <a:gd name="T0" fmla="*/ 0 w 171"/>
                <a:gd name="T1" fmla="*/ 1 h 40"/>
                <a:gd name="T2" fmla="*/ 5 w 171"/>
                <a:gd name="T3" fmla="*/ 0 h 40"/>
                <a:gd name="T4" fmla="*/ 5 w 171"/>
                <a:gd name="T5" fmla="*/ 1 h 40"/>
                <a:gd name="T6" fmla="*/ 0 w 171"/>
                <a:gd name="T7" fmla="*/ 2 h 40"/>
                <a:gd name="T8" fmla="*/ 0 w 171"/>
                <a:gd name="T9" fmla="*/ 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40">
                  <a:moveTo>
                    <a:pt x="0" y="12"/>
                  </a:moveTo>
                  <a:lnTo>
                    <a:pt x="170" y="0"/>
                  </a:lnTo>
                  <a:lnTo>
                    <a:pt x="171" y="27"/>
                  </a:lnTo>
                  <a:lnTo>
                    <a:pt x="2" y="40"/>
                  </a:lnTo>
                  <a:lnTo>
                    <a:pt x="0" y="12"/>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8" name="Rectangle 62"/>
            <p:cNvSpPr>
              <a:spLocks noChangeArrowheads="1"/>
            </p:cNvSpPr>
            <p:nvPr/>
          </p:nvSpPr>
          <p:spPr bwMode="auto">
            <a:xfrm>
              <a:off x="2246" y="3163"/>
              <a:ext cx="69" cy="14"/>
            </a:xfrm>
            <a:prstGeom prst="rect">
              <a:avLst/>
            </a:pr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079" name="Freeform 63"/>
            <p:cNvSpPr>
              <a:spLocks/>
            </p:cNvSpPr>
            <p:nvPr/>
          </p:nvSpPr>
          <p:spPr bwMode="auto">
            <a:xfrm>
              <a:off x="2407" y="3382"/>
              <a:ext cx="102" cy="58"/>
            </a:xfrm>
            <a:custGeom>
              <a:avLst/>
              <a:gdLst>
                <a:gd name="T0" fmla="*/ 0 w 204"/>
                <a:gd name="T1" fmla="*/ 3 h 115"/>
                <a:gd name="T2" fmla="*/ 7 w 204"/>
                <a:gd name="T3" fmla="*/ 0 h 115"/>
                <a:gd name="T4" fmla="*/ 7 w 204"/>
                <a:gd name="T5" fmla="*/ 1 h 115"/>
                <a:gd name="T6" fmla="*/ 1 w 204"/>
                <a:gd name="T7" fmla="*/ 4 h 115"/>
                <a:gd name="T8" fmla="*/ 0 w 204"/>
                <a:gd name="T9" fmla="*/ 3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115">
                  <a:moveTo>
                    <a:pt x="0" y="90"/>
                  </a:moveTo>
                  <a:lnTo>
                    <a:pt x="193" y="0"/>
                  </a:lnTo>
                  <a:lnTo>
                    <a:pt x="204" y="26"/>
                  </a:lnTo>
                  <a:lnTo>
                    <a:pt x="12" y="115"/>
                  </a:lnTo>
                  <a:lnTo>
                    <a:pt x="0" y="90"/>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0" name="Freeform 64"/>
            <p:cNvSpPr>
              <a:spLocks/>
            </p:cNvSpPr>
            <p:nvPr/>
          </p:nvSpPr>
          <p:spPr bwMode="auto">
            <a:xfrm>
              <a:off x="2373" y="3158"/>
              <a:ext cx="52" cy="17"/>
            </a:xfrm>
            <a:custGeom>
              <a:avLst/>
              <a:gdLst>
                <a:gd name="T0" fmla="*/ 0 w 104"/>
                <a:gd name="T1" fmla="*/ 0 h 35"/>
                <a:gd name="T2" fmla="*/ 4 w 104"/>
                <a:gd name="T3" fmla="*/ 0 h 35"/>
                <a:gd name="T4" fmla="*/ 4 w 104"/>
                <a:gd name="T5" fmla="*/ 0 h 35"/>
                <a:gd name="T6" fmla="*/ 1 w 104"/>
                <a:gd name="T7" fmla="*/ 1 h 35"/>
                <a:gd name="T8" fmla="*/ 0 w 10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35">
                  <a:moveTo>
                    <a:pt x="0" y="7"/>
                  </a:moveTo>
                  <a:lnTo>
                    <a:pt x="102" y="0"/>
                  </a:lnTo>
                  <a:lnTo>
                    <a:pt x="104" y="28"/>
                  </a:lnTo>
                  <a:lnTo>
                    <a:pt x="3" y="35"/>
                  </a:lnTo>
                  <a:lnTo>
                    <a:pt x="0" y="7"/>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1" name="Rectangle 65"/>
            <p:cNvSpPr>
              <a:spLocks noChangeArrowheads="1"/>
            </p:cNvSpPr>
            <p:nvPr/>
          </p:nvSpPr>
          <p:spPr bwMode="auto">
            <a:xfrm>
              <a:off x="2258" y="3163"/>
              <a:ext cx="40" cy="14"/>
            </a:xfrm>
            <a:prstGeom prst="rect">
              <a:avLst/>
            </a:pr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082" name="Freeform 66"/>
            <p:cNvSpPr>
              <a:spLocks/>
            </p:cNvSpPr>
            <p:nvPr/>
          </p:nvSpPr>
          <p:spPr bwMode="auto">
            <a:xfrm>
              <a:off x="2422" y="3393"/>
              <a:ext cx="64" cy="39"/>
            </a:xfrm>
            <a:custGeom>
              <a:avLst/>
              <a:gdLst>
                <a:gd name="T0" fmla="*/ 0 w 127"/>
                <a:gd name="T1" fmla="*/ 2 h 78"/>
                <a:gd name="T2" fmla="*/ 4 w 127"/>
                <a:gd name="T3" fmla="*/ 0 h 78"/>
                <a:gd name="T4" fmla="*/ 4 w 127"/>
                <a:gd name="T5" fmla="*/ 1 h 78"/>
                <a:gd name="T6" fmla="*/ 1 w 127"/>
                <a:gd name="T7" fmla="*/ 3 h 78"/>
                <a:gd name="T8" fmla="*/ 0 w 127"/>
                <a:gd name="T9" fmla="*/ 2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78">
                  <a:moveTo>
                    <a:pt x="0" y="53"/>
                  </a:moveTo>
                  <a:lnTo>
                    <a:pt x="114" y="0"/>
                  </a:lnTo>
                  <a:lnTo>
                    <a:pt x="127" y="25"/>
                  </a:lnTo>
                  <a:lnTo>
                    <a:pt x="12" y="78"/>
                  </a:lnTo>
                  <a:lnTo>
                    <a:pt x="0" y="53"/>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3" name="Freeform 67"/>
            <p:cNvSpPr>
              <a:spLocks/>
            </p:cNvSpPr>
            <p:nvPr/>
          </p:nvSpPr>
          <p:spPr bwMode="auto">
            <a:xfrm>
              <a:off x="2388" y="3159"/>
              <a:ext cx="24" cy="15"/>
            </a:xfrm>
            <a:custGeom>
              <a:avLst/>
              <a:gdLst>
                <a:gd name="T0" fmla="*/ 0 w 48"/>
                <a:gd name="T1" fmla="*/ 0 h 31"/>
                <a:gd name="T2" fmla="*/ 2 w 48"/>
                <a:gd name="T3" fmla="*/ 0 h 31"/>
                <a:gd name="T4" fmla="*/ 2 w 48"/>
                <a:gd name="T5" fmla="*/ 0 h 31"/>
                <a:gd name="T6" fmla="*/ 1 w 48"/>
                <a:gd name="T7" fmla="*/ 0 h 31"/>
                <a:gd name="T8" fmla="*/ 0 w 48"/>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1">
                  <a:moveTo>
                    <a:pt x="0" y="4"/>
                  </a:moveTo>
                  <a:lnTo>
                    <a:pt x="46" y="0"/>
                  </a:lnTo>
                  <a:lnTo>
                    <a:pt x="48" y="28"/>
                  </a:lnTo>
                  <a:lnTo>
                    <a:pt x="2" y="31"/>
                  </a:lnTo>
                  <a:lnTo>
                    <a:pt x="0" y="4"/>
                  </a:lnTo>
                  <a:close/>
                </a:path>
              </a:pathLst>
            </a:custGeom>
            <a:solidFill>
              <a:srgbClr val="FFC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4" name="Rectangle 68"/>
            <p:cNvSpPr>
              <a:spLocks noChangeArrowheads="1"/>
            </p:cNvSpPr>
            <p:nvPr/>
          </p:nvSpPr>
          <p:spPr bwMode="auto">
            <a:xfrm>
              <a:off x="2268" y="3163"/>
              <a:ext cx="19" cy="14"/>
            </a:xfrm>
            <a:prstGeom prst="rect">
              <a:avLst/>
            </a:prstGeom>
            <a:solidFill>
              <a:srgbClr val="FFC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085" name="Freeform 69"/>
            <p:cNvSpPr>
              <a:spLocks/>
            </p:cNvSpPr>
            <p:nvPr/>
          </p:nvSpPr>
          <p:spPr bwMode="auto">
            <a:xfrm>
              <a:off x="2438" y="3399"/>
              <a:ext cx="31" cy="26"/>
            </a:xfrm>
            <a:custGeom>
              <a:avLst/>
              <a:gdLst>
                <a:gd name="T0" fmla="*/ 0 w 64"/>
                <a:gd name="T1" fmla="*/ 1 h 49"/>
                <a:gd name="T2" fmla="*/ 1 w 64"/>
                <a:gd name="T3" fmla="*/ 0 h 49"/>
                <a:gd name="T4" fmla="*/ 1 w 64"/>
                <a:gd name="T5" fmla="*/ 1 h 49"/>
                <a:gd name="T6" fmla="*/ 0 w 64"/>
                <a:gd name="T7" fmla="*/ 2 h 49"/>
                <a:gd name="T8" fmla="*/ 0 w 64"/>
                <a:gd name="T9" fmla="*/ 1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49">
                  <a:moveTo>
                    <a:pt x="0" y="25"/>
                  </a:moveTo>
                  <a:lnTo>
                    <a:pt x="53" y="0"/>
                  </a:lnTo>
                  <a:lnTo>
                    <a:pt x="64" y="25"/>
                  </a:lnTo>
                  <a:lnTo>
                    <a:pt x="12" y="49"/>
                  </a:lnTo>
                  <a:lnTo>
                    <a:pt x="0" y="25"/>
                  </a:lnTo>
                  <a:close/>
                </a:path>
              </a:pathLst>
            </a:custGeom>
            <a:solidFill>
              <a:srgbClr val="FFC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6" name="Rectangle 70"/>
            <p:cNvSpPr>
              <a:spLocks noChangeArrowheads="1"/>
            </p:cNvSpPr>
            <p:nvPr/>
          </p:nvSpPr>
          <p:spPr bwMode="auto">
            <a:xfrm>
              <a:off x="2397" y="3492"/>
              <a:ext cx="42" cy="34"/>
            </a:xfrm>
            <a:prstGeom prst="rect">
              <a:avLst/>
            </a:pr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087" name="Rectangle 71"/>
            <p:cNvSpPr>
              <a:spLocks noChangeArrowheads="1"/>
            </p:cNvSpPr>
            <p:nvPr/>
          </p:nvSpPr>
          <p:spPr bwMode="auto">
            <a:xfrm>
              <a:off x="2386" y="3471"/>
              <a:ext cx="60" cy="15"/>
            </a:xfrm>
            <a:prstGeom prst="rect">
              <a:avLst/>
            </a:pr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088" name="Rectangle 72"/>
            <p:cNvSpPr>
              <a:spLocks noChangeArrowheads="1"/>
            </p:cNvSpPr>
            <p:nvPr/>
          </p:nvSpPr>
          <p:spPr bwMode="auto">
            <a:xfrm>
              <a:off x="2404" y="3492"/>
              <a:ext cx="25" cy="34"/>
            </a:xfrm>
            <a:prstGeom prst="rect">
              <a:avLst/>
            </a:pr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089" name="Rectangle 73"/>
            <p:cNvSpPr>
              <a:spLocks noChangeArrowheads="1"/>
            </p:cNvSpPr>
            <p:nvPr/>
          </p:nvSpPr>
          <p:spPr bwMode="auto">
            <a:xfrm>
              <a:off x="2397" y="3471"/>
              <a:ext cx="36" cy="15"/>
            </a:xfrm>
            <a:prstGeom prst="rect">
              <a:avLst/>
            </a:pr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090" name="Rectangle 74"/>
            <p:cNvSpPr>
              <a:spLocks noChangeArrowheads="1"/>
            </p:cNvSpPr>
            <p:nvPr/>
          </p:nvSpPr>
          <p:spPr bwMode="auto">
            <a:xfrm>
              <a:off x="2411" y="3492"/>
              <a:ext cx="9" cy="34"/>
            </a:xfrm>
            <a:prstGeom prst="rect">
              <a:avLst/>
            </a:prstGeom>
            <a:solidFill>
              <a:srgbClr val="FFC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091" name="Rectangle 75"/>
            <p:cNvSpPr>
              <a:spLocks noChangeArrowheads="1"/>
            </p:cNvSpPr>
            <p:nvPr/>
          </p:nvSpPr>
          <p:spPr bwMode="auto">
            <a:xfrm>
              <a:off x="2407" y="3471"/>
              <a:ext cx="16" cy="15"/>
            </a:xfrm>
            <a:prstGeom prst="rect">
              <a:avLst/>
            </a:prstGeom>
            <a:solidFill>
              <a:srgbClr val="FFC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p>
          </p:txBody>
        </p:sp>
        <p:sp>
          <p:nvSpPr>
            <p:cNvPr id="1092" name="Freeform 76"/>
            <p:cNvSpPr>
              <a:spLocks/>
            </p:cNvSpPr>
            <p:nvPr/>
          </p:nvSpPr>
          <p:spPr bwMode="auto">
            <a:xfrm>
              <a:off x="2471" y="3453"/>
              <a:ext cx="54" cy="55"/>
            </a:xfrm>
            <a:custGeom>
              <a:avLst/>
              <a:gdLst>
                <a:gd name="T0" fmla="*/ 0 w 108"/>
                <a:gd name="T1" fmla="*/ 2 h 110"/>
                <a:gd name="T2" fmla="*/ 1 w 108"/>
                <a:gd name="T3" fmla="*/ 1 h 110"/>
                <a:gd name="T4" fmla="*/ 1 w 108"/>
                <a:gd name="T5" fmla="*/ 1 h 110"/>
                <a:gd name="T6" fmla="*/ 1 w 108"/>
                <a:gd name="T7" fmla="*/ 1 h 110"/>
                <a:gd name="T8" fmla="*/ 1 w 108"/>
                <a:gd name="T9" fmla="*/ 1 h 110"/>
                <a:gd name="T10" fmla="*/ 2 w 108"/>
                <a:gd name="T11" fmla="*/ 1 h 110"/>
                <a:gd name="T12" fmla="*/ 2 w 108"/>
                <a:gd name="T13" fmla="*/ 1 h 110"/>
                <a:gd name="T14" fmla="*/ 2 w 108"/>
                <a:gd name="T15" fmla="*/ 1 h 110"/>
                <a:gd name="T16" fmla="*/ 3 w 108"/>
                <a:gd name="T17" fmla="*/ 0 h 110"/>
                <a:gd name="T18" fmla="*/ 4 w 108"/>
                <a:gd name="T19" fmla="*/ 3 h 110"/>
                <a:gd name="T20" fmla="*/ 3 w 108"/>
                <a:gd name="T21" fmla="*/ 3 h 110"/>
                <a:gd name="T22" fmla="*/ 3 w 108"/>
                <a:gd name="T23" fmla="*/ 3 h 110"/>
                <a:gd name="T24" fmla="*/ 3 w 108"/>
                <a:gd name="T25" fmla="*/ 3 h 110"/>
                <a:gd name="T26" fmla="*/ 3 w 108"/>
                <a:gd name="T27" fmla="*/ 3 h 110"/>
                <a:gd name="T28" fmla="*/ 2 w 108"/>
                <a:gd name="T29" fmla="*/ 3 h 110"/>
                <a:gd name="T30" fmla="*/ 2 w 108"/>
                <a:gd name="T31" fmla="*/ 3 h 110"/>
                <a:gd name="T32" fmla="*/ 2 w 108"/>
                <a:gd name="T33" fmla="*/ 4 h 110"/>
                <a:gd name="T34" fmla="*/ 2 w 108"/>
                <a:gd name="T35" fmla="*/ 4 h 110"/>
                <a:gd name="T36" fmla="*/ 0 w 108"/>
                <a:gd name="T37" fmla="*/ 2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8" h="110">
                  <a:moveTo>
                    <a:pt x="0" y="40"/>
                  </a:moveTo>
                  <a:lnTo>
                    <a:pt x="7" y="27"/>
                  </a:lnTo>
                  <a:lnTo>
                    <a:pt x="13" y="18"/>
                  </a:lnTo>
                  <a:lnTo>
                    <a:pt x="20" y="11"/>
                  </a:lnTo>
                  <a:lnTo>
                    <a:pt x="28" y="8"/>
                  </a:lnTo>
                  <a:lnTo>
                    <a:pt x="37" y="4"/>
                  </a:lnTo>
                  <a:lnTo>
                    <a:pt x="47" y="3"/>
                  </a:lnTo>
                  <a:lnTo>
                    <a:pt x="59" y="2"/>
                  </a:lnTo>
                  <a:lnTo>
                    <a:pt x="73" y="0"/>
                  </a:lnTo>
                  <a:lnTo>
                    <a:pt x="108" y="69"/>
                  </a:lnTo>
                  <a:lnTo>
                    <a:pt x="95" y="70"/>
                  </a:lnTo>
                  <a:lnTo>
                    <a:pt x="83" y="72"/>
                  </a:lnTo>
                  <a:lnTo>
                    <a:pt x="73" y="74"/>
                  </a:lnTo>
                  <a:lnTo>
                    <a:pt x="66" y="77"/>
                  </a:lnTo>
                  <a:lnTo>
                    <a:pt x="58" y="82"/>
                  </a:lnTo>
                  <a:lnTo>
                    <a:pt x="52" y="88"/>
                  </a:lnTo>
                  <a:lnTo>
                    <a:pt x="44" y="97"/>
                  </a:lnTo>
                  <a:lnTo>
                    <a:pt x="36" y="110"/>
                  </a:lnTo>
                  <a:lnTo>
                    <a:pt x="0" y="40"/>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3" name="Freeform 77"/>
            <p:cNvSpPr>
              <a:spLocks/>
            </p:cNvSpPr>
            <p:nvPr/>
          </p:nvSpPr>
          <p:spPr bwMode="auto">
            <a:xfrm>
              <a:off x="2529" y="3435"/>
              <a:ext cx="58" cy="55"/>
            </a:xfrm>
            <a:custGeom>
              <a:avLst/>
              <a:gdLst>
                <a:gd name="T0" fmla="*/ 2 w 115"/>
                <a:gd name="T1" fmla="*/ 3 h 111"/>
                <a:gd name="T2" fmla="*/ 2 w 115"/>
                <a:gd name="T3" fmla="*/ 3 h 111"/>
                <a:gd name="T4" fmla="*/ 3 w 115"/>
                <a:gd name="T5" fmla="*/ 3 h 111"/>
                <a:gd name="T6" fmla="*/ 3 w 115"/>
                <a:gd name="T7" fmla="*/ 3 h 111"/>
                <a:gd name="T8" fmla="*/ 3 w 115"/>
                <a:gd name="T9" fmla="*/ 3 h 111"/>
                <a:gd name="T10" fmla="*/ 4 w 115"/>
                <a:gd name="T11" fmla="*/ 2 h 111"/>
                <a:gd name="T12" fmla="*/ 4 w 115"/>
                <a:gd name="T13" fmla="*/ 2 h 111"/>
                <a:gd name="T14" fmla="*/ 4 w 115"/>
                <a:gd name="T15" fmla="*/ 2 h 111"/>
                <a:gd name="T16" fmla="*/ 4 w 115"/>
                <a:gd name="T17" fmla="*/ 1 h 111"/>
                <a:gd name="T18" fmla="*/ 3 w 115"/>
                <a:gd name="T19" fmla="*/ 0 h 111"/>
                <a:gd name="T20" fmla="*/ 2 w 115"/>
                <a:gd name="T21" fmla="*/ 0 h 111"/>
                <a:gd name="T22" fmla="*/ 2 w 115"/>
                <a:gd name="T23" fmla="*/ 0 h 111"/>
                <a:gd name="T24" fmla="*/ 2 w 115"/>
                <a:gd name="T25" fmla="*/ 0 h 111"/>
                <a:gd name="T26" fmla="*/ 2 w 115"/>
                <a:gd name="T27" fmla="*/ 1 h 111"/>
                <a:gd name="T28" fmla="*/ 2 w 115"/>
                <a:gd name="T29" fmla="*/ 1 h 111"/>
                <a:gd name="T30" fmla="*/ 1 w 115"/>
                <a:gd name="T31" fmla="*/ 1 h 111"/>
                <a:gd name="T32" fmla="*/ 1 w 115"/>
                <a:gd name="T33" fmla="*/ 1 h 111"/>
                <a:gd name="T34" fmla="*/ 0 w 115"/>
                <a:gd name="T35" fmla="*/ 1 h 111"/>
                <a:gd name="T36" fmla="*/ 2 w 115"/>
                <a:gd name="T37" fmla="*/ 3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5" h="111">
                  <a:moveTo>
                    <a:pt x="48" y="111"/>
                  </a:moveTo>
                  <a:lnTo>
                    <a:pt x="63" y="110"/>
                  </a:lnTo>
                  <a:lnTo>
                    <a:pt x="75" y="107"/>
                  </a:lnTo>
                  <a:lnTo>
                    <a:pt x="85" y="104"/>
                  </a:lnTo>
                  <a:lnTo>
                    <a:pt x="93" y="98"/>
                  </a:lnTo>
                  <a:lnTo>
                    <a:pt x="100" y="91"/>
                  </a:lnTo>
                  <a:lnTo>
                    <a:pt x="106" y="83"/>
                  </a:lnTo>
                  <a:lnTo>
                    <a:pt x="110" y="72"/>
                  </a:lnTo>
                  <a:lnTo>
                    <a:pt x="115" y="59"/>
                  </a:lnTo>
                  <a:lnTo>
                    <a:pt x="66" y="0"/>
                  </a:lnTo>
                  <a:lnTo>
                    <a:pt x="59" y="13"/>
                  </a:lnTo>
                  <a:lnTo>
                    <a:pt x="53" y="22"/>
                  </a:lnTo>
                  <a:lnTo>
                    <a:pt x="47" y="30"/>
                  </a:lnTo>
                  <a:lnTo>
                    <a:pt x="41" y="36"/>
                  </a:lnTo>
                  <a:lnTo>
                    <a:pt x="34" y="41"/>
                  </a:lnTo>
                  <a:lnTo>
                    <a:pt x="25" y="43"/>
                  </a:lnTo>
                  <a:lnTo>
                    <a:pt x="14" y="46"/>
                  </a:lnTo>
                  <a:lnTo>
                    <a:pt x="0" y="49"/>
                  </a:lnTo>
                  <a:lnTo>
                    <a:pt x="48" y="111"/>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4" name="Freeform 78"/>
            <p:cNvSpPr>
              <a:spLocks/>
            </p:cNvSpPr>
            <p:nvPr/>
          </p:nvSpPr>
          <p:spPr bwMode="auto">
            <a:xfrm>
              <a:off x="2520" y="3423"/>
              <a:ext cx="42" cy="34"/>
            </a:xfrm>
            <a:custGeom>
              <a:avLst/>
              <a:gdLst>
                <a:gd name="T0" fmla="*/ 0 w 86"/>
                <a:gd name="T1" fmla="*/ 3 h 68"/>
                <a:gd name="T2" fmla="*/ 0 w 86"/>
                <a:gd name="T3" fmla="*/ 3 h 68"/>
                <a:gd name="T4" fmla="*/ 1 w 86"/>
                <a:gd name="T5" fmla="*/ 2 h 68"/>
                <a:gd name="T6" fmla="*/ 1 w 86"/>
                <a:gd name="T7" fmla="*/ 2 h 68"/>
                <a:gd name="T8" fmla="*/ 1 w 86"/>
                <a:gd name="T9" fmla="*/ 2 h 68"/>
                <a:gd name="T10" fmla="*/ 1 w 86"/>
                <a:gd name="T11" fmla="*/ 2 h 68"/>
                <a:gd name="T12" fmla="*/ 2 w 86"/>
                <a:gd name="T13" fmla="*/ 2 h 68"/>
                <a:gd name="T14" fmla="*/ 2 w 86"/>
                <a:gd name="T15" fmla="*/ 1 h 68"/>
                <a:gd name="T16" fmla="*/ 2 w 86"/>
                <a:gd name="T17" fmla="*/ 1 h 68"/>
                <a:gd name="T18" fmla="*/ 2 w 86"/>
                <a:gd name="T19" fmla="*/ 0 h 68"/>
                <a:gd name="T20" fmla="*/ 1 w 86"/>
                <a:gd name="T21" fmla="*/ 1 h 68"/>
                <a:gd name="T22" fmla="*/ 1 w 86"/>
                <a:gd name="T23" fmla="*/ 1 h 68"/>
                <a:gd name="T24" fmla="*/ 1 w 86"/>
                <a:gd name="T25" fmla="*/ 1 h 68"/>
                <a:gd name="T26" fmla="*/ 1 w 86"/>
                <a:gd name="T27" fmla="*/ 1 h 68"/>
                <a:gd name="T28" fmla="*/ 0 w 86"/>
                <a:gd name="T29" fmla="*/ 2 h 68"/>
                <a:gd name="T30" fmla="*/ 0 w 86"/>
                <a:gd name="T31" fmla="*/ 2 h 68"/>
                <a:gd name="T32" fmla="*/ 0 w 86"/>
                <a:gd name="T33" fmla="*/ 2 h 68"/>
                <a:gd name="T34" fmla="*/ 0 w 86"/>
                <a:gd name="T35" fmla="*/ 2 h 68"/>
                <a:gd name="T36" fmla="*/ 0 w 86"/>
                <a:gd name="T37" fmla="*/ 3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6" h="68">
                  <a:moveTo>
                    <a:pt x="8" y="68"/>
                  </a:moveTo>
                  <a:lnTo>
                    <a:pt x="23" y="65"/>
                  </a:lnTo>
                  <a:lnTo>
                    <a:pt x="35" y="61"/>
                  </a:lnTo>
                  <a:lnTo>
                    <a:pt x="45" y="57"/>
                  </a:lnTo>
                  <a:lnTo>
                    <a:pt x="54" y="51"/>
                  </a:lnTo>
                  <a:lnTo>
                    <a:pt x="61" y="45"/>
                  </a:lnTo>
                  <a:lnTo>
                    <a:pt x="69" y="38"/>
                  </a:lnTo>
                  <a:lnTo>
                    <a:pt x="78" y="29"/>
                  </a:lnTo>
                  <a:lnTo>
                    <a:pt x="86" y="18"/>
                  </a:lnTo>
                  <a:lnTo>
                    <a:pt x="71" y="0"/>
                  </a:lnTo>
                  <a:lnTo>
                    <a:pt x="61" y="11"/>
                  </a:lnTo>
                  <a:lnTo>
                    <a:pt x="53" y="20"/>
                  </a:lnTo>
                  <a:lnTo>
                    <a:pt x="46" y="26"/>
                  </a:lnTo>
                  <a:lnTo>
                    <a:pt x="39" y="31"/>
                  </a:lnTo>
                  <a:lnTo>
                    <a:pt x="31" y="36"/>
                  </a:lnTo>
                  <a:lnTo>
                    <a:pt x="23" y="41"/>
                  </a:lnTo>
                  <a:lnTo>
                    <a:pt x="13" y="45"/>
                  </a:lnTo>
                  <a:lnTo>
                    <a:pt x="0" y="51"/>
                  </a:lnTo>
                  <a:lnTo>
                    <a:pt x="8" y="68"/>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 name="Freeform 79"/>
            <p:cNvSpPr>
              <a:spLocks/>
            </p:cNvSpPr>
            <p:nvPr/>
          </p:nvSpPr>
          <p:spPr bwMode="auto">
            <a:xfrm>
              <a:off x="2476" y="3453"/>
              <a:ext cx="37" cy="46"/>
            </a:xfrm>
            <a:custGeom>
              <a:avLst/>
              <a:gdLst>
                <a:gd name="T0" fmla="*/ 0 w 72"/>
                <a:gd name="T1" fmla="*/ 1 h 90"/>
                <a:gd name="T2" fmla="*/ 1 w 72"/>
                <a:gd name="T3" fmla="*/ 3 h 90"/>
                <a:gd name="T4" fmla="*/ 2 w 72"/>
                <a:gd name="T5" fmla="*/ 3 h 90"/>
                <a:gd name="T6" fmla="*/ 3 w 72"/>
                <a:gd name="T7" fmla="*/ 3 h 90"/>
                <a:gd name="T8" fmla="*/ 2 w 72"/>
                <a:gd name="T9" fmla="*/ 0 h 90"/>
                <a:gd name="T10" fmla="*/ 1 w 72"/>
                <a:gd name="T11" fmla="*/ 1 h 90"/>
                <a:gd name="T12" fmla="*/ 0 w 72"/>
                <a:gd name="T13" fmla="*/ 1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90">
                  <a:moveTo>
                    <a:pt x="0" y="17"/>
                  </a:moveTo>
                  <a:lnTo>
                    <a:pt x="32" y="90"/>
                  </a:lnTo>
                  <a:lnTo>
                    <a:pt x="51" y="77"/>
                  </a:lnTo>
                  <a:lnTo>
                    <a:pt x="72" y="69"/>
                  </a:lnTo>
                  <a:lnTo>
                    <a:pt x="41" y="0"/>
                  </a:lnTo>
                  <a:lnTo>
                    <a:pt x="28" y="1"/>
                  </a:lnTo>
                  <a:lnTo>
                    <a:pt x="0" y="17"/>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6" name="Freeform 80"/>
            <p:cNvSpPr>
              <a:spLocks/>
            </p:cNvSpPr>
            <p:nvPr/>
          </p:nvSpPr>
          <p:spPr bwMode="auto">
            <a:xfrm>
              <a:off x="2540" y="3446"/>
              <a:ext cx="43" cy="45"/>
            </a:xfrm>
            <a:custGeom>
              <a:avLst/>
              <a:gdLst>
                <a:gd name="T0" fmla="*/ 1 w 87"/>
                <a:gd name="T1" fmla="*/ 3 h 88"/>
                <a:gd name="T2" fmla="*/ 0 w 87"/>
                <a:gd name="T3" fmla="*/ 1 h 88"/>
                <a:gd name="T4" fmla="*/ 0 w 87"/>
                <a:gd name="T5" fmla="*/ 1 h 88"/>
                <a:gd name="T6" fmla="*/ 1 w 87"/>
                <a:gd name="T7" fmla="*/ 0 h 88"/>
                <a:gd name="T8" fmla="*/ 2 w 87"/>
                <a:gd name="T9" fmla="*/ 2 h 88"/>
                <a:gd name="T10" fmla="*/ 2 w 87"/>
                <a:gd name="T11" fmla="*/ 3 h 88"/>
                <a:gd name="T12" fmla="*/ 1 w 87"/>
                <a:gd name="T13" fmla="*/ 3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88">
                  <a:moveTo>
                    <a:pt x="54" y="88"/>
                  </a:moveTo>
                  <a:lnTo>
                    <a:pt x="0" y="28"/>
                  </a:lnTo>
                  <a:lnTo>
                    <a:pt x="21" y="16"/>
                  </a:lnTo>
                  <a:lnTo>
                    <a:pt x="37" y="0"/>
                  </a:lnTo>
                  <a:lnTo>
                    <a:pt x="87" y="56"/>
                  </a:lnTo>
                  <a:lnTo>
                    <a:pt x="80" y="68"/>
                  </a:lnTo>
                  <a:lnTo>
                    <a:pt x="54" y="88"/>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7" name="Freeform 81"/>
            <p:cNvSpPr>
              <a:spLocks/>
            </p:cNvSpPr>
            <p:nvPr/>
          </p:nvSpPr>
          <p:spPr bwMode="auto">
            <a:xfrm>
              <a:off x="2528" y="3432"/>
              <a:ext cx="30" cy="22"/>
            </a:xfrm>
            <a:custGeom>
              <a:avLst/>
              <a:gdLst>
                <a:gd name="T0" fmla="*/ 1 w 60"/>
                <a:gd name="T1" fmla="*/ 1 h 46"/>
                <a:gd name="T2" fmla="*/ 0 w 60"/>
                <a:gd name="T3" fmla="*/ 0 h 46"/>
                <a:gd name="T4" fmla="*/ 1 w 60"/>
                <a:gd name="T5" fmla="*/ 0 h 46"/>
                <a:gd name="T6" fmla="*/ 2 w 60"/>
                <a:gd name="T7" fmla="*/ 0 h 46"/>
                <a:gd name="T8" fmla="*/ 2 w 60"/>
                <a:gd name="T9" fmla="*/ 0 h 46"/>
                <a:gd name="T10" fmla="*/ 2 w 60"/>
                <a:gd name="T11" fmla="*/ 0 h 46"/>
                <a:gd name="T12" fmla="*/ 1 w 60"/>
                <a:gd name="T13" fmla="*/ 1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6">
                  <a:moveTo>
                    <a:pt x="11" y="46"/>
                  </a:moveTo>
                  <a:lnTo>
                    <a:pt x="0" y="28"/>
                  </a:lnTo>
                  <a:lnTo>
                    <a:pt x="22" y="15"/>
                  </a:lnTo>
                  <a:lnTo>
                    <a:pt x="43" y="0"/>
                  </a:lnTo>
                  <a:lnTo>
                    <a:pt x="60" y="15"/>
                  </a:lnTo>
                  <a:lnTo>
                    <a:pt x="44" y="29"/>
                  </a:lnTo>
                  <a:lnTo>
                    <a:pt x="11" y="46"/>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8" name="Freeform 82"/>
            <p:cNvSpPr>
              <a:spLocks/>
            </p:cNvSpPr>
            <p:nvPr/>
          </p:nvSpPr>
          <p:spPr bwMode="auto">
            <a:xfrm>
              <a:off x="2482" y="3456"/>
              <a:ext cx="24" cy="36"/>
            </a:xfrm>
            <a:custGeom>
              <a:avLst/>
              <a:gdLst>
                <a:gd name="T0" fmla="*/ 0 w 47"/>
                <a:gd name="T1" fmla="*/ 1 h 70"/>
                <a:gd name="T2" fmla="*/ 2 w 47"/>
                <a:gd name="T3" fmla="*/ 3 h 70"/>
                <a:gd name="T4" fmla="*/ 2 w 47"/>
                <a:gd name="T5" fmla="*/ 2 h 70"/>
                <a:gd name="T6" fmla="*/ 1 w 47"/>
                <a:gd name="T7" fmla="*/ 0 h 70"/>
                <a:gd name="T8" fmla="*/ 0 w 47"/>
                <a:gd name="T9" fmla="*/ 1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70">
                  <a:moveTo>
                    <a:pt x="0" y="10"/>
                  </a:moveTo>
                  <a:lnTo>
                    <a:pt x="35" y="70"/>
                  </a:lnTo>
                  <a:lnTo>
                    <a:pt x="47" y="62"/>
                  </a:lnTo>
                  <a:lnTo>
                    <a:pt x="15" y="0"/>
                  </a:lnTo>
                  <a:lnTo>
                    <a:pt x="0" y="10"/>
                  </a:lnTo>
                  <a:close/>
                </a:path>
              </a:pathLst>
            </a:custGeom>
            <a:solidFill>
              <a:srgbClr val="FFC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9" name="Freeform 83"/>
            <p:cNvSpPr>
              <a:spLocks/>
            </p:cNvSpPr>
            <p:nvPr/>
          </p:nvSpPr>
          <p:spPr bwMode="auto">
            <a:xfrm>
              <a:off x="2549" y="3453"/>
              <a:ext cx="28" cy="34"/>
            </a:xfrm>
            <a:custGeom>
              <a:avLst/>
              <a:gdLst>
                <a:gd name="T0" fmla="*/ 2 w 55"/>
                <a:gd name="T1" fmla="*/ 3 h 64"/>
                <a:gd name="T2" fmla="*/ 0 w 55"/>
                <a:gd name="T3" fmla="*/ 1 h 64"/>
                <a:gd name="T4" fmla="*/ 1 w 55"/>
                <a:gd name="T5" fmla="*/ 0 h 64"/>
                <a:gd name="T6" fmla="*/ 2 w 55"/>
                <a:gd name="T7" fmla="*/ 2 h 64"/>
                <a:gd name="T8" fmla="*/ 2 w 55"/>
                <a:gd name="T9" fmla="*/ 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0" y="64"/>
                  </a:moveTo>
                  <a:lnTo>
                    <a:pt x="0" y="8"/>
                  </a:lnTo>
                  <a:lnTo>
                    <a:pt x="12" y="0"/>
                  </a:lnTo>
                  <a:lnTo>
                    <a:pt x="55" y="55"/>
                  </a:lnTo>
                  <a:lnTo>
                    <a:pt x="40" y="64"/>
                  </a:lnTo>
                  <a:close/>
                </a:path>
              </a:pathLst>
            </a:custGeom>
            <a:solidFill>
              <a:srgbClr val="FFC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0" name="Freeform 84"/>
            <p:cNvSpPr>
              <a:spLocks/>
            </p:cNvSpPr>
            <p:nvPr/>
          </p:nvSpPr>
          <p:spPr bwMode="auto">
            <a:xfrm>
              <a:off x="2537" y="3437"/>
              <a:ext cx="13" cy="14"/>
            </a:xfrm>
            <a:custGeom>
              <a:avLst/>
              <a:gdLst>
                <a:gd name="T0" fmla="*/ 0 w 27"/>
                <a:gd name="T1" fmla="*/ 1 h 27"/>
                <a:gd name="T2" fmla="*/ 0 w 27"/>
                <a:gd name="T3" fmla="*/ 1 h 27"/>
                <a:gd name="T4" fmla="*/ 0 w 27"/>
                <a:gd name="T5" fmla="*/ 0 h 27"/>
                <a:gd name="T6" fmla="*/ 0 w 27"/>
                <a:gd name="T7" fmla="*/ 1 h 27"/>
                <a:gd name="T8" fmla="*/ 0 w 27"/>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16" y="27"/>
                  </a:moveTo>
                  <a:lnTo>
                    <a:pt x="0" y="9"/>
                  </a:lnTo>
                  <a:lnTo>
                    <a:pt x="15" y="0"/>
                  </a:lnTo>
                  <a:lnTo>
                    <a:pt x="27" y="16"/>
                  </a:lnTo>
                  <a:lnTo>
                    <a:pt x="16" y="27"/>
                  </a:lnTo>
                  <a:close/>
                </a:path>
              </a:pathLst>
            </a:custGeom>
            <a:solidFill>
              <a:srgbClr val="FFC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1" name="Freeform 85"/>
            <p:cNvSpPr>
              <a:spLocks/>
            </p:cNvSpPr>
            <p:nvPr/>
          </p:nvSpPr>
          <p:spPr bwMode="auto">
            <a:xfrm>
              <a:off x="2456" y="3434"/>
              <a:ext cx="57" cy="39"/>
            </a:xfrm>
            <a:custGeom>
              <a:avLst/>
              <a:gdLst>
                <a:gd name="T0" fmla="*/ 0 w 114"/>
                <a:gd name="T1" fmla="*/ 1 h 79"/>
                <a:gd name="T2" fmla="*/ 1 w 114"/>
                <a:gd name="T3" fmla="*/ 2 h 79"/>
                <a:gd name="T4" fmla="*/ 1 w 114"/>
                <a:gd name="T5" fmla="*/ 1 h 79"/>
                <a:gd name="T6" fmla="*/ 2 w 114"/>
                <a:gd name="T7" fmla="*/ 1 h 79"/>
                <a:gd name="T8" fmla="*/ 2 w 114"/>
                <a:gd name="T9" fmla="*/ 1 h 79"/>
                <a:gd name="T10" fmla="*/ 2 w 114"/>
                <a:gd name="T11" fmla="*/ 1 h 79"/>
                <a:gd name="T12" fmla="*/ 3 w 114"/>
                <a:gd name="T13" fmla="*/ 1 h 79"/>
                <a:gd name="T14" fmla="*/ 3 w 114"/>
                <a:gd name="T15" fmla="*/ 1 h 79"/>
                <a:gd name="T16" fmla="*/ 3 w 114"/>
                <a:gd name="T17" fmla="*/ 0 h 79"/>
                <a:gd name="T18" fmla="*/ 4 w 114"/>
                <a:gd name="T19" fmla="*/ 0 h 79"/>
                <a:gd name="T20" fmla="*/ 3 w 114"/>
                <a:gd name="T21" fmla="*/ 0 h 79"/>
                <a:gd name="T22" fmla="*/ 3 w 114"/>
                <a:gd name="T23" fmla="*/ 0 h 79"/>
                <a:gd name="T24" fmla="*/ 2 w 114"/>
                <a:gd name="T25" fmla="*/ 0 h 79"/>
                <a:gd name="T26" fmla="*/ 2 w 114"/>
                <a:gd name="T27" fmla="*/ 0 h 79"/>
                <a:gd name="T28" fmla="*/ 2 w 114"/>
                <a:gd name="T29" fmla="*/ 0 h 79"/>
                <a:gd name="T30" fmla="*/ 1 w 114"/>
                <a:gd name="T31" fmla="*/ 0 h 79"/>
                <a:gd name="T32" fmla="*/ 1 w 114"/>
                <a:gd name="T33" fmla="*/ 0 h 79"/>
                <a:gd name="T34" fmla="*/ 1 w 114"/>
                <a:gd name="T35" fmla="*/ 1 h 79"/>
                <a:gd name="T36" fmla="*/ 0 w 114"/>
                <a:gd name="T37" fmla="*/ 1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79">
                  <a:moveTo>
                    <a:pt x="0" y="58"/>
                  </a:moveTo>
                  <a:lnTo>
                    <a:pt x="12" y="79"/>
                  </a:lnTo>
                  <a:lnTo>
                    <a:pt x="22" y="63"/>
                  </a:lnTo>
                  <a:lnTo>
                    <a:pt x="33" y="50"/>
                  </a:lnTo>
                  <a:lnTo>
                    <a:pt x="43" y="42"/>
                  </a:lnTo>
                  <a:lnTo>
                    <a:pt x="53" y="36"/>
                  </a:lnTo>
                  <a:lnTo>
                    <a:pt x="65" y="34"/>
                  </a:lnTo>
                  <a:lnTo>
                    <a:pt x="79" y="32"/>
                  </a:lnTo>
                  <a:lnTo>
                    <a:pt x="95" y="31"/>
                  </a:lnTo>
                  <a:lnTo>
                    <a:pt x="114" y="28"/>
                  </a:lnTo>
                  <a:lnTo>
                    <a:pt x="94" y="0"/>
                  </a:lnTo>
                  <a:lnTo>
                    <a:pt x="76" y="3"/>
                  </a:lnTo>
                  <a:lnTo>
                    <a:pt x="60" y="5"/>
                  </a:lnTo>
                  <a:lnTo>
                    <a:pt x="46" y="9"/>
                  </a:lnTo>
                  <a:lnTo>
                    <a:pt x="35" y="12"/>
                  </a:lnTo>
                  <a:lnTo>
                    <a:pt x="25" y="19"/>
                  </a:lnTo>
                  <a:lnTo>
                    <a:pt x="15" y="28"/>
                  </a:lnTo>
                  <a:lnTo>
                    <a:pt x="7" y="41"/>
                  </a:lnTo>
                  <a:lnTo>
                    <a:pt x="0" y="58"/>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2" name="Freeform 86"/>
            <p:cNvSpPr>
              <a:spLocks/>
            </p:cNvSpPr>
            <p:nvPr/>
          </p:nvSpPr>
          <p:spPr bwMode="auto">
            <a:xfrm>
              <a:off x="2464" y="3434"/>
              <a:ext cx="39" cy="31"/>
            </a:xfrm>
            <a:custGeom>
              <a:avLst/>
              <a:gdLst>
                <a:gd name="T0" fmla="*/ 0 w 78"/>
                <a:gd name="T1" fmla="*/ 2 h 60"/>
                <a:gd name="T2" fmla="*/ 1 w 78"/>
                <a:gd name="T3" fmla="*/ 2 h 60"/>
                <a:gd name="T4" fmla="*/ 2 w 78"/>
                <a:gd name="T5" fmla="*/ 2 h 60"/>
                <a:gd name="T6" fmla="*/ 3 w 78"/>
                <a:gd name="T7" fmla="*/ 1 h 60"/>
                <a:gd name="T8" fmla="*/ 2 w 78"/>
                <a:gd name="T9" fmla="*/ 0 h 60"/>
                <a:gd name="T10" fmla="*/ 1 w 78"/>
                <a:gd name="T11" fmla="*/ 1 h 60"/>
                <a:gd name="T12" fmla="*/ 0 w 78"/>
                <a:gd name="T13" fmla="*/ 2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60">
                  <a:moveTo>
                    <a:pt x="0" y="33"/>
                  </a:moveTo>
                  <a:lnTo>
                    <a:pt x="9" y="60"/>
                  </a:lnTo>
                  <a:lnTo>
                    <a:pt x="34" y="36"/>
                  </a:lnTo>
                  <a:lnTo>
                    <a:pt x="78" y="27"/>
                  </a:lnTo>
                  <a:lnTo>
                    <a:pt x="60" y="0"/>
                  </a:lnTo>
                  <a:lnTo>
                    <a:pt x="28" y="9"/>
                  </a:lnTo>
                  <a:lnTo>
                    <a:pt x="0" y="33"/>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3" name="Freeform 87"/>
            <p:cNvSpPr>
              <a:spLocks/>
            </p:cNvSpPr>
            <p:nvPr/>
          </p:nvSpPr>
          <p:spPr bwMode="auto">
            <a:xfrm>
              <a:off x="2471" y="3437"/>
              <a:ext cx="19" cy="17"/>
            </a:xfrm>
            <a:custGeom>
              <a:avLst/>
              <a:gdLst>
                <a:gd name="T0" fmla="*/ 0 w 41"/>
                <a:gd name="T1" fmla="*/ 2 h 32"/>
                <a:gd name="T2" fmla="*/ 1 w 41"/>
                <a:gd name="T3" fmla="*/ 1 h 32"/>
                <a:gd name="T4" fmla="*/ 0 w 41"/>
                <a:gd name="T5" fmla="*/ 0 h 32"/>
                <a:gd name="T6" fmla="*/ 0 w 41"/>
                <a:gd name="T7" fmla="*/ 1 h 32"/>
                <a:gd name="T8" fmla="*/ 0 w 41"/>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2">
                  <a:moveTo>
                    <a:pt x="9" y="32"/>
                  </a:moveTo>
                  <a:lnTo>
                    <a:pt x="41" y="26"/>
                  </a:lnTo>
                  <a:lnTo>
                    <a:pt x="29" y="0"/>
                  </a:lnTo>
                  <a:lnTo>
                    <a:pt x="0" y="8"/>
                  </a:lnTo>
                  <a:lnTo>
                    <a:pt x="9" y="32"/>
                  </a:lnTo>
                  <a:close/>
                </a:path>
              </a:pathLst>
            </a:custGeom>
            <a:solidFill>
              <a:srgbClr val="FFC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4" name="Freeform 88"/>
            <p:cNvSpPr>
              <a:spLocks/>
            </p:cNvSpPr>
            <p:nvPr/>
          </p:nvSpPr>
          <p:spPr bwMode="auto">
            <a:xfrm>
              <a:off x="2385" y="3391"/>
              <a:ext cx="152" cy="75"/>
            </a:xfrm>
            <a:custGeom>
              <a:avLst/>
              <a:gdLst>
                <a:gd name="T0" fmla="*/ 0 w 304"/>
                <a:gd name="T1" fmla="*/ 4 h 152"/>
                <a:gd name="T2" fmla="*/ 10 w 304"/>
                <a:gd name="T3" fmla="*/ 0 h 152"/>
                <a:gd name="T4" fmla="*/ 10 w 304"/>
                <a:gd name="T5" fmla="*/ 0 h 152"/>
                <a:gd name="T6" fmla="*/ 1 w 304"/>
                <a:gd name="T7" fmla="*/ 4 h 152"/>
                <a:gd name="T8" fmla="*/ 0 w 304"/>
                <a:gd name="T9" fmla="*/ 4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152">
                  <a:moveTo>
                    <a:pt x="0" y="135"/>
                  </a:moveTo>
                  <a:lnTo>
                    <a:pt x="294" y="0"/>
                  </a:lnTo>
                  <a:lnTo>
                    <a:pt x="304" y="29"/>
                  </a:lnTo>
                  <a:lnTo>
                    <a:pt x="14" y="152"/>
                  </a:lnTo>
                  <a:lnTo>
                    <a:pt x="0" y="135"/>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5" name="Freeform 89"/>
            <p:cNvSpPr>
              <a:spLocks/>
            </p:cNvSpPr>
            <p:nvPr/>
          </p:nvSpPr>
          <p:spPr bwMode="auto">
            <a:xfrm>
              <a:off x="2411" y="3444"/>
              <a:ext cx="45" cy="21"/>
            </a:xfrm>
            <a:custGeom>
              <a:avLst/>
              <a:gdLst>
                <a:gd name="T0" fmla="*/ 0 w 90"/>
                <a:gd name="T1" fmla="*/ 1 h 43"/>
                <a:gd name="T2" fmla="*/ 3 w 90"/>
                <a:gd name="T3" fmla="*/ 0 h 43"/>
                <a:gd name="T4" fmla="*/ 3 w 90"/>
                <a:gd name="T5" fmla="*/ 0 h 43"/>
                <a:gd name="T6" fmla="*/ 3 w 90"/>
                <a:gd name="T7" fmla="*/ 1 h 43"/>
                <a:gd name="T8" fmla="*/ 2 w 90"/>
                <a:gd name="T9" fmla="*/ 1 h 43"/>
                <a:gd name="T10" fmla="*/ 0 w 90"/>
                <a:gd name="T11" fmla="*/ 1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43">
                  <a:moveTo>
                    <a:pt x="0" y="34"/>
                  </a:moveTo>
                  <a:lnTo>
                    <a:pt x="90" y="0"/>
                  </a:lnTo>
                  <a:lnTo>
                    <a:pt x="76" y="23"/>
                  </a:lnTo>
                  <a:lnTo>
                    <a:pt x="76" y="40"/>
                  </a:lnTo>
                  <a:lnTo>
                    <a:pt x="45" y="43"/>
                  </a:lnTo>
                  <a:lnTo>
                    <a:pt x="0" y="34"/>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 name="Freeform 90"/>
            <p:cNvSpPr>
              <a:spLocks/>
            </p:cNvSpPr>
            <p:nvPr/>
          </p:nvSpPr>
          <p:spPr bwMode="auto">
            <a:xfrm>
              <a:off x="2507" y="3406"/>
              <a:ext cx="40" cy="34"/>
            </a:xfrm>
            <a:custGeom>
              <a:avLst/>
              <a:gdLst>
                <a:gd name="T0" fmla="*/ 0 w 78"/>
                <a:gd name="T1" fmla="*/ 1 h 65"/>
                <a:gd name="T2" fmla="*/ 3 w 78"/>
                <a:gd name="T3" fmla="*/ 0 h 65"/>
                <a:gd name="T4" fmla="*/ 3 w 78"/>
                <a:gd name="T5" fmla="*/ 1 h 65"/>
                <a:gd name="T6" fmla="*/ 3 w 78"/>
                <a:gd name="T7" fmla="*/ 2 h 65"/>
                <a:gd name="T8" fmla="*/ 1 w 78"/>
                <a:gd name="T9" fmla="*/ 3 h 65"/>
                <a:gd name="T10" fmla="*/ 0 w 78"/>
                <a:gd name="T11" fmla="*/ 1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5">
                  <a:moveTo>
                    <a:pt x="0" y="31"/>
                  </a:moveTo>
                  <a:lnTo>
                    <a:pt x="78" y="0"/>
                  </a:lnTo>
                  <a:lnTo>
                    <a:pt x="78" y="25"/>
                  </a:lnTo>
                  <a:lnTo>
                    <a:pt x="64" y="46"/>
                  </a:lnTo>
                  <a:lnTo>
                    <a:pt x="16" y="65"/>
                  </a:lnTo>
                  <a:lnTo>
                    <a:pt x="0" y="31"/>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7" name="Freeform 91"/>
            <p:cNvSpPr>
              <a:spLocks/>
            </p:cNvSpPr>
            <p:nvPr/>
          </p:nvSpPr>
          <p:spPr bwMode="auto">
            <a:xfrm>
              <a:off x="2211" y="3187"/>
              <a:ext cx="100" cy="110"/>
            </a:xfrm>
            <a:custGeom>
              <a:avLst/>
              <a:gdLst>
                <a:gd name="T0" fmla="*/ 4 w 200"/>
                <a:gd name="T1" fmla="*/ 0 h 220"/>
                <a:gd name="T2" fmla="*/ 4 w 200"/>
                <a:gd name="T3" fmla="*/ 1 h 220"/>
                <a:gd name="T4" fmla="*/ 5 w 200"/>
                <a:gd name="T5" fmla="*/ 1 h 220"/>
                <a:gd name="T6" fmla="*/ 5 w 200"/>
                <a:gd name="T7" fmla="*/ 1 h 220"/>
                <a:gd name="T8" fmla="*/ 6 w 200"/>
                <a:gd name="T9" fmla="*/ 1 h 220"/>
                <a:gd name="T10" fmla="*/ 6 w 200"/>
                <a:gd name="T11" fmla="*/ 2 h 220"/>
                <a:gd name="T12" fmla="*/ 6 w 200"/>
                <a:gd name="T13" fmla="*/ 3 h 220"/>
                <a:gd name="T14" fmla="*/ 7 w 200"/>
                <a:gd name="T15" fmla="*/ 3 h 220"/>
                <a:gd name="T16" fmla="*/ 7 w 200"/>
                <a:gd name="T17" fmla="*/ 4 h 220"/>
                <a:gd name="T18" fmla="*/ 7 w 200"/>
                <a:gd name="T19" fmla="*/ 5 h 220"/>
                <a:gd name="T20" fmla="*/ 6 w 200"/>
                <a:gd name="T21" fmla="*/ 5 h 220"/>
                <a:gd name="T22" fmla="*/ 6 w 200"/>
                <a:gd name="T23" fmla="*/ 6 h 220"/>
                <a:gd name="T24" fmla="*/ 6 w 200"/>
                <a:gd name="T25" fmla="*/ 6 h 220"/>
                <a:gd name="T26" fmla="*/ 5 w 200"/>
                <a:gd name="T27" fmla="*/ 7 h 220"/>
                <a:gd name="T28" fmla="*/ 5 w 200"/>
                <a:gd name="T29" fmla="*/ 7 h 220"/>
                <a:gd name="T30" fmla="*/ 4 w 200"/>
                <a:gd name="T31" fmla="*/ 7 h 220"/>
                <a:gd name="T32" fmla="*/ 4 w 200"/>
                <a:gd name="T33" fmla="*/ 7 h 220"/>
                <a:gd name="T34" fmla="*/ 3 w 200"/>
                <a:gd name="T35" fmla="*/ 7 h 220"/>
                <a:gd name="T36" fmla="*/ 2 w 200"/>
                <a:gd name="T37" fmla="*/ 7 h 220"/>
                <a:gd name="T38" fmla="*/ 2 w 200"/>
                <a:gd name="T39" fmla="*/ 7 h 220"/>
                <a:gd name="T40" fmla="*/ 1 w 200"/>
                <a:gd name="T41" fmla="*/ 6 h 220"/>
                <a:gd name="T42" fmla="*/ 1 w 200"/>
                <a:gd name="T43" fmla="*/ 6 h 220"/>
                <a:gd name="T44" fmla="*/ 1 w 200"/>
                <a:gd name="T45" fmla="*/ 5 h 220"/>
                <a:gd name="T46" fmla="*/ 1 w 200"/>
                <a:gd name="T47" fmla="*/ 5 h 220"/>
                <a:gd name="T48" fmla="*/ 0 w 200"/>
                <a:gd name="T49" fmla="*/ 4 h 220"/>
                <a:gd name="T50" fmla="*/ 1 w 200"/>
                <a:gd name="T51" fmla="*/ 3 h 220"/>
                <a:gd name="T52" fmla="*/ 1 w 200"/>
                <a:gd name="T53" fmla="*/ 3 h 220"/>
                <a:gd name="T54" fmla="*/ 1 w 200"/>
                <a:gd name="T55" fmla="*/ 2 h 220"/>
                <a:gd name="T56" fmla="*/ 1 w 200"/>
                <a:gd name="T57" fmla="*/ 1 h 220"/>
                <a:gd name="T58" fmla="*/ 2 w 200"/>
                <a:gd name="T59" fmla="*/ 1 h 220"/>
                <a:gd name="T60" fmla="*/ 2 w 200"/>
                <a:gd name="T61" fmla="*/ 1 h 220"/>
                <a:gd name="T62" fmla="*/ 3 w 200"/>
                <a:gd name="T63" fmla="*/ 1 h 220"/>
                <a:gd name="T64" fmla="*/ 4 w 200"/>
                <a:gd name="T65" fmla="*/ 0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0" h="220">
                  <a:moveTo>
                    <a:pt x="100" y="0"/>
                  </a:moveTo>
                  <a:lnTo>
                    <a:pt x="121" y="2"/>
                  </a:lnTo>
                  <a:lnTo>
                    <a:pt x="139" y="9"/>
                  </a:lnTo>
                  <a:lnTo>
                    <a:pt x="157" y="18"/>
                  </a:lnTo>
                  <a:lnTo>
                    <a:pt x="172" y="32"/>
                  </a:lnTo>
                  <a:lnTo>
                    <a:pt x="183" y="48"/>
                  </a:lnTo>
                  <a:lnTo>
                    <a:pt x="192" y="68"/>
                  </a:lnTo>
                  <a:lnTo>
                    <a:pt x="198" y="88"/>
                  </a:lnTo>
                  <a:lnTo>
                    <a:pt x="200" y="110"/>
                  </a:lnTo>
                  <a:lnTo>
                    <a:pt x="198" y="132"/>
                  </a:lnTo>
                  <a:lnTo>
                    <a:pt x="192" y="153"/>
                  </a:lnTo>
                  <a:lnTo>
                    <a:pt x="183" y="171"/>
                  </a:lnTo>
                  <a:lnTo>
                    <a:pt x="172" y="187"/>
                  </a:lnTo>
                  <a:lnTo>
                    <a:pt x="157" y="201"/>
                  </a:lnTo>
                  <a:lnTo>
                    <a:pt x="139" y="212"/>
                  </a:lnTo>
                  <a:lnTo>
                    <a:pt x="121" y="217"/>
                  </a:lnTo>
                  <a:lnTo>
                    <a:pt x="100" y="220"/>
                  </a:lnTo>
                  <a:lnTo>
                    <a:pt x="79" y="217"/>
                  </a:lnTo>
                  <a:lnTo>
                    <a:pt x="61" y="212"/>
                  </a:lnTo>
                  <a:lnTo>
                    <a:pt x="44" y="201"/>
                  </a:lnTo>
                  <a:lnTo>
                    <a:pt x="30" y="187"/>
                  </a:lnTo>
                  <a:lnTo>
                    <a:pt x="17" y="171"/>
                  </a:lnTo>
                  <a:lnTo>
                    <a:pt x="8" y="153"/>
                  </a:lnTo>
                  <a:lnTo>
                    <a:pt x="2" y="132"/>
                  </a:lnTo>
                  <a:lnTo>
                    <a:pt x="0" y="110"/>
                  </a:lnTo>
                  <a:lnTo>
                    <a:pt x="2" y="88"/>
                  </a:lnTo>
                  <a:lnTo>
                    <a:pt x="8" y="68"/>
                  </a:lnTo>
                  <a:lnTo>
                    <a:pt x="17" y="48"/>
                  </a:lnTo>
                  <a:lnTo>
                    <a:pt x="30" y="32"/>
                  </a:lnTo>
                  <a:lnTo>
                    <a:pt x="44" y="18"/>
                  </a:lnTo>
                  <a:lnTo>
                    <a:pt x="61" y="9"/>
                  </a:lnTo>
                  <a:lnTo>
                    <a:pt x="79" y="2"/>
                  </a:lnTo>
                  <a:lnTo>
                    <a:pt x="100" y="0"/>
                  </a:lnTo>
                  <a:close/>
                </a:path>
              </a:pathLst>
            </a:custGeom>
            <a:solidFill>
              <a:srgbClr val="00335B"/>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8" name="Freeform 92"/>
            <p:cNvSpPr>
              <a:spLocks/>
            </p:cNvSpPr>
            <p:nvPr/>
          </p:nvSpPr>
          <p:spPr bwMode="auto">
            <a:xfrm>
              <a:off x="2217" y="3321"/>
              <a:ext cx="40" cy="43"/>
            </a:xfrm>
            <a:custGeom>
              <a:avLst/>
              <a:gdLst>
                <a:gd name="T0" fmla="*/ 1 w 81"/>
                <a:gd name="T1" fmla="*/ 0 h 87"/>
                <a:gd name="T2" fmla="*/ 1 w 81"/>
                <a:gd name="T3" fmla="*/ 0 h 87"/>
                <a:gd name="T4" fmla="*/ 1 w 81"/>
                <a:gd name="T5" fmla="*/ 0 h 87"/>
                <a:gd name="T6" fmla="*/ 1 w 81"/>
                <a:gd name="T7" fmla="*/ 0 h 87"/>
                <a:gd name="T8" fmla="*/ 2 w 81"/>
                <a:gd name="T9" fmla="*/ 0 h 87"/>
                <a:gd name="T10" fmla="*/ 2 w 81"/>
                <a:gd name="T11" fmla="*/ 0 h 87"/>
                <a:gd name="T12" fmla="*/ 2 w 81"/>
                <a:gd name="T13" fmla="*/ 0 h 87"/>
                <a:gd name="T14" fmla="*/ 2 w 81"/>
                <a:gd name="T15" fmla="*/ 1 h 87"/>
                <a:gd name="T16" fmla="*/ 2 w 81"/>
                <a:gd name="T17" fmla="*/ 1 h 87"/>
                <a:gd name="T18" fmla="*/ 2 w 81"/>
                <a:gd name="T19" fmla="*/ 1 h 87"/>
                <a:gd name="T20" fmla="*/ 2 w 81"/>
                <a:gd name="T21" fmla="*/ 1 h 87"/>
                <a:gd name="T22" fmla="*/ 2 w 81"/>
                <a:gd name="T23" fmla="*/ 2 h 87"/>
                <a:gd name="T24" fmla="*/ 2 w 81"/>
                <a:gd name="T25" fmla="*/ 2 h 87"/>
                <a:gd name="T26" fmla="*/ 1 w 81"/>
                <a:gd name="T27" fmla="*/ 2 h 87"/>
                <a:gd name="T28" fmla="*/ 1 w 81"/>
                <a:gd name="T29" fmla="*/ 2 h 87"/>
                <a:gd name="T30" fmla="*/ 1 w 81"/>
                <a:gd name="T31" fmla="*/ 2 h 87"/>
                <a:gd name="T32" fmla="*/ 1 w 81"/>
                <a:gd name="T33" fmla="*/ 2 h 87"/>
                <a:gd name="T34" fmla="*/ 1 w 81"/>
                <a:gd name="T35" fmla="*/ 2 h 87"/>
                <a:gd name="T36" fmla="*/ 0 w 81"/>
                <a:gd name="T37" fmla="*/ 2 h 87"/>
                <a:gd name="T38" fmla="*/ 0 w 81"/>
                <a:gd name="T39" fmla="*/ 2 h 87"/>
                <a:gd name="T40" fmla="*/ 0 w 81"/>
                <a:gd name="T41" fmla="*/ 2 h 87"/>
                <a:gd name="T42" fmla="*/ 0 w 81"/>
                <a:gd name="T43" fmla="*/ 2 h 87"/>
                <a:gd name="T44" fmla="*/ 0 w 81"/>
                <a:gd name="T45" fmla="*/ 1 h 87"/>
                <a:gd name="T46" fmla="*/ 0 w 81"/>
                <a:gd name="T47" fmla="*/ 1 h 87"/>
                <a:gd name="T48" fmla="*/ 0 w 81"/>
                <a:gd name="T49" fmla="*/ 1 h 87"/>
                <a:gd name="T50" fmla="*/ 0 w 81"/>
                <a:gd name="T51" fmla="*/ 1 h 87"/>
                <a:gd name="T52" fmla="*/ 0 w 81"/>
                <a:gd name="T53" fmla="*/ 0 h 87"/>
                <a:gd name="T54" fmla="*/ 0 w 81"/>
                <a:gd name="T55" fmla="*/ 0 h 87"/>
                <a:gd name="T56" fmla="*/ 0 w 81"/>
                <a:gd name="T57" fmla="*/ 0 h 87"/>
                <a:gd name="T58" fmla="*/ 0 w 81"/>
                <a:gd name="T59" fmla="*/ 0 h 87"/>
                <a:gd name="T60" fmla="*/ 0 w 81"/>
                <a:gd name="T61" fmla="*/ 0 h 87"/>
                <a:gd name="T62" fmla="*/ 1 w 81"/>
                <a:gd name="T63" fmla="*/ 0 h 87"/>
                <a:gd name="T64" fmla="*/ 1 w 81"/>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 h="87">
                  <a:moveTo>
                    <a:pt x="41" y="0"/>
                  </a:moveTo>
                  <a:lnTo>
                    <a:pt x="49" y="1"/>
                  </a:lnTo>
                  <a:lnTo>
                    <a:pt x="56" y="3"/>
                  </a:lnTo>
                  <a:lnTo>
                    <a:pt x="63" y="7"/>
                  </a:lnTo>
                  <a:lnTo>
                    <a:pt x="70" y="13"/>
                  </a:lnTo>
                  <a:lnTo>
                    <a:pt x="74" y="19"/>
                  </a:lnTo>
                  <a:lnTo>
                    <a:pt x="78" y="26"/>
                  </a:lnTo>
                  <a:lnTo>
                    <a:pt x="80" y="34"/>
                  </a:lnTo>
                  <a:lnTo>
                    <a:pt x="81" y="44"/>
                  </a:lnTo>
                  <a:lnTo>
                    <a:pt x="80" y="53"/>
                  </a:lnTo>
                  <a:lnTo>
                    <a:pt x="78" y="61"/>
                  </a:lnTo>
                  <a:lnTo>
                    <a:pt x="74" y="68"/>
                  </a:lnTo>
                  <a:lnTo>
                    <a:pt x="70" y="75"/>
                  </a:lnTo>
                  <a:lnTo>
                    <a:pt x="63" y="81"/>
                  </a:lnTo>
                  <a:lnTo>
                    <a:pt x="56" y="84"/>
                  </a:lnTo>
                  <a:lnTo>
                    <a:pt x="49" y="86"/>
                  </a:lnTo>
                  <a:lnTo>
                    <a:pt x="41" y="87"/>
                  </a:lnTo>
                  <a:lnTo>
                    <a:pt x="33" y="86"/>
                  </a:lnTo>
                  <a:lnTo>
                    <a:pt x="26" y="84"/>
                  </a:lnTo>
                  <a:lnTo>
                    <a:pt x="19" y="81"/>
                  </a:lnTo>
                  <a:lnTo>
                    <a:pt x="12" y="75"/>
                  </a:lnTo>
                  <a:lnTo>
                    <a:pt x="7" y="68"/>
                  </a:lnTo>
                  <a:lnTo>
                    <a:pt x="4" y="61"/>
                  </a:lnTo>
                  <a:lnTo>
                    <a:pt x="2" y="53"/>
                  </a:lnTo>
                  <a:lnTo>
                    <a:pt x="0" y="44"/>
                  </a:lnTo>
                  <a:lnTo>
                    <a:pt x="2" y="34"/>
                  </a:lnTo>
                  <a:lnTo>
                    <a:pt x="4" y="26"/>
                  </a:lnTo>
                  <a:lnTo>
                    <a:pt x="7" y="19"/>
                  </a:lnTo>
                  <a:lnTo>
                    <a:pt x="12" y="13"/>
                  </a:lnTo>
                  <a:lnTo>
                    <a:pt x="19" y="7"/>
                  </a:lnTo>
                  <a:lnTo>
                    <a:pt x="26" y="3"/>
                  </a:lnTo>
                  <a:lnTo>
                    <a:pt x="33" y="1"/>
                  </a:lnTo>
                  <a:lnTo>
                    <a:pt x="41" y="0"/>
                  </a:lnTo>
                  <a:close/>
                </a:path>
              </a:pathLst>
            </a:custGeom>
            <a:solidFill>
              <a:srgbClr val="00335B"/>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9" name="Freeform 93"/>
            <p:cNvSpPr>
              <a:spLocks/>
            </p:cNvSpPr>
            <p:nvPr/>
          </p:nvSpPr>
          <p:spPr bwMode="auto">
            <a:xfrm>
              <a:off x="2096" y="3701"/>
              <a:ext cx="55" cy="60"/>
            </a:xfrm>
            <a:custGeom>
              <a:avLst/>
              <a:gdLst>
                <a:gd name="T0" fmla="*/ 2 w 110"/>
                <a:gd name="T1" fmla="*/ 0 h 120"/>
                <a:gd name="T2" fmla="*/ 3 w 110"/>
                <a:gd name="T3" fmla="*/ 1 h 120"/>
                <a:gd name="T4" fmla="*/ 3 w 110"/>
                <a:gd name="T5" fmla="*/ 1 h 120"/>
                <a:gd name="T6" fmla="*/ 3 w 110"/>
                <a:gd name="T7" fmla="*/ 1 h 120"/>
                <a:gd name="T8" fmla="*/ 3 w 110"/>
                <a:gd name="T9" fmla="*/ 1 h 120"/>
                <a:gd name="T10" fmla="*/ 4 w 110"/>
                <a:gd name="T11" fmla="*/ 1 h 120"/>
                <a:gd name="T12" fmla="*/ 4 w 110"/>
                <a:gd name="T13" fmla="*/ 2 h 120"/>
                <a:gd name="T14" fmla="*/ 4 w 110"/>
                <a:gd name="T15" fmla="*/ 2 h 120"/>
                <a:gd name="T16" fmla="*/ 4 w 110"/>
                <a:gd name="T17" fmla="*/ 2 h 120"/>
                <a:gd name="T18" fmla="*/ 4 w 110"/>
                <a:gd name="T19" fmla="*/ 3 h 120"/>
                <a:gd name="T20" fmla="*/ 4 w 110"/>
                <a:gd name="T21" fmla="*/ 3 h 120"/>
                <a:gd name="T22" fmla="*/ 4 w 110"/>
                <a:gd name="T23" fmla="*/ 3 h 120"/>
                <a:gd name="T24" fmla="*/ 3 w 110"/>
                <a:gd name="T25" fmla="*/ 4 h 120"/>
                <a:gd name="T26" fmla="*/ 3 w 110"/>
                <a:gd name="T27" fmla="*/ 4 h 120"/>
                <a:gd name="T28" fmla="*/ 3 w 110"/>
                <a:gd name="T29" fmla="*/ 4 h 120"/>
                <a:gd name="T30" fmla="*/ 3 w 110"/>
                <a:gd name="T31" fmla="*/ 4 h 120"/>
                <a:gd name="T32" fmla="*/ 2 w 110"/>
                <a:gd name="T33" fmla="*/ 4 h 120"/>
                <a:gd name="T34" fmla="*/ 2 w 110"/>
                <a:gd name="T35" fmla="*/ 4 h 120"/>
                <a:gd name="T36" fmla="*/ 2 w 110"/>
                <a:gd name="T37" fmla="*/ 4 h 120"/>
                <a:gd name="T38" fmla="*/ 1 w 110"/>
                <a:gd name="T39" fmla="*/ 4 h 120"/>
                <a:gd name="T40" fmla="*/ 1 w 110"/>
                <a:gd name="T41" fmla="*/ 4 h 120"/>
                <a:gd name="T42" fmla="*/ 1 w 110"/>
                <a:gd name="T43" fmla="*/ 3 h 120"/>
                <a:gd name="T44" fmla="*/ 1 w 110"/>
                <a:gd name="T45" fmla="*/ 3 h 120"/>
                <a:gd name="T46" fmla="*/ 1 w 110"/>
                <a:gd name="T47" fmla="*/ 3 h 120"/>
                <a:gd name="T48" fmla="*/ 0 w 110"/>
                <a:gd name="T49" fmla="*/ 2 h 120"/>
                <a:gd name="T50" fmla="*/ 1 w 110"/>
                <a:gd name="T51" fmla="*/ 2 h 120"/>
                <a:gd name="T52" fmla="*/ 1 w 110"/>
                <a:gd name="T53" fmla="*/ 2 h 120"/>
                <a:gd name="T54" fmla="*/ 1 w 110"/>
                <a:gd name="T55" fmla="*/ 1 h 120"/>
                <a:gd name="T56" fmla="*/ 1 w 110"/>
                <a:gd name="T57" fmla="*/ 1 h 120"/>
                <a:gd name="T58" fmla="*/ 1 w 110"/>
                <a:gd name="T59" fmla="*/ 1 h 120"/>
                <a:gd name="T60" fmla="*/ 2 w 110"/>
                <a:gd name="T61" fmla="*/ 1 h 120"/>
                <a:gd name="T62" fmla="*/ 2 w 110"/>
                <a:gd name="T63" fmla="*/ 1 h 120"/>
                <a:gd name="T64" fmla="*/ 2 w 110"/>
                <a:gd name="T65" fmla="*/ 0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20">
                  <a:moveTo>
                    <a:pt x="56" y="0"/>
                  </a:moveTo>
                  <a:lnTo>
                    <a:pt x="66" y="1"/>
                  </a:lnTo>
                  <a:lnTo>
                    <a:pt x="76" y="5"/>
                  </a:lnTo>
                  <a:lnTo>
                    <a:pt x="86" y="11"/>
                  </a:lnTo>
                  <a:lnTo>
                    <a:pt x="94" y="17"/>
                  </a:lnTo>
                  <a:lnTo>
                    <a:pt x="101" y="27"/>
                  </a:lnTo>
                  <a:lnTo>
                    <a:pt x="105" y="37"/>
                  </a:lnTo>
                  <a:lnTo>
                    <a:pt x="109" y="47"/>
                  </a:lnTo>
                  <a:lnTo>
                    <a:pt x="110" y="60"/>
                  </a:lnTo>
                  <a:lnTo>
                    <a:pt x="109" y="72"/>
                  </a:lnTo>
                  <a:lnTo>
                    <a:pt x="105" y="83"/>
                  </a:lnTo>
                  <a:lnTo>
                    <a:pt x="101" y="94"/>
                  </a:lnTo>
                  <a:lnTo>
                    <a:pt x="94" y="102"/>
                  </a:lnTo>
                  <a:lnTo>
                    <a:pt x="86" y="110"/>
                  </a:lnTo>
                  <a:lnTo>
                    <a:pt x="76" y="115"/>
                  </a:lnTo>
                  <a:lnTo>
                    <a:pt x="66" y="119"/>
                  </a:lnTo>
                  <a:lnTo>
                    <a:pt x="56" y="120"/>
                  </a:lnTo>
                  <a:lnTo>
                    <a:pt x="44" y="119"/>
                  </a:lnTo>
                  <a:lnTo>
                    <a:pt x="35" y="115"/>
                  </a:lnTo>
                  <a:lnTo>
                    <a:pt x="25" y="110"/>
                  </a:lnTo>
                  <a:lnTo>
                    <a:pt x="17" y="102"/>
                  </a:lnTo>
                  <a:lnTo>
                    <a:pt x="10" y="94"/>
                  </a:lnTo>
                  <a:lnTo>
                    <a:pt x="5" y="83"/>
                  </a:lnTo>
                  <a:lnTo>
                    <a:pt x="2" y="72"/>
                  </a:lnTo>
                  <a:lnTo>
                    <a:pt x="0" y="60"/>
                  </a:lnTo>
                  <a:lnTo>
                    <a:pt x="2" y="47"/>
                  </a:lnTo>
                  <a:lnTo>
                    <a:pt x="5" y="37"/>
                  </a:lnTo>
                  <a:lnTo>
                    <a:pt x="10" y="27"/>
                  </a:lnTo>
                  <a:lnTo>
                    <a:pt x="17" y="17"/>
                  </a:lnTo>
                  <a:lnTo>
                    <a:pt x="25" y="11"/>
                  </a:lnTo>
                  <a:lnTo>
                    <a:pt x="35" y="5"/>
                  </a:lnTo>
                  <a:lnTo>
                    <a:pt x="44" y="1"/>
                  </a:lnTo>
                  <a:lnTo>
                    <a:pt x="56" y="0"/>
                  </a:lnTo>
                  <a:close/>
                </a:path>
              </a:pathLst>
            </a:custGeom>
            <a:solidFill>
              <a:srgbClr val="00335B"/>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0" name="Freeform 94"/>
            <p:cNvSpPr>
              <a:spLocks/>
            </p:cNvSpPr>
            <p:nvPr/>
          </p:nvSpPr>
          <p:spPr bwMode="auto">
            <a:xfrm>
              <a:off x="2279" y="3573"/>
              <a:ext cx="42" cy="29"/>
            </a:xfrm>
            <a:custGeom>
              <a:avLst/>
              <a:gdLst>
                <a:gd name="T0" fmla="*/ 2 w 86"/>
                <a:gd name="T1" fmla="*/ 1 h 56"/>
                <a:gd name="T2" fmla="*/ 2 w 86"/>
                <a:gd name="T3" fmla="*/ 1 h 56"/>
                <a:gd name="T4" fmla="*/ 2 w 86"/>
                <a:gd name="T5" fmla="*/ 2 h 56"/>
                <a:gd name="T6" fmla="*/ 2 w 86"/>
                <a:gd name="T7" fmla="*/ 2 h 56"/>
                <a:gd name="T8" fmla="*/ 1 w 86"/>
                <a:gd name="T9" fmla="*/ 2 h 56"/>
                <a:gd name="T10" fmla="*/ 1 w 86"/>
                <a:gd name="T11" fmla="*/ 2 h 56"/>
                <a:gd name="T12" fmla="*/ 1 w 86"/>
                <a:gd name="T13" fmla="*/ 2 h 56"/>
                <a:gd name="T14" fmla="*/ 1 w 86"/>
                <a:gd name="T15" fmla="*/ 2 h 56"/>
                <a:gd name="T16" fmla="*/ 0 w 86"/>
                <a:gd name="T17" fmla="*/ 2 h 56"/>
                <a:gd name="T18" fmla="*/ 0 w 86"/>
                <a:gd name="T19" fmla="*/ 2 h 56"/>
                <a:gd name="T20" fmla="*/ 0 w 86"/>
                <a:gd name="T21" fmla="*/ 2 h 56"/>
                <a:gd name="T22" fmla="*/ 0 w 86"/>
                <a:gd name="T23" fmla="*/ 2 h 56"/>
                <a:gd name="T24" fmla="*/ 0 w 86"/>
                <a:gd name="T25" fmla="*/ 2 h 56"/>
                <a:gd name="T26" fmla="*/ 0 w 86"/>
                <a:gd name="T27" fmla="*/ 1 h 56"/>
                <a:gd name="T28" fmla="*/ 0 w 86"/>
                <a:gd name="T29" fmla="*/ 1 h 56"/>
                <a:gd name="T30" fmla="*/ 0 w 86"/>
                <a:gd name="T31" fmla="*/ 1 h 56"/>
                <a:gd name="T32" fmla="*/ 0 w 86"/>
                <a:gd name="T33" fmla="*/ 1 h 56"/>
                <a:gd name="T34" fmla="*/ 1 w 86"/>
                <a:gd name="T35" fmla="*/ 0 h 56"/>
                <a:gd name="T36" fmla="*/ 1 w 86"/>
                <a:gd name="T37" fmla="*/ 0 h 56"/>
                <a:gd name="T38" fmla="*/ 1 w 86"/>
                <a:gd name="T39" fmla="*/ 0 h 56"/>
                <a:gd name="T40" fmla="*/ 1 w 86"/>
                <a:gd name="T41" fmla="*/ 1 h 56"/>
                <a:gd name="T42" fmla="*/ 2 w 86"/>
                <a:gd name="T43" fmla="*/ 1 h 56"/>
                <a:gd name="T44" fmla="*/ 2 w 86"/>
                <a:gd name="T45" fmla="*/ 1 h 56"/>
                <a:gd name="T46" fmla="*/ 2 w 86"/>
                <a:gd name="T47" fmla="*/ 1 h 56"/>
                <a:gd name="T48" fmla="*/ 2 w 86"/>
                <a:gd name="T49" fmla="*/ 1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56">
                  <a:moveTo>
                    <a:pt x="83" y="16"/>
                  </a:moveTo>
                  <a:lnTo>
                    <a:pt x="86" y="26"/>
                  </a:lnTo>
                  <a:lnTo>
                    <a:pt x="82" y="38"/>
                  </a:lnTo>
                  <a:lnTo>
                    <a:pt x="73" y="47"/>
                  </a:lnTo>
                  <a:lnTo>
                    <a:pt x="59" y="54"/>
                  </a:lnTo>
                  <a:lnTo>
                    <a:pt x="51" y="55"/>
                  </a:lnTo>
                  <a:lnTo>
                    <a:pt x="42" y="56"/>
                  </a:lnTo>
                  <a:lnTo>
                    <a:pt x="34" y="56"/>
                  </a:lnTo>
                  <a:lnTo>
                    <a:pt x="27" y="54"/>
                  </a:lnTo>
                  <a:lnTo>
                    <a:pt x="19" y="51"/>
                  </a:lnTo>
                  <a:lnTo>
                    <a:pt x="13" y="49"/>
                  </a:lnTo>
                  <a:lnTo>
                    <a:pt x="7" y="45"/>
                  </a:lnTo>
                  <a:lnTo>
                    <a:pt x="4" y="40"/>
                  </a:lnTo>
                  <a:lnTo>
                    <a:pt x="0" y="30"/>
                  </a:lnTo>
                  <a:lnTo>
                    <a:pt x="4" y="18"/>
                  </a:lnTo>
                  <a:lnTo>
                    <a:pt x="13" y="9"/>
                  </a:lnTo>
                  <a:lnTo>
                    <a:pt x="28" y="2"/>
                  </a:lnTo>
                  <a:lnTo>
                    <a:pt x="36" y="0"/>
                  </a:lnTo>
                  <a:lnTo>
                    <a:pt x="44" y="0"/>
                  </a:lnTo>
                  <a:lnTo>
                    <a:pt x="52" y="0"/>
                  </a:lnTo>
                  <a:lnTo>
                    <a:pt x="60" y="1"/>
                  </a:lnTo>
                  <a:lnTo>
                    <a:pt x="67" y="3"/>
                  </a:lnTo>
                  <a:lnTo>
                    <a:pt x="74" y="7"/>
                  </a:lnTo>
                  <a:lnTo>
                    <a:pt x="79" y="11"/>
                  </a:lnTo>
                  <a:lnTo>
                    <a:pt x="83" y="16"/>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1" name="Freeform 95"/>
            <p:cNvSpPr>
              <a:spLocks/>
            </p:cNvSpPr>
            <p:nvPr/>
          </p:nvSpPr>
          <p:spPr bwMode="auto">
            <a:xfrm>
              <a:off x="2338" y="3537"/>
              <a:ext cx="34" cy="22"/>
            </a:xfrm>
            <a:custGeom>
              <a:avLst/>
              <a:gdLst>
                <a:gd name="T0" fmla="*/ 3 w 67"/>
                <a:gd name="T1" fmla="*/ 0 h 45"/>
                <a:gd name="T2" fmla="*/ 3 w 67"/>
                <a:gd name="T3" fmla="*/ 0 h 45"/>
                <a:gd name="T4" fmla="*/ 2 w 67"/>
                <a:gd name="T5" fmla="*/ 0 h 45"/>
                <a:gd name="T6" fmla="*/ 2 w 67"/>
                <a:gd name="T7" fmla="*/ 1 h 45"/>
                <a:gd name="T8" fmla="*/ 2 w 67"/>
                <a:gd name="T9" fmla="*/ 1 h 45"/>
                <a:gd name="T10" fmla="*/ 2 w 67"/>
                <a:gd name="T11" fmla="*/ 1 h 45"/>
                <a:gd name="T12" fmla="*/ 1 w 67"/>
                <a:gd name="T13" fmla="*/ 1 h 45"/>
                <a:gd name="T14" fmla="*/ 1 w 67"/>
                <a:gd name="T15" fmla="*/ 1 h 45"/>
                <a:gd name="T16" fmla="*/ 1 w 67"/>
                <a:gd name="T17" fmla="*/ 1 h 45"/>
                <a:gd name="T18" fmla="*/ 1 w 67"/>
                <a:gd name="T19" fmla="*/ 1 h 45"/>
                <a:gd name="T20" fmla="*/ 1 w 67"/>
                <a:gd name="T21" fmla="*/ 1 h 45"/>
                <a:gd name="T22" fmla="*/ 1 w 67"/>
                <a:gd name="T23" fmla="*/ 1 h 45"/>
                <a:gd name="T24" fmla="*/ 1 w 67"/>
                <a:gd name="T25" fmla="*/ 1 h 45"/>
                <a:gd name="T26" fmla="*/ 0 w 67"/>
                <a:gd name="T27" fmla="*/ 0 h 45"/>
                <a:gd name="T28" fmla="*/ 1 w 67"/>
                <a:gd name="T29" fmla="*/ 0 h 45"/>
                <a:gd name="T30" fmla="*/ 1 w 67"/>
                <a:gd name="T31" fmla="*/ 0 h 45"/>
                <a:gd name="T32" fmla="*/ 1 w 67"/>
                <a:gd name="T33" fmla="*/ 0 h 45"/>
                <a:gd name="T34" fmla="*/ 1 w 67"/>
                <a:gd name="T35" fmla="*/ 0 h 45"/>
                <a:gd name="T36" fmla="*/ 2 w 67"/>
                <a:gd name="T37" fmla="*/ 0 h 45"/>
                <a:gd name="T38" fmla="*/ 2 w 67"/>
                <a:gd name="T39" fmla="*/ 0 h 45"/>
                <a:gd name="T40" fmla="*/ 2 w 67"/>
                <a:gd name="T41" fmla="*/ 0 h 45"/>
                <a:gd name="T42" fmla="*/ 2 w 67"/>
                <a:gd name="T43" fmla="*/ 0 h 45"/>
                <a:gd name="T44" fmla="*/ 2 w 67"/>
                <a:gd name="T45" fmla="*/ 0 h 45"/>
                <a:gd name="T46" fmla="*/ 2 w 67"/>
                <a:gd name="T47" fmla="*/ 0 h 45"/>
                <a:gd name="T48" fmla="*/ 3 w 67"/>
                <a:gd name="T49" fmla="*/ 0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45">
                  <a:moveTo>
                    <a:pt x="65" y="14"/>
                  </a:moveTo>
                  <a:lnTo>
                    <a:pt x="67" y="22"/>
                  </a:lnTo>
                  <a:lnTo>
                    <a:pt x="64" y="30"/>
                  </a:lnTo>
                  <a:lnTo>
                    <a:pt x="57" y="38"/>
                  </a:lnTo>
                  <a:lnTo>
                    <a:pt x="45" y="43"/>
                  </a:lnTo>
                  <a:lnTo>
                    <a:pt x="39" y="44"/>
                  </a:lnTo>
                  <a:lnTo>
                    <a:pt x="32" y="45"/>
                  </a:lnTo>
                  <a:lnTo>
                    <a:pt x="27" y="45"/>
                  </a:lnTo>
                  <a:lnTo>
                    <a:pt x="21" y="44"/>
                  </a:lnTo>
                  <a:lnTo>
                    <a:pt x="15" y="42"/>
                  </a:lnTo>
                  <a:lnTo>
                    <a:pt x="9" y="39"/>
                  </a:lnTo>
                  <a:lnTo>
                    <a:pt x="6" y="36"/>
                  </a:lnTo>
                  <a:lnTo>
                    <a:pt x="3" y="32"/>
                  </a:lnTo>
                  <a:lnTo>
                    <a:pt x="0" y="23"/>
                  </a:lnTo>
                  <a:lnTo>
                    <a:pt x="3" y="15"/>
                  </a:lnTo>
                  <a:lnTo>
                    <a:pt x="9" y="8"/>
                  </a:lnTo>
                  <a:lnTo>
                    <a:pt x="21" y="2"/>
                  </a:lnTo>
                  <a:lnTo>
                    <a:pt x="28" y="1"/>
                  </a:lnTo>
                  <a:lnTo>
                    <a:pt x="34" y="0"/>
                  </a:lnTo>
                  <a:lnTo>
                    <a:pt x="41" y="1"/>
                  </a:lnTo>
                  <a:lnTo>
                    <a:pt x="46" y="2"/>
                  </a:lnTo>
                  <a:lnTo>
                    <a:pt x="52" y="4"/>
                  </a:lnTo>
                  <a:lnTo>
                    <a:pt x="58" y="7"/>
                  </a:lnTo>
                  <a:lnTo>
                    <a:pt x="61" y="10"/>
                  </a:lnTo>
                  <a:lnTo>
                    <a:pt x="65" y="14"/>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2" name="Freeform 96"/>
            <p:cNvSpPr>
              <a:spLocks/>
            </p:cNvSpPr>
            <p:nvPr/>
          </p:nvSpPr>
          <p:spPr bwMode="auto">
            <a:xfrm>
              <a:off x="2199" y="3187"/>
              <a:ext cx="102" cy="110"/>
            </a:xfrm>
            <a:custGeom>
              <a:avLst/>
              <a:gdLst>
                <a:gd name="T0" fmla="*/ 4 w 200"/>
                <a:gd name="T1" fmla="*/ 0 h 220"/>
                <a:gd name="T2" fmla="*/ 4 w 200"/>
                <a:gd name="T3" fmla="*/ 1 h 220"/>
                <a:gd name="T4" fmla="*/ 5 w 200"/>
                <a:gd name="T5" fmla="*/ 1 h 220"/>
                <a:gd name="T6" fmla="*/ 6 w 200"/>
                <a:gd name="T7" fmla="*/ 1 h 220"/>
                <a:gd name="T8" fmla="*/ 6 w 200"/>
                <a:gd name="T9" fmla="*/ 1 h 220"/>
                <a:gd name="T10" fmla="*/ 6 w 200"/>
                <a:gd name="T11" fmla="*/ 2 h 220"/>
                <a:gd name="T12" fmla="*/ 7 w 200"/>
                <a:gd name="T13" fmla="*/ 3 h 220"/>
                <a:gd name="T14" fmla="*/ 7 w 200"/>
                <a:gd name="T15" fmla="*/ 3 h 220"/>
                <a:gd name="T16" fmla="*/ 7 w 200"/>
                <a:gd name="T17" fmla="*/ 4 h 220"/>
                <a:gd name="T18" fmla="*/ 7 w 200"/>
                <a:gd name="T19" fmla="*/ 5 h 220"/>
                <a:gd name="T20" fmla="*/ 7 w 200"/>
                <a:gd name="T21" fmla="*/ 5 h 220"/>
                <a:gd name="T22" fmla="*/ 6 w 200"/>
                <a:gd name="T23" fmla="*/ 6 h 220"/>
                <a:gd name="T24" fmla="*/ 6 w 200"/>
                <a:gd name="T25" fmla="*/ 6 h 220"/>
                <a:gd name="T26" fmla="*/ 6 w 200"/>
                <a:gd name="T27" fmla="*/ 7 h 220"/>
                <a:gd name="T28" fmla="*/ 5 w 200"/>
                <a:gd name="T29" fmla="*/ 7 h 220"/>
                <a:gd name="T30" fmla="*/ 4 w 200"/>
                <a:gd name="T31" fmla="*/ 7 h 220"/>
                <a:gd name="T32" fmla="*/ 4 w 200"/>
                <a:gd name="T33" fmla="*/ 7 h 220"/>
                <a:gd name="T34" fmla="*/ 3 w 200"/>
                <a:gd name="T35" fmla="*/ 7 h 220"/>
                <a:gd name="T36" fmla="*/ 2 w 200"/>
                <a:gd name="T37" fmla="*/ 7 h 220"/>
                <a:gd name="T38" fmla="*/ 2 w 200"/>
                <a:gd name="T39" fmla="*/ 7 h 220"/>
                <a:gd name="T40" fmla="*/ 1 w 200"/>
                <a:gd name="T41" fmla="*/ 6 h 220"/>
                <a:gd name="T42" fmla="*/ 1 w 200"/>
                <a:gd name="T43" fmla="*/ 6 h 220"/>
                <a:gd name="T44" fmla="*/ 1 w 200"/>
                <a:gd name="T45" fmla="*/ 5 h 220"/>
                <a:gd name="T46" fmla="*/ 1 w 200"/>
                <a:gd name="T47" fmla="*/ 5 h 220"/>
                <a:gd name="T48" fmla="*/ 0 w 200"/>
                <a:gd name="T49" fmla="*/ 4 h 220"/>
                <a:gd name="T50" fmla="*/ 1 w 200"/>
                <a:gd name="T51" fmla="*/ 3 h 220"/>
                <a:gd name="T52" fmla="*/ 1 w 200"/>
                <a:gd name="T53" fmla="*/ 3 h 220"/>
                <a:gd name="T54" fmla="*/ 1 w 200"/>
                <a:gd name="T55" fmla="*/ 2 h 220"/>
                <a:gd name="T56" fmla="*/ 1 w 200"/>
                <a:gd name="T57" fmla="*/ 1 h 220"/>
                <a:gd name="T58" fmla="*/ 2 w 200"/>
                <a:gd name="T59" fmla="*/ 1 h 220"/>
                <a:gd name="T60" fmla="*/ 2 w 200"/>
                <a:gd name="T61" fmla="*/ 1 h 220"/>
                <a:gd name="T62" fmla="*/ 3 w 200"/>
                <a:gd name="T63" fmla="*/ 1 h 220"/>
                <a:gd name="T64" fmla="*/ 4 w 200"/>
                <a:gd name="T65" fmla="*/ 0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0" h="220">
                  <a:moveTo>
                    <a:pt x="100" y="0"/>
                  </a:moveTo>
                  <a:lnTo>
                    <a:pt x="121" y="2"/>
                  </a:lnTo>
                  <a:lnTo>
                    <a:pt x="139" y="9"/>
                  </a:lnTo>
                  <a:lnTo>
                    <a:pt x="157" y="18"/>
                  </a:lnTo>
                  <a:lnTo>
                    <a:pt x="172" y="32"/>
                  </a:lnTo>
                  <a:lnTo>
                    <a:pt x="183" y="48"/>
                  </a:lnTo>
                  <a:lnTo>
                    <a:pt x="192" y="68"/>
                  </a:lnTo>
                  <a:lnTo>
                    <a:pt x="198" y="88"/>
                  </a:lnTo>
                  <a:lnTo>
                    <a:pt x="200" y="110"/>
                  </a:lnTo>
                  <a:lnTo>
                    <a:pt x="198" y="132"/>
                  </a:lnTo>
                  <a:lnTo>
                    <a:pt x="192" y="153"/>
                  </a:lnTo>
                  <a:lnTo>
                    <a:pt x="183" y="171"/>
                  </a:lnTo>
                  <a:lnTo>
                    <a:pt x="172" y="187"/>
                  </a:lnTo>
                  <a:lnTo>
                    <a:pt x="157" y="201"/>
                  </a:lnTo>
                  <a:lnTo>
                    <a:pt x="139" y="212"/>
                  </a:lnTo>
                  <a:lnTo>
                    <a:pt x="121" y="217"/>
                  </a:lnTo>
                  <a:lnTo>
                    <a:pt x="100" y="220"/>
                  </a:lnTo>
                  <a:lnTo>
                    <a:pt x="79" y="217"/>
                  </a:lnTo>
                  <a:lnTo>
                    <a:pt x="61" y="212"/>
                  </a:lnTo>
                  <a:lnTo>
                    <a:pt x="44" y="201"/>
                  </a:lnTo>
                  <a:lnTo>
                    <a:pt x="30" y="187"/>
                  </a:lnTo>
                  <a:lnTo>
                    <a:pt x="17" y="171"/>
                  </a:lnTo>
                  <a:lnTo>
                    <a:pt x="8" y="153"/>
                  </a:lnTo>
                  <a:lnTo>
                    <a:pt x="2" y="132"/>
                  </a:lnTo>
                  <a:lnTo>
                    <a:pt x="0" y="110"/>
                  </a:lnTo>
                  <a:lnTo>
                    <a:pt x="2" y="88"/>
                  </a:lnTo>
                  <a:lnTo>
                    <a:pt x="8" y="68"/>
                  </a:lnTo>
                  <a:lnTo>
                    <a:pt x="17" y="48"/>
                  </a:lnTo>
                  <a:lnTo>
                    <a:pt x="30" y="32"/>
                  </a:lnTo>
                  <a:lnTo>
                    <a:pt x="44" y="18"/>
                  </a:lnTo>
                  <a:lnTo>
                    <a:pt x="61" y="9"/>
                  </a:lnTo>
                  <a:lnTo>
                    <a:pt x="79" y="2"/>
                  </a:lnTo>
                  <a:lnTo>
                    <a:pt x="100" y="0"/>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3" name="Freeform 97"/>
            <p:cNvSpPr>
              <a:spLocks/>
            </p:cNvSpPr>
            <p:nvPr/>
          </p:nvSpPr>
          <p:spPr bwMode="auto">
            <a:xfrm>
              <a:off x="2202" y="3189"/>
              <a:ext cx="94" cy="103"/>
            </a:xfrm>
            <a:custGeom>
              <a:avLst/>
              <a:gdLst>
                <a:gd name="T0" fmla="*/ 3 w 188"/>
                <a:gd name="T1" fmla="*/ 0 h 207"/>
                <a:gd name="T2" fmla="*/ 4 w 188"/>
                <a:gd name="T3" fmla="*/ 0 h 207"/>
                <a:gd name="T4" fmla="*/ 5 w 188"/>
                <a:gd name="T5" fmla="*/ 0 h 207"/>
                <a:gd name="T6" fmla="*/ 5 w 188"/>
                <a:gd name="T7" fmla="*/ 0 h 207"/>
                <a:gd name="T8" fmla="*/ 5 w 188"/>
                <a:gd name="T9" fmla="*/ 0 h 207"/>
                <a:gd name="T10" fmla="*/ 6 w 188"/>
                <a:gd name="T11" fmla="*/ 1 h 207"/>
                <a:gd name="T12" fmla="*/ 6 w 188"/>
                <a:gd name="T13" fmla="*/ 1 h 207"/>
                <a:gd name="T14" fmla="*/ 6 w 188"/>
                <a:gd name="T15" fmla="*/ 2 h 207"/>
                <a:gd name="T16" fmla="*/ 6 w 188"/>
                <a:gd name="T17" fmla="*/ 3 h 207"/>
                <a:gd name="T18" fmla="*/ 6 w 188"/>
                <a:gd name="T19" fmla="*/ 3 h 207"/>
                <a:gd name="T20" fmla="*/ 6 w 188"/>
                <a:gd name="T21" fmla="*/ 4 h 207"/>
                <a:gd name="T22" fmla="*/ 6 w 188"/>
                <a:gd name="T23" fmla="*/ 5 h 207"/>
                <a:gd name="T24" fmla="*/ 5 w 188"/>
                <a:gd name="T25" fmla="*/ 5 h 207"/>
                <a:gd name="T26" fmla="*/ 5 w 188"/>
                <a:gd name="T27" fmla="*/ 5 h 207"/>
                <a:gd name="T28" fmla="*/ 5 w 188"/>
                <a:gd name="T29" fmla="*/ 6 h 207"/>
                <a:gd name="T30" fmla="*/ 4 w 188"/>
                <a:gd name="T31" fmla="*/ 6 h 207"/>
                <a:gd name="T32" fmla="*/ 3 w 188"/>
                <a:gd name="T33" fmla="*/ 6 h 207"/>
                <a:gd name="T34" fmla="*/ 3 w 188"/>
                <a:gd name="T35" fmla="*/ 6 h 207"/>
                <a:gd name="T36" fmla="*/ 2 w 188"/>
                <a:gd name="T37" fmla="*/ 6 h 207"/>
                <a:gd name="T38" fmla="*/ 2 w 188"/>
                <a:gd name="T39" fmla="*/ 5 h 207"/>
                <a:gd name="T40" fmla="*/ 1 w 188"/>
                <a:gd name="T41" fmla="*/ 5 h 207"/>
                <a:gd name="T42" fmla="*/ 1 w 188"/>
                <a:gd name="T43" fmla="*/ 5 h 207"/>
                <a:gd name="T44" fmla="*/ 1 w 188"/>
                <a:gd name="T45" fmla="*/ 4 h 207"/>
                <a:gd name="T46" fmla="*/ 1 w 188"/>
                <a:gd name="T47" fmla="*/ 3 h 207"/>
                <a:gd name="T48" fmla="*/ 0 w 188"/>
                <a:gd name="T49" fmla="*/ 3 h 207"/>
                <a:gd name="T50" fmla="*/ 1 w 188"/>
                <a:gd name="T51" fmla="*/ 2 h 207"/>
                <a:gd name="T52" fmla="*/ 1 w 188"/>
                <a:gd name="T53" fmla="*/ 1 h 207"/>
                <a:gd name="T54" fmla="*/ 1 w 188"/>
                <a:gd name="T55" fmla="*/ 1 h 207"/>
                <a:gd name="T56" fmla="*/ 1 w 188"/>
                <a:gd name="T57" fmla="*/ 0 h 207"/>
                <a:gd name="T58" fmla="*/ 2 w 188"/>
                <a:gd name="T59" fmla="*/ 0 h 207"/>
                <a:gd name="T60" fmla="*/ 2 w 188"/>
                <a:gd name="T61" fmla="*/ 0 h 207"/>
                <a:gd name="T62" fmla="*/ 3 w 188"/>
                <a:gd name="T63" fmla="*/ 0 h 207"/>
                <a:gd name="T64" fmla="*/ 3 w 188"/>
                <a:gd name="T65" fmla="*/ 0 h 2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8" h="207">
                  <a:moveTo>
                    <a:pt x="94" y="0"/>
                  </a:moveTo>
                  <a:lnTo>
                    <a:pt x="113" y="2"/>
                  </a:lnTo>
                  <a:lnTo>
                    <a:pt x="131" y="8"/>
                  </a:lnTo>
                  <a:lnTo>
                    <a:pt x="147" y="17"/>
                  </a:lnTo>
                  <a:lnTo>
                    <a:pt x="160" y="30"/>
                  </a:lnTo>
                  <a:lnTo>
                    <a:pt x="172" y="46"/>
                  </a:lnTo>
                  <a:lnTo>
                    <a:pt x="181" y="63"/>
                  </a:lnTo>
                  <a:lnTo>
                    <a:pt x="186" y="83"/>
                  </a:lnTo>
                  <a:lnTo>
                    <a:pt x="188" y="104"/>
                  </a:lnTo>
                  <a:lnTo>
                    <a:pt x="186" y="124"/>
                  </a:lnTo>
                  <a:lnTo>
                    <a:pt x="181" y="144"/>
                  </a:lnTo>
                  <a:lnTo>
                    <a:pt x="172" y="161"/>
                  </a:lnTo>
                  <a:lnTo>
                    <a:pt x="160" y="176"/>
                  </a:lnTo>
                  <a:lnTo>
                    <a:pt x="147" y="189"/>
                  </a:lnTo>
                  <a:lnTo>
                    <a:pt x="131" y="199"/>
                  </a:lnTo>
                  <a:lnTo>
                    <a:pt x="113" y="205"/>
                  </a:lnTo>
                  <a:lnTo>
                    <a:pt x="94" y="207"/>
                  </a:lnTo>
                  <a:lnTo>
                    <a:pt x="75" y="205"/>
                  </a:lnTo>
                  <a:lnTo>
                    <a:pt x="57" y="199"/>
                  </a:lnTo>
                  <a:lnTo>
                    <a:pt x="42" y="189"/>
                  </a:lnTo>
                  <a:lnTo>
                    <a:pt x="28" y="176"/>
                  </a:lnTo>
                  <a:lnTo>
                    <a:pt x="17" y="161"/>
                  </a:lnTo>
                  <a:lnTo>
                    <a:pt x="7" y="144"/>
                  </a:lnTo>
                  <a:lnTo>
                    <a:pt x="3" y="124"/>
                  </a:lnTo>
                  <a:lnTo>
                    <a:pt x="0" y="104"/>
                  </a:lnTo>
                  <a:lnTo>
                    <a:pt x="3" y="83"/>
                  </a:lnTo>
                  <a:lnTo>
                    <a:pt x="7" y="63"/>
                  </a:lnTo>
                  <a:lnTo>
                    <a:pt x="17" y="46"/>
                  </a:lnTo>
                  <a:lnTo>
                    <a:pt x="28" y="30"/>
                  </a:lnTo>
                  <a:lnTo>
                    <a:pt x="42" y="17"/>
                  </a:lnTo>
                  <a:lnTo>
                    <a:pt x="57" y="8"/>
                  </a:lnTo>
                  <a:lnTo>
                    <a:pt x="75" y="2"/>
                  </a:lnTo>
                  <a:lnTo>
                    <a:pt x="94" y="0"/>
                  </a:lnTo>
                  <a:close/>
                </a:path>
              </a:pathLst>
            </a:custGeom>
            <a:solidFill>
              <a:srgbClr val="BC7202"/>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4" name="Freeform 98"/>
            <p:cNvSpPr>
              <a:spLocks/>
            </p:cNvSpPr>
            <p:nvPr/>
          </p:nvSpPr>
          <p:spPr bwMode="auto">
            <a:xfrm>
              <a:off x="2202" y="3189"/>
              <a:ext cx="88" cy="98"/>
            </a:xfrm>
            <a:custGeom>
              <a:avLst/>
              <a:gdLst>
                <a:gd name="T0" fmla="*/ 3 w 176"/>
                <a:gd name="T1" fmla="*/ 0 h 194"/>
                <a:gd name="T2" fmla="*/ 4 w 176"/>
                <a:gd name="T3" fmla="*/ 1 h 194"/>
                <a:gd name="T4" fmla="*/ 4 w 176"/>
                <a:gd name="T5" fmla="*/ 1 h 194"/>
                <a:gd name="T6" fmla="*/ 5 w 176"/>
                <a:gd name="T7" fmla="*/ 1 h 194"/>
                <a:gd name="T8" fmla="*/ 5 w 176"/>
                <a:gd name="T9" fmla="*/ 1 h 194"/>
                <a:gd name="T10" fmla="*/ 6 w 176"/>
                <a:gd name="T11" fmla="*/ 2 h 194"/>
                <a:gd name="T12" fmla="*/ 6 w 176"/>
                <a:gd name="T13" fmla="*/ 2 h 194"/>
                <a:gd name="T14" fmla="*/ 6 w 176"/>
                <a:gd name="T15" fmla="*/ 3 h 194"/>
                <a:gd name="T16" fmla="*/ 6 w 176"/>
                <a:gd name="T17" fmla="*/ 4 h 194"/>
                <a:gd name="T18" fmla="*/ 6 w 176"/>
                <a:gd name="T19" fmla="*/ 4 h 194"/>
                <a:gd name="T20" fmla="*/ 6 w 176"/>
                <a:gd name="T21" fmla="*/ 5 h 194"/>
                <a:gd name="T22" fmla="*/ 6 w 176"/>
                <a:gd name="T23" fmla="*/ 5 h 194"/>
                <a:gd name="T24" fmla="*/ 5 w 176"/>
                <a:gd name="T25" fmla="*/ 6 h 194"/>
                <a:gd name="T26" fmla="*/ 5 w 176"/>
                <a:gd name="T27" fmla="*/ 6 h 194"/>
                <a:gd name="T28" fmla="*/ 4 w 176"/>
                <a:gd name="T29" fmla="*/ 6 h 194"/>
                <a:gd name="T30" fmla="*/ 4 w 176"/>
                <a:gd name="T31" fmla="*/ 6 h 194"/>
                <a:gd name="T32" fmla="*/ 3 w 176"/>
                <a:gd name="T33" fmla="*/ 7 h 194"/>
                <a:gd name="T34" fmla="*/ 3 w 176"/>
                <a:gd name="T35" fmla="*/ 6 h 194"/>
                <a:gd name="T36" fmla="*/ 2 w 176"/>
                <a:gd name="T37" fmla="*/ 6 h 194"/>
                <a:gd name="T38" fmla="*/ 2 w 176"/>
                <a:gd name="T39" fmla="*/ 6 h 194"/>
                <a:gd name="T40" fmla="*/ 1 w 176"/>
                <a:gd name="T41" fmla="*/ 6 h 194"/>
                <a:gd name="T42" fmla="*/ 1 w 176"/>
                <a:gd name="T43" fmla="*/ 5 h 194"/>
                <a:gd name="T44" fmla="*/ 1 w 176"/>
                <a:gd name="T45" fmla="*/ 5 h 194"/>
                <a:gd name="T46" fmla="*/ 1 w 176"/>
                <a:gd name="T47" fmla="*/ 4 h 194"/>
                <a:gd name="T48" fmla="*/ 0 w 176"/>
                <a:gd name="T49" fmla="*/ 4 h 194"/>
                <a:gd name="T50" fmla="*/ 1 w 176"/>
                <a:gd name="T51" fmla="*/ 3 h 194"/>
                <a:gd name="T52" fmla="*/ 1 w 176"/>
                <a:gd name="T53" fmla="*/ 2 h 194"/>
                <a:gd name="T54" fmla="*/ 1 w 176"/>
                <a:gd name="T55" fmla="*/ 2 h 194"/>
                <a:gd name="T56" fmla="*/ 1 w 176"/>
                <a:gd name="T57" fmla="*/ 1 h 194"/>
                <a:gd name="T58" fmla="*/ 2 w 176"/>
                <a:gd name="T59" fmla="*/ 1 h 194"/>
                <a:gd name="T60" fmla="*/ 2 w 176"/>
                <a:gd name="T61" fmla="*/ 1 h 194"/>
                <a:gd name="T62" fmla="*/ 3 w 176"/>
                <a:gd name="T63" fmla="*/ 1 h 194"/>
                <a:gd name="T64" fmla="*/ 3 w 176"/>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6" h="194">
                  <a:moveTo>
                    <a:pt x="88" y="0"/>
                  </a:moveTo>
                  <a:lnTo>
                    <a:pt x="106" y="3"/>
                  </a:lnTo>
                  <a:lnTo>
                    <a:pt x="123" y="8"/>
                  </a:lnTo>
                  <a:lnTo>
                    <a:pt x="138" y="16"/>
                  </a:lnTo>
                  <a:lnTo>
                    <a:pt x="151" y="29"/>
                  </a:lnTo>
                  <a:lnTo>
                    <a:pt x="161" y="43"/>
                  </a:lnTo>
                  <a:lnTo>
                    <a:pt x="169" y="59"/>
                  </a:lnTo>
                  <a:lnTo>
                    <a:pt x="174" y="77"/>
                  </a:lnTo>
                  <a:lnTo>
                    <a:pt x="176" y="97"/>
                  </a:lnTo>
                  <a:lnTo>
                    <a:pt x="174" y="117"/>
                  </a:lnTo>
                  <a:lnTo>
                    <a:pt x="169" y="135"/>
                  </a:lnTo>
                  <a:lnTo>
                    <a:pt x="161" y="151"/>
                  </a:lnTo>
                  <a:lnTo>
                    <a:pt x="151" y="165"/>
                  </a:lnTo>
                  <a:lnTo>
                    <a:pt x="138" y="178"/>
                  </a:lnTo>
                  <a:lnTo>
                    <a:pt x="123" y="186"/>
                  </a:lnTo>
                  <a:lnTo>
                    <a:pt x="106" y="191"/>
                  </a:lnTo>
                  <a:lnTo>
                    <a:pt x="88" y="194"/>
                  </a:lnTo>
                  <a:lnTo>
                    <a:pt x="71" y="191"/>
                  </a:lnTo>
                  <a:lnTo>
                    <a:pt x="54" y="186"/>
                  </a:lnTo>
                  <a:lnTo>
                    <a:pt x="39" y="178"/>
                  </a:lnTo>
                  <a:lnTo>
                    <a:pt x="26" y="165"/>
                  </a:lnTo>
                  <a:lnTo>
                    <a:pt x="15" y="151"/>
                  </a:lnTo>
                  <a:lnTo>
                    <a:pt x="7" y="135"/>
                  </a:lnTo>
                  <a:lnTo>
                    <a:pt x="2" y="117"/>
                  </a:lnTo>
                  <a:lnTo>
                    <a:pt x="0" y="97"/>
                  </a:lnTo>
                  <a:lnTo>
                    <a:pt x="2" y="77"/>
                  </a:lnTo>
                  <a:lnTo>
                    <a:pt x="7" y="59"/>
                  </a:lnTo>
                  <a:lnTo>
                    <a:pt x="15" y="43"/>
                  </a:lnTo>
                  <a:lnTo>
                    <a:pt x="26" y="29"/>
                  </a:lnTo>
                  <a:lnTo>
                    <a:pt x="39" y="16"/>
                  </a:lnTo>
                  <a:lnTo>
                    <a:pt x="54" y="8"/>
                  </a:lnTo>
                  <a:lnTo>
                    <a:pt x="71" y="3"/>
                  </a:lnTo>
                  <a:lnTo>
                    <a:pt x="88" y="0"/>
                  </a:lnTo>
                  <a:close/>
                </a:path>
              </a:pathLst>
            </a:custGeom>
            <a:solidFill>
              <a:srgbClr val="C17A02"/>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5" name="Freeform 99"/>
            <p:cNvSpPr>
              <a:spLocks/>
            </p:cNvSpPr>
            <p:nvPr/>
          </p:nvSpPr>
          <p:spPr bwMode="auto">
            <a:xfrm>
              <a:off x="2205" y="3190"/>
              <a:ext cx="82" cy="89"/>
            </a:xfrm>
            <a:custGeom>
              <a:avLst/>
              <a:gdLst>
                <a:gd name="T0" fmla="*/ 3 w 164"/>
                <a:gd name="T1" fmla="*/ 0 h 179"/>
                <a:gd name="T2" fmla="*/ 4 w 164"/>
                <a:gd name="T3" fmla="*/ 0 h 179"/>
                <a:gd name="T4" fmla="*/ 4 w 164"/>
                <a:gd name="T5" fmla="*/ 0 h 179"/>
                <a:gd name="T6" fmla="*/ 4 w 164"/>
                <a:gd name="T7" fmla="*/ 0 h 179"/>
                <a:gd name="T8" fmla="*/ 5 w 164"/>
                <a:gd name="T9" fmla="*/ 0 h 179"/>
                <a:gd name="T10" fmla="*/ 5 w 164"/>
                <a:gd name="T11" fmla="*/ 1 h 179"/>
                <a:gd name="T12" fmla="*/ 5 w 164"/>
                <a:gd name="T13" fmla="*/ 1 h 179"/>
                <a:gd name="T14" fmla="*/ 6 w 164"/>
                <a:gd name="T15" fmla="*/ 2 h 179"/>
                <a:gd name="T16" fmla="*/ 6 w 164"/>
                <a:gd name="T17" fmla="*/ 2 h 179"/>
                <a:gd name="T18" fmla="*/ 6 w 164"/>
                <a:gd name="T19" fmla="*/ 3 h 179"/>
                <a:gd name="T20" fmla="*/ 5 w 164"/>
                <a:gd name="T21" fmla="*/ 3 h 179"/>
                <a:gd name="T22" fmla="*/ 5 w 164"/>
                <a:gd name="T23" fmla="*/ 4 h 179"/>
                <a:gd name="T24" fmla="*/ 5 w 164"/>
                <a:gd name="T25" fmla="*/ 4 h 179"/>
                <a:gd name="T26" fmla="*/ 4 w 164"/>
                <a:gd name="T27" fmla="*/ 5 h 179"/>
                <a:gd name="T28" fmla="*/ 4 w 164"/>
                <a:gd name="T29" fmla="*/ 5 h 179"/>
                <a:gd name="T30" fmla="*/ 4 w 164"/>
                <a:gd name="T31" fmla="*/ 5 h 179"/>
                <a:gd name="T32" fmla="*/ 3 w 164"/>
                <a:gd name="T33" fmla="*/ 5 h 179"/>
                <a:gd name="T34" fmla="*/ 3 w 164"/>
                <a:gd name="T35" fmla="*/ 5 h 179"/>
                <a:gd name="T36" fmla="*/ 2 w 164"/>
                <a:gd name="T37" fmla="*/ 5 h 179"/>
                <a:gd name="T38" fmla="*/ 2 w 164"/>
                <a:gd name="T39" fmla="*/ 5 h 179"/>
                <a:gd name="T40" fmla="*/ 1 w 164"/>
                <a:gd name="T41" fmla="*/ 4 h 179"/>
                <a:gd name="T42" fmla="*/ 1 w 164"/>
                <a:gd name="T43" fmla="*/ 4 h 179"/>
                <a:gd name="T44" fmla="*/ 1 w 164"/>
                <a:gd name="T45" fmla="*/ 3 h 179"/>
                <a:gd name="T46" fmla="*/ 1 w 164"/>
                <a:gd name="T47" fmla="*/ 3 h 179"/>
                <a:gd name="T48" fmla="*/ 0 w 164"/>
                <a:gd name="T49" fmla="*/ 2 h 179"/>
                <a:gd name="T50" fmla="*/ 1 w 164"/>
                <a:gd name="T51" fmla="*/ 2 h 179"/>
                <a:gd name="T52" fmla="*/ 1 w 164"/>
                <a:gd name="T53" fmla="*/ 1 h 179"/>
                <a:gd name="T54" fmla="*/ 1 w 164"/>
                <a:gd name="T55" fmla="*/ 1 h 179"/>
                <a:gd name="T56" fmla="*/ 1 w 164"/>
                <a:gd name="T57" fmla="*/ 0 h 179"/>
                <a:gd name="T58" fmla="*/ 2 w 164"/>
                <a:gd name="T59" fmla="*/ 0 h 179"/>
                <a:gd name="T60" fmla="*/ 2 w 164"/>
                <a:gd name="T61" fmla="*/ 0 h 179"/>
                <a:gd name="T62" fmla="*/ 3 w 164"/>
                <a:gd name="T63" fmla="*/ 0 h 179"/>
                <a:gd name="T64" fmla="*/ 3 w 164"/>
                <a:gd name="T65" fmla="*/ 0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4" h="179">
                  <a:moveTo>
                    <a:pt x="82" y="0"/>
                  </a:moveTo>
                  <a:lnTo>
                    <a:pt x="98" y="2"/>
                  </a:lnTo>
                  <a:lnTo>
                    <a:pt x="114" y="6"/>
                  </a:lnTo>
                  <a:lnTo>
                    <a:pt x="128" y="15"/>
                  </a:lnTo>
                  <a:lnTo>
                    <a:pt x="140" y="26"/>
                  </a:lnTo>
                  <a:lnTo>
                    <a:pt x="150" y="39"/>
                  </a:lnTo>
                  <a:lnTo>
                    <a:pt x="157" y="55"/>
                  </a:lnTo>
                  <a:lnTo>
                    <a:pt x="163" y="71"/>
                  </a:lnTo>
                  <a:lnTo>
                    <a:pt x="164" y="89"/>
                  </a:lnTo>
                  <a:lnTo>
                    <a:pt x="163" y="108"/>
                  </a:lnTo>
                  <a:lnTo>
                    <a:pt x="157" y="124"/>
                  </a:lnTo>
                  <a:lnTo>
                    <a:pt x="150" y="140"/>
                  </a:lnTo>
                  <a:lnTo>
                    <a:pt x="140" y="153"/>
                  </a:lnTo>
                  <a:lnTo>
                    <a:pt x="128" y="164"/>
                  </a:lnTo>
                  <a:lnTo>
                    <a:pt x="114" y="172"/>
                  </a:lnTo>
                  <a:lnTo>
                    <a:pt x="98" y="177"/>
                  </a:lnTo>
                  <a:lnTo>
                    <a:pt x="82" y="179"/>
                  </a:lnTo>
                  <a:lnTo>
                    <a:pt x="66" y="177"/>
                  </a:lnTo>
                  <a:lnTo>
                    <a:pt x="50" y="172"/>
                  </a:lnTo>
                  <a:lnTo>
                    <a:pt x="36" y="164"/>
                  </a:lnTo>
                  <a:lnTo>
                    <a:pt x="24" y="153"/>
                  </a:lnTo>
                  <a:lnTo>
                    <a:pt x="14" y="140"/>
                  </a:lnTo>
                  <a:lnTo>
                    <a:pt x="7" y="124"/>
                  </a:lnTo>
                  <a:lnTo>
                    <a:pt x="1" y="108"/>
                  </a:lnTo>
                  <a:lnTo>
                    <a:pt x="0" y="89"/>
                  </a:lnTo>
                  <a:lnTo>
                    <a:pt x="1" y="71"/>
                  </a:lnTo>
                  <a:lnTo>
                    <a:pt x="7" y="55"/>
                  </a:lnTo>
                  <a:lnTo>
                    <a:pt x="14" y="39"/>
                  </a:lnTo>
                  <a:lnTo>
                    <a:pt x="24" y="26"/>
                  </a:lnTo>
                  <a:lnTo>
                    <a:pt x="36" y="15"/>
                  </a:lnTo>
                  <a:lnTo>
                    <a:pt x="50" y="6"/>
                  </a:lnTo>
                  <a:lnTo>
                    <a:pt x="66" y="2"/>
                  </a:lnTo>
                  <a:lnTo>
                    <a:pt x="82" y="0"/>
                  </a:lnTo>
                  <a:close/>
                </a:path>
              </a:pathLst>
            </a:custGeom>
            <a:solidFill>
              <a:srgbClr val="C47C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6" name="Freeform 100"/>
            <p:cNvSpPr>
              <a:spLocks/>
            </p:cNvSpPr>
            <p:nvPr/>
          </p:nvSpPr>
          <p:spPr bwMode="auto">
            <a:xfrm>
              <a:off x="2205" y="3190"/>
              <a:ext cx="76" cy="84"/>
            </a:xfrm>
            <a:custGeom>
              <a:avLst/>
              <a:gdLst>
                <a:gd name="T0" fmla="*/ 3 w 152"/>
                <a:gd name="T1" fmla="*/ 0 h 166"/>
                <a:gd name="T2" fmla="*/ 3 w 152"/>
                <a:gd name="T3" fmla="*/ 1 h 166"/>
                <a:gd name="T4" fmla="*/ 4 w 152"/>
                <a:gd name="T5" fmla="*/ 1 h 166"/>
                <a:gd name="T6" fmla="*/ 4 w 152"/>
                <a:gd name="T7" fmla="*/ 1 h 166"/>
                <a:gd name="T8" fmla="*/ 5 w 152"/>
                <a:gd name="T9" fmla="*/ 1 h 166"/>
                <a:gd name="T10" fmla="*/ 5 w 152"/>
                <a:gd name="T11" fmla="*/ 2 h 166"/>
                <a:gd name="T12" fmla="*/ 5 w 152"/>
                <a:gd name="T13" fmla="*/ 2 h 166"/>
                <a:gd name="T14" fmla="*/ 5 w 152"/>
                <a:gd name="T15" fmla="*/ 3 h 166"/>
                <a:gd name="T16" fmla="*/ 5 w 152"/>
                <a:gd name="T17" fmla="*/ 3 h 166"/>
                <a:gd name="T18" fmla="*/ 5 w 152"/>
                <a:gd name="T19" fmla="*/ 4 h 166"/>
                <a:gd name="T20" fmla="*/ 5 w 152"/>
                <a:gd name="T21" fmla="*/ 4 h 166"/>
                <a:gd name="T22" fmla="*/ 5 w 152"/>
                <a:gd name="T23" fmla="*/ 5 h 166"/>
                <a:gd name="T24" fmla="*/ 5 w 152"/>
                <a:gd name="T25" fmla="*/ 5 h 166"/>
                <a:gd name="T26" fmla="*/ 4 w 152"/>
                <a:gd name="T27" fmla="*/ 5 h 166"/>
                <a:gd name="T28" fmla="*/ 4 w 152"/>
                <a:gd name="T29" fmla="*/ 5 h 166"/>
                <a:gd name="T30" fmla="*/ 3 w 152"/>
                <a:gd name="T31" fmla="*/ 6 h 166"/>
                <a:gd name="T32" fmla="*/ 3 w 152"/>
                <a:gd name="T33" fmla="*/ 6 h 166"/>
                <a:gd name="T34" fmla="*/ 2 w 152"/>
                <a:gd name="T35" fmla="*/ 6 h 166"/>
                <a:gd name="T36" fmla="*/ 2 w 152"/>
                <a:gd name="T37" fmla="*/ 5 h 166"/>
                <a:gd name="T38" fmla="*/ 2 w 152"/>
                <a:gd name="T39" fmla="*/ 5 h 166"/>
                <a:gd name="T40" fmla="*/ 1 w 152"/>
                <a:gd name="T41" fmla="*/ 5 h 166"/>
                <a:gd name="T42" fmla="*/ 1 w 152"/>
                <a:gd name="T43" fmla="*/ 5 h 166"/>
                <a:gd name="T44" fmla="*/ 1 w 152"/>
                <a:gd name="T45" fmla="*/ 4 h 166"/>
                <a:gd name="T46" fmla="*/ 1 w 152"/>
                <a:gd name="T47" fmla="*/ 4 h 166"/>
                <a:gd name="T48" fmla="*/ 0 w 152"/>
                <a:gd name="T49" fmla="*/ 3 h 166"/>
                <a:gd name="T50" fmla="*/ 1 w 152"/>
                <a:gd name="T51" fmla="*/ 3 h 166"/>
                <a:gd name="T52" fmla="*/ 1 w 152"/>
                <a:gd name="T53" fmla="*/ 2 h 166"/>
                <a:gd name="T54" fmla="*/ 1 w 152"/>
                <a:gd name="T55" fmla="*/ 2 h 166"/>
                <a:gd name="T56" fmla="*/ 1 w 152"/>
                <a:gd name="T57" fmla="*/ 1 h 166"/>
                <a:gd name="T58" fmla="*/ 2 w 152"/>
                <a:gd name="T59" fmla="*/ 1 h 166"/>
                <a:gd name="T60" fmla="*/ 2 w 152"/>
                <a:gd name="T61" fmla="*/ 1 h 166"/>
                <a:gd name="T62" fmla="*/ 2 w 152"/>
                <a:gd name="T63" fmla="*/ 1 h 166"/>
                <a:gd name="T64" fmla="*/ 3 w 152"/>
                <a:gd name="T65" fmla="*/ 0 h 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2" h="166">
                  <a:moveTo>
                    <a:pt x="76" y="0"/>
                  </a:moveTo>
                  <a:lnTo>
                    <a:pt x="91" y="1"/>
                  </a:lnTo>
                  <a:lnTo>
                    <a:pt x="106" y="7"/>
                  </a:lnTo>
                  <a:lnTo>
                    <a:pt x="119" y="14"/>
                  </a:lnTo>
                  <a:lnTo>
                    <a:pt x="131" y="24"/>
                  </a:lnTo>
                  <a:lnTo>
                    <a:pt x="140" y="37"/>
                  </a:lnTo>
                  <a:lnTo>
                    <a:pt x="147" y="51"/>
                  </a:lnTo>
                  <a:lnTo>
                    <a:pt x="151" y="66"/>
                  </a:lnTo>
                  <a:lnTo>
                    <a:pt x="152" y="83"/>
                  </a:lnTo>
                  <a:lnTo>
                    <a:pt x="151" y="100"/>
                  </a:lnTo>
                  <a:lnTo>
                    <a:pt x="147" y="115"/>
                  </a:lnTo>
                  <a:lnTo>
                    <a:pt x="140" y="129"/>
                  </a:lnTo>
                  <a:lnTo>
                    <a:pt x="131" y="142"/>
                  </a:lnTo>
                  <a:lnTo>
                    <a:pt x="119" y="152"/>
                  </a:lnTo>
                  <a:lnTo>
                    <a:pt x="106" y="159"/>
                  </a:lnTo>
                  <a:lnTo>
                    <a:pt x="91" y="165"/>
                  </a:lnTo>
                  <a:lnTo>
                    <a:pt x="76" y="166"/>
                  </a:lnTo>
                  <a:lnTo>
                    <a:pt x="61" y="165"/>
                  </a:lnTo>
                  <a:lnTo>
                    <a:pt x="48" y="159"/>
                  </a:lnTo>
                  <a:lnTo>
                    <a:pt x="34" y="152"/>
                  </a:lnTo>
                  <a:lnTo>
                    <a:pt x="23" y="142"/>
                  </a:lnTo>
                  <a:lnTo>
                    <a:pt x="13" y="129"/>
                  </a:lnTo>
                  <a:lnTo>
                    <a:pt x="6" y="115"/>
                  </a:lnTo>
                  <a:lnTo>
                    <a:pt x="2" y="100"/>
                  </a:lnTo>
                  <a:lnTo>
                    <a:pt x="0" y="83"/>
                  </a:lnTo>
                  <a:lnTo>
                    <a:pt x="2" y="66"/>
                  </a:lnTo>
                  <a:lnTo>
                    <a:pt x="6" y="51"/>
                  </a:lnTo>
                  <a:lnTo>
                    <a:pt x="13" y="37"/>
                  </a:lnTo>
                  <a:lnTo>
                    <a:pt x="23" y="24"/>
                  </a:lnTo>
                  <a:lnTo>
                    <a:pt x="34" y="14"/>
                  </a:lnTo>
                  <a:lnTo>
                    <a:pt x="48" y="7"/>
                  </a:lnTo>
                  <a:lnTo>
                    <a:pt x="61" y="1"/>
                  </a:lnTo>
                  <a:lnTo>
                    <a:pt x="76" y="0"/>
                  </a:lnTo>
                  <a:close/>
                </a:path>
              </a:pathLst>
            </a:custGeom>
            <a:solidFill>
              <a:srgbClr val="C98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7" name="Freeform 101"/>
            <p:cNvSpPr>
              <a:spLocks/>
            </p:cNvSpPr>
            <p:nvPr/>
          </p:nvSpPr>
          <p:spPr bwMode="auto">
            <a:xfrm>
              <a:off x="2208" y="3194"/>
              <a:ext cx="70" cy="75"/>
            </a:xfrm>
            <a:custGeom>
              <a:avLst/>
              <a:gdLst>
                <a:gd name="T0" fmla="*/ 3 w 139"/>
                <a:gd name="T1" fmla="*/ 0 h 153"/>
                <a:gd name="T2" fmla="*/ 3 w 139"/>
                <a:gd name="T3" fmla="*/ 0 h 153"/>
                <a:gd name="T4" fmla="*/ 4 w 139"/>
                <a:gd name="T5" fmla="*/ 0 h 153"/>
                <a:gd name="T6" fmla="*/ 4 w 139"/>
                <a:gd name="T7" fmla="*/ 0 h 153"/>
                <a:gd name="T8" fmla="*/ 4 w 139"/>
                <a:gd name="T9" fmla="*/ 0 h 153"/>
                <a:gd name="T10" fmla="*/ 4 w 139"/>
                <a:gd name="T11" fmla="*/ 1 h 153"/>
                <a:gd name="T12" fmla="*/ 5 w 139"/>
                <a:gd name="T13" fmla="*/ 1 h 153"/>
                <a:gd name="T14" fmla="*/ 5 w 139"/>
                <a:gd name="T15" fmla="*/ 1 h 153"/>
                <a:gd name="T16" fmla="*/ 5 w 139"/>
                <a:gd name="T17" fmla="*/ 2 h 153"/>
                <a:gd name="T18" fmla="*/ 5 w 139"/>
                <a:gd name="T19" fmla="*/ 2 h 153"/>
                <a:gd name="T20" fmla="*/ 5 w 139"/>
                <a:gd name="T21" fmla="*/ 3 h 153"/>
                <a:gd name="T22" fmla="*/ 4 w 139"/>
                <a:gd name="T23" fmla="*/ 3 h 153"/>
                <a:gd name="T24" fmla="*/ 4 w 139"/>
                <a:gd name="T25" fmla="*/ 3 h 153"/>
                <a:gd name="T26" fmla="*/ 4 w 139"/>
                <a:gd name="T27" fmla="*/ 4 h 153"/>
                <a:gd name="T28" fmla="*/ 4 w 139"/>
                <a:gd name="T29" fmla="*/ 4 h 153"/>
                <a:gd name="T30" fmla="*/ 3 w 139"/>
                <a:gd name="T31" fmla="*/ 4 h 153"/>
                <a:gd name="T32" fmla="*/ 3 w 139"/>
                <a:gd name="T33" fmla="*/ 4 h 153"/>
                <a:gd name="T34" fmla="*/ 2 w 139"/>
                <a:gd name="T35" fmla="*/ 4 h 153"/>
                <a:gd name="T36" fmla="*/ 2 w 139"/>
                <a:gd name="T37" fmla="*/ 4 h 153"/>
                <a:gd name="T38" fmla="*/ 1 w 139"/>
                <a:gd name="T39" fmla="*/ 4 h 153"/>
                <a:gd name="T40" fmla="*/ 1 w 139"/>
                <a:gd name="T41" fmla="*/ 3 h 153"/>
                <a:gd name="T42" fmla="*/ 1 w 139"/>
                <a:gd name="T43" fmla="*/ 3 h 153"/>
                <a:gd name="T44" fmla="*/ 1 w 139"/>
                <a:gd name="T45" fmla="*/ 3 h 153"/>
                <a:gd name="T46" fmla="*/ 1 w 139"/>
                <a:gd name="T47" fmla="*/ 2 h 153"/>
                <a:gd name="T48" fmla="*/ 0 w 139"/>
                <a:gd name="T49" fmla="*/ 2 h 153"/>
                <a:gd name="T50" fmla="*/ 1 w 139"/>
                <a:gd name="T51" fmla="*/ 1 h 153"/>
                <a:gd name="T52" fmla="*/ 1 w 139"/>
                <a:gd name="T53" fmla="*/ 1 h 153"/>
                <a:gd name="T54" fmla="*/ 1 w 139"/>
                <a:gd name="T55" fmla="*/ 1 h 153"/>
                <a:gd name="T56" fmla="*/ 1 w 139"/>
                <a:gd name="T57" fmla="*/ 0 h 153"/>
                <a:gd name="T58" fmla="*/ 1 w 139"/>
                <a:gd name="T59" fmla="*/ 0 h 153"/>
                <a:gd name="T60" fmla="*/ 2 w 139"/>
                <a:gd name="T61" fmla="*/ 0 h 153"/>
                <a:gd name="T62" fmla="*/ 2 w 139"/>
                <a:gd name="T63" fmla="*/ 0 h 153"/>
                <a:gd name="T64" fmla="*/ 3 w 139"/>
                <a:gd name="T65" fmla="*/ 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9" h="153">
                  <a:moveTo>
                    <a:pt x="70" y="0"/>
                  </a:moveTo>
                  <a:lnTo>
                    <a:pt x="84" y="1"/>
                  </a:lnTo>
                  <a:lnTo>
                    <a:pt x="97" y="6"/>
                  </a:lnTo>
                  <a:lnTo>
                    <a:pt x="108" y="13"/>
                  </a:lnTo>
                  <a:lnTo>
                    <a:pt x="119" y="22"/>
                  </a:lnTo>
                  <a:lnTo>
                    <a:pt x="128" y="34"/>
                  </a:lnTo>
                  <a:lnTo>
                    <a:pt x="134" y="46"/>
                  </a:lnTo>
                  <a:lnTo>
                    <a:pt x="138" y="61"/>
                  </a:lnTo>
                  <a:lnTo>
                    <a:pt x="139" y="76"/>
                  </a:lnTo>
                  <a:lnTo>
                    <a:pt x="138" y="92"/>
                  </a:lnTo>
                  <a:lnTo>
                    <a:pt x="134" y="106"/>
                  </a:lnTo>
                  <a:lnTo>
                    <a:pt x="128" y="119"/>
                  </a:lnTo>
                  <a:lnTo>
                    <a:pt x="119" y="130"/>
                  </a:lnTo>
                  <a:lnTo>
                    <a:pt x="108" y="141"/>
                  </a:lnTo>
                  <a:lnTo>
                    <a:pt x="97" y="148"/>
                  </a:lnTo>
                  <a:lnTo>
                    <a:pt x="84" y="152"/>
                  </a:lnTo>
                  <a:lnTo>
                    <a:pt x="70" y="153"/>
                  </a:lnTo>
                  <a:lnTo>
                    <a:pt x="56" y="152"/>
                  </a:lnTo>
                  <a:lnTo>
                    <a:pt x="43" y="148"/>
                  </a:lnTo>
                  <a:lnTo>
                    <a:pt x="31" y="141"/>
                  </a:lnTo>
                  <a:lnTo>
                    <a:pt x="21" y="130"/>
                  </a:lnTo>
                  <a:lnTo>
                    <a:pt x="11" y="119"/>
                  </a:lnTo>
                  <a:lnTo>
                    <a:pt x="6" y="106"/>
                  </a:lnTo>
                  <a:lnTo>
                    <a:pt x="1" y="92"/>
                  </a:lnTo>
                  <a:lnTo>
                    <a:pt x="0" y="76"/>
                  </a:lnTo>
                  <a:lnTo>
                    <a:pt x="1" y="61"/>
                  </a:lnTo>
                  <a:lnTo>
                    <a:pt x="6" y="46"/>
                  </a:lnTo>
                  <a:lnTo>
                    <a:pt x="11" y="34"/>
                  </a:lnTo>
                  <a:lnTo>
                    <a:pt x="21" y="22"/>
                  </a:lnTo>
                  <a:lnTo>
                    <a:pt x="31" y="13"/>
                  </a:lnTo>
                  <a:lnTo>
                    <a:pt x="43" y="6"/>
                  </a:lnTo>
                  <a:lnTo>
                    <a:pt x="56" y="1"/>
                  </a:lnTo>
                  <a:lnTo>
                    <a:pt x="70" y="0"/>
                  </a:lnTo>
                  <a:close/>
                </a:path>
              </a:pathLst>
            </a:custGeom>
            <a:solidFill>
              <a:srgbClr val="CE8C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8" name="Freeform 102"/>
            <p:cNvSpPr>
              <a:spLocks/>
            </p:cNvSpPr>
            <p:nvPr/>
          </p:nvSpPr>
          <p:spPr bwMode="auto">
            <a:xfrm>
              <a:off x="2210" y="3194"/>
              <a:ext cx="63" cy="69"/>
            </a:xfrm>
            <a:custGeom>
              <a:avLst/>
              <a:gdLst>
                <a:gd name="T0" fmla="*/ 2 w 127"/>
                <a:gd name="T1" fmla="*/ 0 h 140"/>
                <a:gd name="T2" fmla="*/ 2 w 127"/>
                <a:gd name="T3" fmla="*/ 0 h 140"/>
                <a:gd name="T4" fmla="*/ 2 w 127"/>
                <a:gd name="T5" fmla="*/ 0 h 140"/>
                <a:gd name="T6" fmla="*/ 3 w 127"/>
                <a:gd name="T7" fmla="*/ 0 h 140"/>
                <a:gd name="T8" fmla="*/ 3 w 127"/>
                <a:gd name="T9" fmla="*/ 0 h 140"/>
                <a:gd name="T10" fmla="*/ 3 w 127"/>
                <a:gd name="T11" fmla="*/ 1 h 140"/>
                <a:gd name="T12" fmla="*/ 3 w 127"/>
                <a:gd name="T13" fmla="*/ 1 h 140"/>
                <a:gd name="T14" fmla="*/ 3 w 127"/>
                <a:gd name="T15" fmla="*/ 1 h 140"/>
                <a:gd name="T16" fmla="*/ 3 w 127"/>
                <a:gd name="T17" fmla="*/ 2 h 140"/>
                <a:gd name="T18" fmla="*/ 3 w 127"/>
                <a:gd name="T19" fmla="*/ 2 h 140"/>
                <a:gd name="T20" fmla="*/ 3 w 127"/>
                <a:gd name="T21" fmla="*/ 3 h 140"/>
                <a:gd name="T22" fmla="*/ 3 w 127"/>
                <a:gd name="T23" fmla="*/ 3 h 140"/>
                <a:gd name="T24" fmla="*/ 3 w 127"/>
                <a:gd name="T25" fmla="*/ 3 h 140"/>
                <a:gd name="T26" fmla="*/ 3 w 127"/>
                <a:gd name="T27" fmla="*/ 3 h 140"/>
                <a:gd name="T28" fmla="*/ 2 w 127"/>
                <a:gd name="T29" fmla="*/ 4 h 140"/>
                <a:gd name="T30" fmla="*/ 2 w 127"/>
                <a:gd name="T31" fmla="*/ 4 h 140"/>
                <a:gd name="T32" fmla="*/ 2 w 127"/>
                <a:gd name="T33" fmla="*/ 4 h 140"/>
                <a:gd name="T34" fmla="*/ 1 w 127"/>
                <a:gd name="T35" fmla="*/ 4 h 140"/>
                <a:gd name="T36" fmla="*/ 1 w 127"/>
                <a:gd name="T37" fmla="*/ 4 h 140"/>
                <a:gd name="T38" fmla="*/ 0 w 127"/>
                <a:gd name="T39" fmla="*/ 3 h 140"/>
                <a:gd name="T40" fmla="*/ 0 w 127"/>
                <a:gd name="T41" fmla="*/ 3 h 140"/>
                <a:gd name="T42" fmla="*/ 0 w 127"/>
                <a:gd name="T43" fmla="*/ 3 h 140"/>
                <a:gd name="T44" fmla="*/ 0 w 127"/>
                <a:gd name="T45" fmla="*/ 3 h 140"/>
                <a:gd name="T46" fmla="*/ 0 w 127"/>
                <a:gd name="T47" fmla="*/ 2 h 140"/>
                <a:gd name="T48" fmla="*/ 0 w 127"/>
                <a:gd name="T49" fmla="*/ 2 h 140"/>
                <a:gd name="T50" fmla="*/ 0 w 127"/>
                <a:gd name="T51" fmla="*/ 1 h 140"/>
                <a:gd name="T52" fmla="*/ 0 w 127"/>
                <a:gd name="T53" fmla="*/ 1 h 140"/>
                <a:gd name="T54" fmla="*/ 0 w 127"/>
                <a:gd name="T55" fmla="*/ 1 h 140"/>
                <a:gd name="T56" fmla="*/ 0 w 127"/>
                <a:gd name="T57" fmla="*/ 0 h 140"/>
                <a:gd name="T58" fmla="*/ 0 w 127"/>
                <a:gd name="T59" fmla="*/ 0 h 140"/>
                <a:gd name="T60" fmla="*/ 1 w 127"/>
                <a:gd name="T61" fmla="*/ 0 h 140"/>
                <a:gd name="T62" fmla="*/ 1 w 127"/>
                <a:gd name="T63" fmla="*/ 0 h 140"/>
                <a:gd name="T64" fmla="*/ 2 w 127"/>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40">
                  <a:moveTo>
                    <a:pt x="64" y="0"/>
                  </a:moveTo>
                  <a:lnTo>
                    <a:pt x="76" y="2"/>
                  </a:lnTo>
                  <a:lnTo>
                    <a:pt x="88" y="6"/>
                  </a:lnTo>
                  <a:lnTo>
                    <a:pt x="99" y="12"/>
                  </a:lnTo>
                  <a:lnTo>
                    <a:pt x="109" y="21"/>
                  </a:lnTo>
                  <a:lnTo>
                    <a:pt x="117" y="32"/>
                  </a:lnTo>
                  <a:lnTo>
                    <a:pt x="122" y="43"/>
                  </a:lnTo>
                  <a:lnTo>
                    <a:pt x="126" y="56"/>
                  </a:lnTo>
                  <a:lnTo>
                    <a:pt x="127" y="70"/>
                  </a:lnTo>
                  <a:lnTo>
                    <a:pt x="126" y="83"/>
                  </a:lnTo>
                  <a:lnTo>
                    <a:pt x="122" y="97"/>
                  </a:lnTo>
                  <a:lnTo>
                    <a:pt x="117" y="109"/>
                  </a:lnTo>
                  <a:lnTo>
                    <a:pt x="109" y="119"/>
                  </a:lnTo>
                  <a:lnTo>
                    <a:pt x="99" y="128"/>
                  </a:lnTo>
                  <a:lnTo>
                    <a:pt x="88" y="134"/>
                  </a:lnTo>
                  <a:lnTo>
                    <a:pt x="76" y="139"/>
                  </a:lnTo>
                  <a:lnTo>
                    <a:pt x="64" y="140"/>
                  </a:lnTo>
                  <a:lnTo>
                    <a:pt x="51" y="139"/>
                  </a:lnTo>
                  <a:lnTo>
                    <a:pt x="40" y="134"/>
                  </a:lnTo>
                  <a:lnTo>
                    <a:pt x="28" y="128"/>
                  </a:lnTo>
                  <a:lnTo>
                    <a:pt x="19" y="119"/>
                  </a:lnTo>
                  <a:lnTo>
                    <a:pt x="11" y="109"/>
                  </a:lnTo>
                  <a:lnTo>
                    <a:pt x="5" y="97"/>
                  </a:lnTo>
                  <a:lnTo>
                    <a:pt x="2" y="83"/>
                  </a:lnTo>
                  <a:lnTo>
                    <a:pt x="0" y="70"/>
                  </a:lnTo>
                  <a:lnTo>
                    <a:pt x="2" y="56"/>
                  </a:lnTo>
                  <a:lnTo>
                    <a:pt x="5" y="43"/>
                  </a:lnTo>
                  <a:lnTo>
                    <a:pt x="11" y="32"/>
                  </a:lnTo>
                  <a:lnTo>
                    <a:pt x="19" y="21"/>
                  </a:lnTo>
                  <a:lnTo>
                    <a:pt x="28" y="12"/>
                  </a:lnTo>
                  <a:lnTo>
                    <a:pt x="40" y="6"/>
                  </a:lnTo>
                  <a:lnTo>
                    <a:pt x="51" y="2"/>
                  </a:lnTo>
                  <a:lnTo>
                    <a:pt x="64" y="0"/>
                  </a:lnTo>
                  <a:close/>
                </a:path>
              </a:pathLst>
            </a:custGeom>
            <a:solidFill>
              <a:srgbClr val="D393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9" name="Freeform 103"/>
            <p:cNvSpPr>
              <a:spLocks/>
            </p:cNvSpPr>
            <p:nvPr/>
          </p:nvSpPr>
          <p:spPr bwMode="auto">
            <a:xfrm>
              <a:off x="2211" y="3195"/>
              <a:ext cx="57" cy="63"/>
            </a:xfrm>
            <a:custGeom>
              <a:avLst/>
              <a:gdLst>
                <a:gd name="T0" fmla="*/ 1 w 115"/>
                <a:gd name="T1" fmla="*/ 0 h 125"/>
                <a:gd name="T2" fmla="*/ 2 w 115"/>
                <a:gd name="T3" fmla="*/ 1 h 125"/>
                <a:gd name="T4" fmla="*/ 2 w 115"/>
                <a:gd name="T5" fmla="*/ 1 h 125"/>
                <a:gd name="T6" fmla="*/ 2 w 115"/>
                <a:gd name="T7" fmla="*/ 1 h 125"/>
                <a:gd name="T8" fmla="*/ 3 w 115"/>
                <a:gd name="T9" fmla="*/ 1 h 125"/>
                <a:gd name="T10" fmla="*/ 3 w 115"/>
                <a:gd name="T11" fmla="*/ 1 h 125"/>
                <a:gd name="T12" fmla="*/ 3 w 115"/>
                <a:gd name="T13" fmla="*/ 2 h 125"/>
                <a:gd name="T14" fmla="*/ 3 w 115"/>
                <a:gd name="T15" fmla="*/ 2 h 125"/>
                <a:gd name="T16" fmla="*/ 3 w 115"/>
                <a:gd name="T17" fmla="*/ 2 h 125"/>
                <a:gd name="T18" fmla="*/ 3 w 115"/>
                <a:gd name="T19" fmla="*/ 3 h 125"/>
                <a:gd name="T20" fmla="*/ 3 w 115"/>
                <a:gd name="T21" fmla="*/ 3 h 125"/>
                <a:gd name="T22" fmla="*/ 3 w 115"/>
                <a:gd name="T23" fmla="*/ 4 h 125"/>
                <a:gd name="T24" fmla="*/ 3 w 115"/>
                <a:gd name="T25" fmla="*/ 4 h 125"/>
                <a:gd name="T26" fmla="*/ 2 w 115"/>
                <a:gd name="T27" fmla="*/ 4 h 125"/>
                <a:gd name="T28" fmla="*/ 2 w 115"/>
                <a:gd name="T29" fmla="*/ 4 h 125"/>
                <a:gd name="T30" fmla="*/ 2 w 115"/>
                <a:gd name="T31" fmla="*/ 4 h 125"/>
                <a:gd name="T32" fmla="*/ 1 w 115"/>
                <a:gd name="T33" fmla="*/ 4 h 125"/>
                <a:gd name="T34" fmla="*/ 1 w 115"/>
                <a:gd name="T35" fmla="*/ 4 h 125"/>
                <a:gd name="T36" fmla="*/ 1 w 115"/>
                <a:gd name="T37" fmla="*/ 4 h 125"/>
                <a:gd name="T38" fmla="*/ 0 w 115"/>
                <a:gd name="T39" fmla="*/ 4 h 125"/>
                <a:gd name="T40" fmla="*/ 0 w 115"/>
                <a:gd name="T41" fmla="*/ 4 h 125"/>
                <a:gd name="T42" fmla="*/ 0 w 115"/>
                <a:gd name="T43" fmla="*/ 4 h 125"/>
                <a:gd name="T44" fmla="*/ 0 w 115"/>
                <a:gd name="T45" fmla="*/ 3 h 125"/>
                <a:gd name="T46" fmla="*/ 0 w 115"/>
                <a:gd name="T47" fmla="*/ 3 h 125"/>
                <a:gd name="T48" fmla="*/ 0 w 115"/>
                <a:gd name="T49" fmla="*/ 2 h 125"/>
                <a:gd name="T50" fmla="*/ 0 w 115"/>
                <a:gd name="T51" fmla="*/ 2 h 125"/>
                <a:gd name="T52" fmla="*/ 0 w 115"/>
                <a:gd name="T53" fmla="*/ 2 h 125"/>
                <a:gd name="T54" fmla="*/ 0 w 115"/>
                <a:gd name="T55" fmla="*/ 1 h 125"/>
                <a:gd name="T56" fmla="*/ 0 w 115"/>
                <a:gd name="T57" fmla="*/ 1 h 125"/>
                <a:gd name="T58" fmla="*/ 0 w 115"/>
                <a:gd name="T59" fmla="*/ 1 h 125"/>
                <a:gd name="T60" fmla="*/ 1 w 115"/>
                <a:gd name="T61" fmla="*/ 1 h 125"/>
                <a:gd name="T62" fmla="*/ 1 w 115"/>
                <a:gd name="T63" fmla="*/ 1 h 125"/>
                <a:gd name="T64" fmla="*/ 1 w 115"/>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125">
                  <a:moveTo>
                    <a:pt x="57" y="0"/>
                  </a:moveTo>
                  <a:lnTo>
                    <a:pt x="69" y="1"/>
                  </a:lnTo>
                  <a:lnTo>
                    <a:pt x="80" y="4"/>
                  </a:lnTo>
                  <a:lnTo>
                    <a:pt x="90" y="10"/>
                  </a:lnTo>
                  <a:lnTo>
                    <a:pt x="99" y="18"/>
                  </a:lnTo>
                  <a:lnTo>
                    <a:pt x="106" y="27"/>
                  </a:lnTo>
                  <a:lnTo>
                    <a:pt x="110" y="38"/>
                  </a:lnTo>
                  <a:lnTo>
                    <a:pt x="114" y="49"/>
                  </a:lnTo>
                  <a:lnTo>
                    <a:pt x="115" y="62"/>
                  </a:lnTo>
                  <a:lnTo>
                    <a:pt x="114" y="75"/>
                  </a:lnTo>
                  <a:lnTo>
                    <a:pt x="110" y="87"/>
                  </a:lnTo>
                  <a:lnTo>
                    <a:pt x="106" y="98"/>
                  </a:lnTo>
                  <a:lnTo>
                    <a:pt x="99" y="107"/>
                  </a:lnTo>
                  <a:lnTo>
                    <a:pt x="90" y="115"/>
                  </a:lnTo>
                  <a:lnTo>
                    <a:pt x="80" y="121"/>
                  </a:lnTo>
                  <a:lnTo>
                    <a:pt x="69" y="124"/>
                  </a:lnTo>
                  <a:lnTo>
                    <a:pt x="57" y="125"/>
                  </a:lnTo>
                  <a:lnTo>
                    <a:pt x="46" y="124"/>
                  </a:lnTo>
                  <a:lnTo>
                    <a:pt x="35" y="121"/>
                  </a:lnTo>
                  <a:lnTo>
                    <a:pt x="25" y="115"/>
                  </a:lnTo>
                  <a:lnTo>
                    <a:pt x="17" y="107"/>
                  </a:lnTo>
                  <a:lnTo>
                    <a:pt x="10" y="98"/>
                  </a:lnTo>
                  <a:lnTo>
                    <a:pt x="4" y="87"/>
                  </a:lnTo>
                  <a:lnTo>
                    <a:pt x="1" y="75"/>
                  </a:lnTo>
                  <a:lnTo>
                    <a:pt x="0" y="62"/>
                  </a:lnTo>
                  <a:lnTo>
                    <a:pt x="1" y="49"/>
                  </a:lnTo>
                  <a:lnTo>
                    <a:pt x="4" y="38"/>
                  </a:lnTo>
                  <a:lnTo>
                    <a:pt x="10" y="27"/>
                  </a:lnTo>
                  <a:lnTo>
                    <a:pt x="17" y="18"/>
                  </a:lnTo>
                  <a:lnTo>
                    <a:pt x="25" y="10"/>
                  </a:lnTo>
                  <a:lnTo>
                    <a:pt x="35" y="4"/>
                  </a:lnTo>
                  <a:lnTo>
                    <a:pt x="46" y="1"/>
                  </a:lnTo>
                  <a:lnTo>
                    <a:pt x="57" y="0"/>
                  </a:lnTo>
                  <a:close/>
                </a:path>
              </a:pathLst>
            </a:custGeom>
            <a:solidFill>
              <a:srgbClr val="D89B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0" name="Freeform 104"/>
            <p:cNvSpPr>
              <a:spLocks/>
            </p:cNvSpPr>
            <p:nvPr/>
          </p:nvSpPr>
          <p:spPr bwMode="auto">
            <a:xfrm>
              <a:off x="2213" y="3195"/>
              <a:ext cx="51" cy="57"/>
            </a:xfrm>
            <a:custGeom>
              <a:avLst/>
              <a:gdLst>
                <a:gd name="T0" fmla="*/ 1 w 103"/>
                <a:gd name="T1" fmla="*/ 0 h 112"/>
                <a:gd name="T2" fmla="*/ 1 w 103"/>
                <a:gd name="T3" fmla="*/ 1 h 112"/>
                <a:gd name="T4" fmla="*/ 2 w 103"/>
                <a:gd name="T5" fmla="*/ 1 h 112"/>
                <a:gd name="T6" fmla="*/ 2 w 103"/>
                <a:gd name="T7" fmla="*/ 1 h 112"/>
                <a:gd name="T8" fmla="*/ 2 w 103"/>
                <a:gd name="T9" fmla="*/ 1 h 112"/>
                <a:gd name="T10" fmla="*/ 2 w 103"/>
                <a:gd name="T11" fmla="*/ 1 h 112"/>
                <a:gd name="T12" fmla="*/ 3 w 103"/>
                <a:gd name="T13" fmla="*/ 2 h 112"/>
                <a:gd name="T14" fmla="*/ 3 w 103"/>
                <a:gd name="T15" fmla="*/ 2 h 112"/>
                <a:gd name="T16" fmla="*/ 3 w 103"/>
                <a:gd name="T17" fmla="*/ 2 h 112"/>
                <a:gd name="T18" fmla="*/ 3 w 103"/>
                <a:gd name="T19" fmla="*/ 3 h 112"/>
                <a:gd name="T20" fmla="*/ 3 w 103"/>
                <a:gd name="T21" fmla="*/ 3 h 112"/>
                <a:gd name="T22" fmla="*/ 2 w 103"/>
                <a:gd name="T23" fmla="*/ 3 h 112"/>
                <a:gd name="T24" fmla="*/ 2 w 103"/>
                <a:gd name="T25" fmla="*/ 4 h 112"/>
                <a:gd name="T26" fmla="*/ 2 w 103"/>
                <a:gd name="T27" fmla="*/ 4 h 112"/>
                <a:gd name="T28" fmla="*/ 2 w 103"/>
                <a:gd name="T29" fmla="*/ 4 h 112"/>
                <a:gd name="T30" fmla="*/ 1 w 103"/>
                <a:gd name="T31" fmla="*/ 4 h 112"/>
                <a:gd name="T32" fmla="*/ 1 w 103"/>
                <a:gd name="T33" fmla="*/ 4 h 112"/>
                <a:gd name="T34" fmla="*/ 1 w 103"/>
                <a:gd name="T35" fmla="*/ 4 h 112"/>
                <a:gd name="T36" fmla="*/ 0 w 103"/>
                <a:gd name="T37" fmla="*/ 4 h 112"/>
                <a:gd name="T38" fmla="*/ 0 w 103"/>
                <a:gd name="T39" fmla="*/ 4 h 112"/>
                <a:gd name="T40" fmla="*/ 0 w 103"/>
                <a:gd name="T41" fmla="*/ 4 h 112"/>
                <a:gd name="T42" fmla="*/ 0 w 103"/>
                <a:gd name="T43" fmla="*/ 3 h 112"/>
                <a:gd name="T44" fmla="*/ 0 w 103"/>
                <a:gd name="T45" fmla="*/ 3 h 112"/>
                <a:gd name="T46" fmla="*/ 0 w 103"/>
                <a:gd name="T47" fmla="*/ 3 h 112"/>
                <a:gd name="T48" fmla="*/ 0 w 103"/>
                <a:gd name="T49" fmla="*/ 2 h 112"/>
                <a:gd name="T50" fmla="*/ 0 w 103"/>
                <a:gd name="T51" fmla="*/ 2 h 112"/>
                <a:gd name="T52" fmla="*/ 0 w 103"/>
                <a:gd name="T53" fmla="*/ 2 h 112"/>
                <a:gd name="T54" fmla="*/ 0 w 103"/>
                <a:gd name="T55" fmla="*/ 1 h 112"/>
                <a:gd name="T56" fmla="*/ 0 w 103"/>
                <a:gd name="T57" fmla="*/ 1 h 112"/>
                <a:gd name="T58" fmla="*/ 0 w 103"/>
                <a:gd name="T59" fmla="*/ 1 h 112"/>
                <a:gd name="T60" fmla="*/ 0 w 103"/>
                <a:gd name="T61" fmla="*/ 1 h 112"/>
                <a:gd name="T62" fmla="*/ 1 w 103"/>
                <a:gd name="T63" fmla="*/ 1 h 112"/>
                <a:gd name="T64" fmla="*/ 1 w 103"/>
                <a:gd name="T65" fmla="*/ 0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3" h="112">
                  <a:moveTo>
                    <a:pt x="52" y="0"/>
                  </a:moveTo>
                  <a:lnTo>
                    <a:pt x="62" y="1"/>
                  </a:lnTo>
                  <a:lnTo>
                    <a:pt x="72" y="5"/>
                  </a:lnTo>
                  <a:lnTo>
                    <a:pt x="80" y="9"/>
                  </a:lnTo>
                  <a:lnTo>
                    <a:pt x="88" y="16"/>
                  </a:lnTo>
                  <a:lnTo>
                    <a:pt x="93" y="25"/>
                  </a:lnTo>
                  <a:lnTo>
                    <a:pt x="99" y="35"/>
                  </a:lnTo>
                  <a:lnTo>
                    <a:pt x="101" y="45"/>
                  </a:lnTo>
                  <a:lnTo>
                    <a:pt x="103" y="57"/>
                  </a:lnTo>
                  <a:lnTo>
                    <a:pt x="101" y="68"/>
                  </a:lnTo>
                  <a:lnTo>
                    <a:pt x="99" y="77"/>
                  </a:lnTo>
                  <a:lnTo>
                    <a:pt x="93" y="88"/>
                  </a:lnTo>
                  <a:lnTo>
                    <a:pt x="88" y="96"/>
                  </a:lnTo>
                  <a:lnTo>
                    <a:pt x="80" y="103"/>
                  </a:lnTo>
                  <a:lnTo>
                    <a:pt x="72" y="107"/>
                  </a:lnTo>
                  <a:lnTo>
                    <a:pt x="62" y="111"/>
                  </a:lnTo>
                  <a:lnTo>
                    <a:pt x="52" y="112"/>
                  </a:lnTo>
                  <a:lnTo>
                    <a:pt x="42" y="111"/>
                  </a:lnTo>
                  <a:lnTo>
                    <a:pt x="31" y="107"/>
                  </a:lnTo>
                  <a:lnTo>
                    <a:pt x="23" y="103"/>
                  </a:lnTo>
                  <a:lnTo>
                    <a:pt x="15" y="96"/>
                  </a:lnTo>
                  <a:lnTo>
                    <a:pt x="9" y="88"/>
                  </a:lnTo>
                  <a:lnTo>
                    <a:pt x="5" y="77"/>
                  </a:lnTo>
                  <a:lnTo>
                    <a:pt x="1" y="68"/>
                  </a:lnTo>
                  <a:lnTo>
                    <a:pt x="0" y="57"/>
                  </a:lnTo>
                  <a:lnTo>
                    <a:pt x="1" y="45"/>
                  </a:lnTo>
                  <a:lnTo>
                    <a:pt x="5" y="35"/>
                  </a:lnTo>
                  <a:lnTo>
                    <a:pt x="9" y="25"/>
                  </a:lnTo>
                  <a:lnTo>
                    <a:pt x="15" y="16"/>
                  </a:lnTo>
                  <a:lnTo>
                    <a:pt x="23" y="9"/>
                  </a:lnTo>
                  <a:lnTo>
                    <a:pt x="31" y="5"/>
                  </a:lnTo>
                  <a:lnTo>
                    <a:pt x="42" y="1"/>
                  </a:lnTo>
                  <a:lnTo>
                    <a:pt x="52" y="0"/>
                  </a:lnTo>
                  <a:close/>
                </a:path>
              </a:pathLst>
            </a:custGeom>
            <a:solidFill>
              <a:srgbClr val="DDA3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1" name="Freeform 105"/>
            <p:cNvSpPr>
              <a:spLocks/>
            </p:cNvSpPr>
            <p:nvPr/>
          </p:nvSpPr>
          <p:spPr bwMode="auto">
            <a:xfrm>
              <a:off x="2214" y="3197"/>
              <a:ext cx="45" cy="50"/>
            </a:xfrm>
            <a:custGeom>
              <a:avLst/>
              <a:gdLst>
                <a:gd name="T0" fmla="*/ 2 w 89"/>
                <a:gd name="T1" fmla="*/ 0 h 99"/>
                <a:gd name="T2" fmla="*/ 2 w 89"/>
                <a:gd name="T3" fmla="*/ 1 h 99"/>
                <a:gd name="T4" fmla="*/ 2 w 89"/>
                <a:gd name="T5" fmla="*/ 1 h 99"/>
                <a:gd name="T6" fmla="*/ 3 w 89"/>
                <a:gd name="T7" fmla="*/ 1 h 99"/>
                <a:gd name="T8" fmla="*/ 3 w 89"/>
                <a:gd name="T9" fmla="*/ 1 h 99"/>
                <a:gd name="T10" fmla="*/ 3 w 89"/>
                <a:gd name="T11" fmla="*/ 1 h 99"/>
                <a:gd name="T12" fmla="*/ 3 w 89"/>
                <a:gd name="T13" fmla="*/ 1 h 99"/>
                <a:gd name="T14" fmla="*/ 3 w 89"/>
                <a:gd name="T15" fmla="*/ 2 h 99"/>
                <a:gd name="T16" fmla="*/ 3 w 89"/>
                <a:gd name="T17" fmla="*/ 2 h 99"/>
                <a:gd name="T18" fmla="*/ 3 w 89"/>
                <a:gd name="T19" fmla="*/ 2 h 99"/>
                <a:gd name="T20" fmla="*/ 3 w 89"/>
                <a:gd name="T21" fmla="*/ 3 h 99"/>
                <a:gd name="T22" fmla="*/ 3 w 89"/>
                <a:gd name="T23" fmla="*/ 3 h 99"/>
                <a:gd name="T24" fmla="*/ 3 w 89"/>
                <a:gd name="T25" fmla="*/ 3 h 99"/>
                <a:gd name="T26" fmla="*/ 3 w 89"/>
                <a:gd name="T27" fmla="*/ 3 h 99"/>
                <a:gd name="T28" fmla="*/ 2 w 89"/>
                <a:gd name="T29" fmla="*/ 3 h 99"/>
                <a:gd name="T30" fmla="*/ 2 w 89"/>
                <a:gd name="T31" fmla="*/ 4 h 99"/>
                <a:gd name="T32" fmla="*/ 2 w 89"/>
                <a:gd name="T33" fmla="*/ 4 h 99"/>
                <a:gd name="T34" fmla="*/ 2 w 89"/>
                <a:gd name="T35" fmla="*/ 4 h 99"/>
                <a:gd name="T36" fmla="*/ 1 w 89"/>
                <a:gd name="T37" fmla="*/ 3 h 99"/>
                <a:gd name="T38" fmla="*/ 1 w 89"/>
                <a:gd name="T39" fmla="*/ 3 h 99"/>
                <a:gd name="T40" fmla="*/ 1 w 89"/>
                <a:gd name="T41" fmla="*/ 3 h 99"/>
                <a:gd name="T42" fmla="*/ 1 w 89"/>
                <a:gd name="T43" fmla="*/ 3 h 99"/>
                <a:gd name="T44" fmla="*/ 1 w 89"/>
                <a:gd name="T45" fmla="*/ 3 h 99"/>
                <a:gd name="T46" fmla="*/ 1 w 89"/>
                <a:gd name="T47" fmla="*/ 2 h 99"/>
                <a:gd name="T48" fmla="*/ 0 w 89"/>
                <a:gd name="T49" fmla="*/ 2 h 99"/>
                <a:gd name="T50" fmla="*/ 1 w 89"/>
                <a:gd name="T51" fmla="*/ 2 h 99"/>
                <a:gd name="T52" fmla="*/ 1 w 89"/>
                <a:gd name="T53" fmla="*/ 1 h 99"/>
                <a:gd name="T54" fmla="*/ 1 w 89"/>
                <a:gd name="T55" fmla="*/ 1 h 99"/>
                <a:gd name="T56" fmla="*/ 1 w 89"/>
                <a:gd name="T57" fmla="*/ 1 h 99"/>
                <a:gd name="T58" fmla="*/ 1 w 89"/>
                <a:gd name="T59" fmla="*/ 1 h 99"/>
                <a:gd name="T60" fmla="*/ 1 w 89"/>
                <a:gd name="T61" fmla="*/ 1 h 99"/>
                <a:gd name="T62" fmla="*/ 2 w 89"/>
                <a:gd name="T63" fmla="*/ 1 h 99"/>
                <a:gd name="T64" fmla="*/ 2 w 8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99">
                  <a:moveTo>
                    <a:pt x="44" y="0"/>
                  </a:moveTo>
                  <a:lnTo>
                    <a:pt x="54" y="2"/>
                  </a:lnTo>
                  <a:lnTo>
                    <a:pt x="62" y="4"/>
                  </a:lnTo>
                  <a:lnTo>
                    <a:pt x="70" y="8"/>
                  </a:lnTo>
                  <a:lnTo>
                    <a:pt x="76" y="14"/>
                  </a:lnTo>
                  <a:lnTo>
                    <a:pt x="81" y="22"/>
                  </a:lnTo>
                  <a:lnTo>
                    <a:pt x="86" y="30"/>
                  </a:lnTo>
                  <a:lnTo>
                    <a:pt x="88" y="40"/>
                  </a:lnTo>
                  <a:lnTo>
                    <a:pt x="89" y="50"/>
                  </a:lnTo>
                  <a:lnTo>
                    <a:pt x="88" y="59"/>
                  </a:lnTo>
                  <a:lnTo>
                    <a:pt x="86" y="68"/>
                  </a:lnTo>
                  <a:lnTo>
                    <a:pt x="81" y="78"/>
                  </a:lnTo>
                  <a:lnTo>
                    <a:pt x="76" y="84"/>
                  </a:lnTo>
                  <a:lnTo>
                    <a:pt x="70" y="90"/>
                  </a:lnTo>
                  <a:lnTo>
                    <a:pt x="62" y="96"/>
                  </a:lnTo>
                  <a:lnTo>
                    <a:pt x="54" y="98"/>
                  </a:lnTo>
                  <a:lnTo>
                    <a:pt x="44" y="99"/>
                  </a:lnTo>
                  <a:lnTo>
                    <a:pt x="35" y="98"/>
                  </a:lnTo>
                  <a:lnTo>
                    <a:pt x="27" y="96"/>
                  </a:lnTo>
                  <a:lnTo>
                    <a:pt x="19" y="90"/>
                  </a:lnTo>
                  <a:lnTo>
                    <a:pt x="12" y="84"/>
                  </a:lnTo>
                  <a:lnTo>
                    <a:pt x="8" y="78"/>
                  </a:lnTo>
                  <a:lnTo>
                    <a:pt x="3" y="68"/>
                  </a:lnTo>
                  <a:lnTo>
                    <a:pt x="1" y="59"/>
                  </a:lnTo>
                  <a:lnTo>
                    <a:pt x="0" y="50"/>
                  </a:lnTo>
                  <a:lnTo>
                    <a:pt x="1" y="40"/>
                  </a:lnTo>
                  <a:lnTo>
                    <a:pt x="3" y="30"/>
                  </a:lnTo>
                  <a:lnTo>
                    <a:pt x="8" y="22"/>
                  </a:lnTo>
                  <a:lnTo>
                    <a:pt x="12" y="14"/>
                  </a:lnTo>
                  <a:lnTo>
                    <a:pt x="19" y="8"/>
                  </a:lnTo>
                  <a:lnTo>
                    <a:pt x="27" y="4"/>
                  </a:lnTo>
                  <a:lnTo>
                    <a:pt x="35" y="2"/>
                  </a:lnTo>
                  <a:lnTo>
                    <a:pt x="44" y="0"/>
                  </a:lnTo>
                  <a:close/>
                </a:path>
              </a:pathLst>
            </a:custGeom>
            <a:solidFill>
              <a:srgbClr val="E0A5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2" name="Freeform 106"/>
            <p:cNvSpPr>
              <a:spLocks/>
            </p:cNvSpPr>
            <p:nvPr/>
          </p:nvSpPr>
          <p:spPr bwMode="auto">
            <a:xfrm>
              <a:off x="2214" y="3199"/>
              <a:ext cx="40" cy="43"/>
            </a:xfrm>
            <a:custGeom>
              <a:avLst/>
              <a:gdLst>
                <a:gd name="T0" fmla="*/ 2 w 78"/>
                <a:gd name="T1" fmla="*/ 0 h 85"/>
                <a:gd name="T2" fmla="*/ 2 w 78"/>
                <a:gd name="T3" fmla="*/ 1 h 85"/>
                <a:gd name="T4" fmla="*/ 2 w 78"/>
                <a:gd name="T5" fmla="*/ 1 h 85"/>
                <a:gd name="T6" fmla="*/ 2 w 78"/>
                <a:gd name="T7" fmla="*/ 1 h 85"/>
                <a:gd name="T8" fmla="*/ 3 w 78"/>
                <a:gd name="T9" fmla="*/ 1 h 85"/>
                <a:gd name="T10" fmla="*/ 3 w 78"/>
                <a:gd name="T11" fmla="*/ 1 h 85"/>
                <a:gd name="T12" fmla="*/ 3 w 78"/>
                <a:gd name="T13" fmla="*/ 1 h 85"/>
                <a:gd name="T14" fmla="*/ 3 w 78"/>
                <a:gd name="T15" fmla="*/ 2 h 85"/>
                <a:gd name="T16" fmla="*/ 3 w 78"/>
                <a:gd name="T17" fmla="*/ 2 h 85"/>
                <a:gd name="T18" fmla="*/ 3 w 78"/>
                <a:gd name="T19" fmla="*/ 2 h 85"/>
                <a:gd name="T20" fmla="*/ 3 w 78"/>
                <a:gd name="T21" fmla="*/ 2 h 85"/>
                <a:gd name="T22" fmla="*/ 3 w 78"/>
                <a:gd name="T23" fmla="*/ 3 h 85"/>
                <a:gd name="T24" fmla="*/ 3 w 78"/>
                <a:gd name="T25" fmla="*/ 3 h 85"/>
                <a:gd name="T26" fmla="*/ 2 w 78"/>
                <a:gd name="T27" fmla="*/ 3 h 85"/>
                <a:gd name="T28" fmla="*/ 2 w 78"/>
                <a:gd name="T29" fmla="*/ 3 h 85"/>
                <a:gd name="T30" fmla="*/ 2 w 78"/>
                <a:gd name="T31" fmla="*/ 3 h 85"/>
                <a:gd name="T32" fmla="*/ 2 w 78"/>
                <a:gd name="T33" fmla="*/ 3 h 85"/>
                <a:gd name="T34" fmla="*/ 1 w 78"/>
                <a:gd name="T35" fmla="*/ 3 h 85"/>
                <a:gd name="T36" fmla="*/ 1 w 78"/>
                <a:gd name="T37" fmla="*/ 3 h 85"/>
                <a:gd name="T38" fmla="*/ 1 w 78"/>
                <a:gd name="T39" fmla="*/ 3 h 85"/>
                <a:gd name="T40" fmla="*/ 1 w 78"/>
                <a:gd name="T41" fmla="*/ 3 h 85"/>
                <a:gd name="T42" fmla="*/ 1 w 78"/>
                <a:gd name="T43" fmla="*/ 3 h 85"/>
                <a:gd name="T44" fmla="*/ 1 w 78"/>
                <a:gd name="T45" fmla="*/ 2 h 85"/>
                <a:gd name="T46" fmla="*/ 1 w 78"/>
                <a:gd name="T47" fmla="*/ 2 h 85"/>
                <a:gd name="T48" fmla="*/ 0 w 78"/>
                <a:gd name="T49" fmla="*/ 2 h 85"/>
                <a:gd name="T50" fmla="*/ 1 w 78"/>
                <a:gd name="T51" fmla="*/ 2 h 85"/>
                <a:gd name="T52" fmla="*/ 1 w 78"/>
                <a:gd name="T53" fmla="*/ 1 h 85"/>
                <a:gd name="T54" fmla="*/ 1 w 78"/>
                <a:gd name="T55" fmla="*/ 1 h 85"/>
                <a:gd name="T56" fmla="*/ 1 w 78"/>
                <a:gd name="T57" fmla="*/ 1 h 85"/>
                <a:gd name="T58" fmla="*/ 1 w 78"/>
                <a:gd name="T59" fmla="*/ 1 h 85"/>
                <a:gd name="T60" fmla="*/ 1 w 78"/>
                <a:gd name="T61" fmla="*/ 1 h 85"/>
                <a:gd name="T62" fmla="*/ 1 w 78"/>
                <a:gd name="T63" fmla="*/ 1 h 85"/>
                <a:gd name="T64" fmla="*/ 2 w 78"/>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85">
                  <a:moveTo>
                    <a:pt x="39" y="0"/>
                  </a:moveTo>
                  <a:lnTo>
                    <a:pt x="47" y="1"/>
                  </a:lnTo>
                  <a:lnTo>
                    <a:pt x="54" y="3"/>
                  </a:lnTo>
                  <a:lnTo>
                    <a:pt x="61" y="7"/>
                  </a:lnTo>
                  <a:lnTo>
                    <a:pt x="67" y="12"/>
                  </a:lnTo>
                  <a:lnTo>
                    <a:pt x="71" y="18"/>
                  </a:lnTo>
                  <a:lnTo>
                    <a:pt x="75" y="25"/>
                  </a:lnTo>
                  <a:lnTo>
                    <a:pt x="77" y="33"/>
                  </a:lnTo>
                  <a:lnTo>
                    <a:pt x="78" y="42"/>
                  </a:lnTo>
                  <a:lnTo>
                    <a:pt x="77" y="50"/>
                  </a:lnTo>
                  <a:lnTo>
                    <a:pt x="75" y="58"/>
                  </a:lnTo>
                  <a:lnTo>
                    <a:pt x="71" y="65"/>
                  </a:lnTo>
                  <a:lnTo>
                    <a:pt x="67" y="72"/>
                  </a:lnTo>
                  <a:lnTo>
                    <a:pt x="61" y="78"/>
                  </a:lnTo>
                  <a:lnTo>
                    <a:pt x="54" y="81"/>
                  </a:lnTo>
                  <a:lnTo>
                    <a:pt x="47" y="84"/>
                  </a:lnTo>
                  <a:lnTo>
                    <a:pt x="39" y="85"/>
                  </a:lnTo>
                  <a:lnTo>
                    <a:pt x="31" y="84"/>
                  </a:lnTo>
                  <a:lnTo>
                    <a:pt x="24" y="81"/>
                  </a:lnTo>
                  <a:lnTo>
                    <a:pt x="17" y="78"/>
                  </a:lnTo>
                  <a:lnTo>
                    <a:pt x="11" y="72"/>
                  </a:lnTo>
                  <a:lnTo>
                    <a:pt x="7" y="65"/>
                  </a:lnTo>
                  <a:lnTo>
                    <a:pt x="3" y="58"/>
                  </a:lnTo>
                  <a:lnTo>
                    <a:pt x="1" y="50"/>
                  </a:lnTo>
                  <a:lnTo>
                    <a:pt x="0" y="42"/>
                  </a:lnTo>
                  <a:lnTo>
                    <a:pt x="1" y="33"/>
                  </a:lnTo>
                  <a:lnTo>
                    <a:pt x="3" y="25"/>
                  </a:lnTo>
                  <a:lnTo>
                    <a:pt x="7" y="18"/>
                  </a:lnTo>
                  <a:lnTo>
                    <a:pt x="11" y="12"/>
                  </a:lnTo>
                  <a:lnTo>
                    <a:pt x="17" y="7"/>
                  </a:lnTo>
                  <a:lnTo>
                    <a:pt x="24" y="3"/>
                  </a:lnTo>
                  <a:lnTo>
                    <a:pt x="31" y="1"/>
                  </a:lnTo>
                  <a:lnTo>
                    <a:pt x="39" y="0"/>
                  </a:lnTo>
                  <a:close/>
                </a:path>
              </a:pathLst>
            </a:custGeom>
            <a:solidFill>
              <a:srgbClr val="E5AD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3" name="Freeform 107"/>
            <p:cNvSpPr>
              <a:spLocks/>
            </p:cNvSpPr>
            <p:nvPr/>
          </p:nvSpPr>
          <p:spPr bwMode="auto">
            <a:xfrm>
              <a:off x="2217" y="3199"/>
              <a:ext cx="33" cy="36"/>
            </a:xfrm>
            <a:custGeom>
              <a:avLst/>
              <a:gdLst>
                <a:gd name="T0" fmla="*/ 2 w 66"/>
                <a:gd name="T1" fmla="*/ 0 h 71"/>
                <a:gd name="T2" fmla="*/ 2 w 66"/>
                <a:gd name="T3" fmla="*/ 1 h 71"/>
                <a:gd name="T4" fmla="*/ 2 w 66"/>
                <a:gd name="T5" fmla="*/ 1 h 71"/>
                <a:gd name="T6" fmla="*/ 2 w 66"/>
                <a:gd name="T7" fmla="*/ 1 h 71"/>
                <a:gd name="T8" fmla="*/ 3 w 66"/>
                <a:gd name="T9" fmla="*/ 2 h 71"/>
                <a:gd name="T10" fmla="*/ 2 w 66"/>
                <a:gd name="T11" fmla="*/ 2 h 71"/>
                <a:gd name="T12" fmla="*/ 2 w 66"/>
                <a:gd name="T13" fmla="*/ 2 h 71"/>
                <a:gd name="T14" fmla="*/ 2 w 66"/>
                <a:gd name="T15" fmla="*/ 3 h 71"/>
                <a:gd name="T16" fmla="*/ 2 w 66"/>
                <a:gd name="T17" fmla="*/ 3 h 71"/>
                <a:gd name="T18" fmla="*/ 1 w 66"/>
                <a:gd name="T19" fmla="*/ 3 h 71"/>
                <a:gd name="T20" fmla="*/ 1 w 66"/>
                <a:gd name="T21" fmla="*/ 2 h 71"/>
                <a:gd name="T22" fmla="*/ 1 w 66"/>
                <a:gd name="T23" fmla="*/ 2 h 71"/>
                <a:gd name="T24" fmla="*/ 0 w 66"/>
                <a:gd name="T25" fmla="*/ 2 h 71"/>
                <a:gd name="T26" fmla="*/ 1 w 66"/>
                <a:gd name="T27" fmla="*/ 1 h 71"/>
                <a:gd name="T28" fmla="*/ 1 w 66"/>
                <a:gd name="T29" fmla="*/ 1 h 71"/>
                <a:gd name="T30" fmla="*/ 1 w 66"/>
                <a:gd name="T31" fmla="*/ 1 h 71"/>
                <a:gd name="T32" fmla="*/ 2 w 66"/>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 h="71">
                  <a:moveTo>
                    <a:pt x="33" y="0"/>
                  </a:moveTo>
                  <a:lnTo>
                    <a:pt x="45" y="2"/>
                  </a:lnTo>
                  <a:lnTo>
                    <a:pt x="57" y="10"/>
                  </a:lnTo>
                  <a:lnTo>
                    <a:pt x="64" y="22"/>
                  </a:lnTo>
                  <a:lnTo>
                    <a:pt x="66" y="36"/>
                  </a:lnTo>
                  <a:lnTo>
                    <a:pt x="64" y="50"/>
                  </a:lnTo>
                  <a:lnTo>
                    <a:pt x="57" y="61"/>
                  </a:lnTo>
                  <a:lnTo>
                    <a:pt x="45" y="69"/>
                  </a:lnTo>
                  <a:lnTo>
                    <a:pt x="33" y="71"/>
                  </a:lnTo>
                  <a:lnTo>
                    <a:pt x="20" y="69"/>
                  </a:lnTo>
                  <a:lnTo>
                    <a:pt x="10" y="61"/>
                  </a:lnTo>
                  <a:lnTo>
                    <a:pt x="3" y="50"/>
                  </a:lnTo>
                  <a:lnTo>
                    <a:pt x="0" y="36"/>
                  </a:lnTo>
                  <a:lnTo>
                    <a:pt x="3" y="22"/>
                  </a:lnTo>
                  <a:lnTo>
                    <a:pt x="10" y="10"/>
                  </a:lnTo>
                  <a:lnTo>
                    <a:pt x="20" y="2"/>
                  </a:lnTo>
                  <a:lnTo>
                    <a:pt x="33" y="0"/>
                  </a:lnTo>
                  <a:close/>
                </a:path>
              </a:pathLst>
            </a:custGeom>
            <a:solidFill>
              <a:srgbClr val="EAB5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4" name="Freeform 108"/>
            <p:cNvSpPr>
              <a:spLocks/>
            </p:cNvSpPr>
            <p:nvPr/>
          </p:nvSpPr>
          <p:spPr bwMode="auto">
            <a:xfrm>
              <a:off x="2207" y="3322"/>
              <a:ext cx="40" cy="45"/>
            </a:xfrm>
            <a:custGeom>
              <a:avLst/>
              <a:gdLst>
                <a:gd name="T0" fmla="*/ 2 w 79"/>
                <a:gd name="T1" fmla="*/ 0 h 86"/>
                <a:gd name="T2" fmla="*/ 2 w 79"/>
                <a:gd name="T3" fmla="*/ 1 h 86"/>
                <a:gd name="T4" fmla="*/ 2 w 79"/>
                <a:gd name="T5" fmla="*/ 1 h 86"/>
                <a:gd name="T6" fmla="*/ 2 w 79"/>
                <a:gd name="T7" fmla="*/ 1 h 86"/>
                <a:gd name="T8" fmla="*/ 3 w 79"/>
                <a:gd name="T9" fmla="*/ 1 h 86"/>
                <a:gd name="T10" fmla="*/ 3 w 79"/>
                <a:gd name="T11" fmla="*/ 1 h 86"/>
                <a:gd name="T12" fmla="*/ 3 w 79"/>
                <a:gd name="T13" fmla="*/ 1 h 86"/>
                <a:gd name="T14" fmla="*/ 3 w 79"/>
                <a:gd name="T15" fmla="*/ 2 h 86"/>
                <a:gd name="T16" fmla="*/ 3 w 79"/>
                <a:gd name="T17" fmla="*/ 2 h 86"/>
                <a:gd name="T18" fmla="*/ 3 w 79"/>
                <a:gd name="T19" fmla="*/ 2 h 86"/>
                <a:gd name="T20" fmla="*/ 3 w 79"/>
                <a:gd name="T21" fmla="*/ 2 h 86"/>
                <a:gd name="T22" fmla="*/ 3 w 79"/>
                <a:gd name="T23" fmla="*/ 3 h 86"/>
                <a:gd name="T24" fmla="*/ 3 w 79"/>
                <a:gd name="T25" fmla="*/ 3 h 86"/>
                <a:gd name="T26" fmla="*/ 2 w 79"/>
                <a:gd name="T27" fmla="*/ 3 h 86"/>
                <a:gd name="T28" fmla="*/ 2 w 79"/>
                <a:gd name="T29" fmla="*/ 3 h 86"/>
                <a:gd name="T30" fmla="*/ 2 w 79"/>
                <a:gd name="T31" fmla="*/ 3 h 86"/>
                <a:gd name="T32" fmla="*/ 2 w 79"/>
                <a:gd name="T33" fmla="*/ 4 h 86"/>
                <a:gd name="T34" fmla="*/ 1 w 79"/>
                <a:gd name="T35" fmla="*/ 3 h 86"/>
                <a:gd name="T36" fmla="*/ 1 w 79"/>
                <a:gd name="T37" fmla="*/ 3 h 86"/>
                <a:gd name="T38" fmla="*/ 1 w 79"/>
                <a:gd name="T39" fmla="*/ 3 h 86"/>
                <a:gd name="T40" fmla="*/ 1 w 79"/>
                <a:gd name="T41" fmla="*/ 3 h 86"/>
                <a:gd name="T42" fmla="*/ 1 w 79"/>
                <a:gd name="T43" fmla="*/ 3 h 86"/>
                <a:gd name="T44" fmla="*/ 1 w 79"/>
                <a:gd name="T45" fmla="*/ 2 h 86"/>
                <a:gd name="T46" fmla="*/ 1 w 79"/>
                <a:gd name="T47" fmla="*/ 2 h 86"/>
                <a:gd name="T48" fmla="*/ 0 w 79"/>
                <a:gd name="T49" fmla="*/ 2 h 86"/>
                <a:gd name="T50" fmla="*/ 1 w 79"/>
                <a:gd name="T51" fmla="*/ 2 h 86"/>
                <a:gd name="T52" fmla="*/ 1 w 79"/>
                <a:gd name="T53" fmla="*/ 1 h 86"/>
                <a:gd name="T54" fmla="*/ 1 w 79"/>
                <a:gd name="T55" fmla="*/ 1 h 86"/>
                <a:gd name="T56" fmla="*/ 1 w 79"/>
                <a:gd name="T57" fmla="*/ 1 h 86"/>
                <a:gd name="T58" fmla="*/ 1 w 79"/>
                <a:gd name="T59" fmla="*/ 1 h 86"/>
                <a:gd name="T60" fmla="*/ 1 w 79"/>
                <a:gd name="T61" fmla="*/ 1 h 86"/>
                <a:gd name="T62" fmla="*/ 1 w 79"/>
                <a:gd name="T63" fmla="*/ 1 h 86"/>
                <a:gd name="T64" fmla="*/ 2 w 79"/>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86">
                  <a:moveTo>
                    <a:pt x="40" y="0"/>
                  </a:moveTo>
                  <a:lnTo>
                    <a:pt x="48" y="1"/>
                  </a:lnTo>
                  <a:lnTo>
                    <a:pt x="55" y="3"/>
                  </a:lnTo>
                  <a:lnTo>
                    <a:pt x="62" y="7"/>
                  </a:lnTo>
                  <a:lnTo>
                    <a:pt x="68" y="12"/>
                  </a:lnTo>
                  <a:lnTo>
                    <a:pt x="72" y="19"/>
                  </a:lnTo>
                  <a:lnTo>
                    <a:pt x="76" y="26"/>
                  </a:lnTo>
                  <a:lnTo>
                    <a:pt x="78" y="34"/>
                  </a:lnTo>
                  <a:lnTo>
                    <a:pt x="79" y="43"/>
                  </a:lnTo>
                  <a:lnTo>
                    <a:pt x="78" y="51"/>
                  </a:lnTo>
                  <a:lnTo>
                    <a:pt x="76" y="60"/>
                  </a:lnTo>
                  <a:lnTo>
                    <a:pt x="72" y="66"/>
                  </a:lnTo>
                  <a:lnTo>
                    <a:pt x="68" y="73"/>
                  </a:lnTo>
                  <a:lnTo>
                    <a:pt x="62" y="79"/>
                  </a:lnTo>
                  <a:lnTo>
                    <a:pt x="55" y="83"/>
                  </a:lnTo>
                  <a:lnTo>
                    <a:pt x="48" y="85"/>
                  </a:lnTo>
                  <a:lnTo>
                    <a:pt x="40" y="86"/>
                  </a:lnTo>
                  <a:lnTo>
                    <a:pt x="32" y="85"/>
                  </a:lnTo>
                  <a:lnTo>
                    <a:pt x="25" y="83"/>
                  </a:lnTo>
                  <a:lnTo>
                    <a:pt x="18" y="79"/>
                  </a:lnTo>
                  <a:lnTo>
                    <a:pt x="11" y="73"/>
                  </a:lnTo>
                  <a:lnTo>
                    <a:pt x="7" y="66"/>
                  </a:lnTo>
                  <a:lnTo>
                    <a:pt x="3" y="60"/>
                  </a:lnTo>
                  <a:lnTo>
                    <a:pt x="1" y="51"/>
                  </a:lnTo>
                  <a:lnTo>
                    <a:pt x="0" y="43"/>
                  </a:lnTo>
                  <a:lnTo>
                    <a:pt x="1" y="34"/>
                  </a:lnTo>
                  <a:lnTo>
                    <a:pt x="3" y="26"/>
                  </a:lnTo>
                  <a:lnTo>
                    <a:pt x="7" y="19"/>
                  </a:lnTo>
                  <a:lnTo>
                    <a:pt x="11" y="12"/>
                  </a:lnTo>
                  <a:lnTo>
                    <a:pt x="18" y="7"/>
                  </a:lnTo>
                  <a:lnTo>
                    <a:pt x="25" y="3"/>
                  </a:lnTo>
                  <a:lnTo>
                    <a:pt x="32" y="1"/>
                  </a:lnTo>
                  <a:lnTo>
                    <a:pt x="40" y="0"/>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5" name="Freeform 109"/>
            <p:cNvSpPr>
              <a:spLocks/>
            </p:cNvSpPr>
            <p:nvPr/>
          </p:nvSpPr>
          <p:spPr bwMode="auto">
            <a:xfrm>
              <a:off x="2208" y="3322"/>
              <a:ext cx="37" cy="43"/>
            </a:xfrm>
            <a:custGeom>
              <a:avLst/>
              <a:gdLst>
                <a:gd name="T0" fmla="*/ 1 w 75"/>
                <a:gd name="T1" fmla="*/ 0 h 83"/>
                <a:gd name="T2" fmla="*/ 1 w 75"/>
                <a:gd name="T3" fmla="*/ 1 h 83"/>
                <a:gd name="T4" fmla="*/ 1 w 75"/>
                <a:gd name="T5" fmla="*/ 1 h 83"/>
                <a:gd name="T6" fmla="*/ 1 w 75"/>
                <a:gd name="T7" fmla="*/ 1 h 83"/>
                <a:gd name="T8" fmla="*/ 2 w 75"/>
                <a:gd name="T9" fmla="*/ 1 h 83"/>
                <a:gd name="T10" fmla="*/ 2 w 75"/>
                <a:gd name="T11" fmla="*/ 1 h 83"/>
                <a:gd name="T12" fmla="*/ 2 w 75"/>
                <a:gd name="T13" fmla="*/ 1 h 83"/>
                <a:gd name="T14" fmla="*/ 2 w 75"/>
                <a:gd name="T15" fmla="*/ 2 h 83"/>
                <a:gd name="T16" fmla="*/ 2 w 75"/>
                <a:gd name="T17" fmla="*/ 2 h 83"/>
                <a:gd name="T18" fmla="*/ 2 w 75"/>
                <a:gd name="T19" fmla="*/ 2 h 83"/>
                <a:gd name="T20" fmla="*/ 2 w 75"/>
                <a:gd name="T21" fmla="*/ 2 h 83"/>
                <a:gd name="T22" fmla="*/ 2 w 75"/>
                <a:gd name="T23" fmla="*/ 3 h 83"/>
                <a:gd name="T24" fmla="*/ 2 w 75"/>
                <a:gd name="T25" fmla="*/ 3 h 83"/>
                <a:gd name="T26" fmla="*/ 1 w 75"/>
                <a:gd name="T27" fmla="*/ 3 h 83"/>
                <a:gd name="T28" fmla="*/ 1 w 75"/>
                <a:gd name="T29" fmla="*/ 3 h 83"/>
                <a:gd name="T30" fmla="*/ 1 w 75"/>
                <a:gd name="T31" fmla="*/ 3 h 83"/>
                <a:gd name="T32" fmla="*/ 1 w 75"/>
                <a:gd name="T33" fmla="*/ 3 h 83"/>
                <a:gd name="T34" fmla="*/ 0 w 75"/>
                <a:gd name="T35" fmla="*/ 3 h 83"/>
                <a:gd name="T36" fmla="*/ 0 w 75"/>
                <a:gd name="T37" fmla="*/ 3 h 83"/>
                <a:gd name="T38" fmla="*/ 0 w 75"/>
                <a:gd name="T39" fmla="*/ 3 h 83"/>
                <a:gd name="T40" fmla="*/ 0 w 75"/>
                <a:gd name="T41" fmla="*/ 3 h 83"/>
                <a:gd name="T42" fmla="*/ 0 w 75"/>
                <a:gd name="T43" fmla="*/ 3 h 83"/>
                <a:gd name="T44" fmla="*/ 0 w 75"/>
                <a:gd name="T45" fmla="*/ 2 h 83"/>
                <a:gd name="T46" fmla="*/ 0 w 75"/>
                <a:gd name="T47" fmla="*/ 2 h 83"/>
                <a:gd name="T48" fmla="*/ 0 w 75"/>
                <a:gd name="T49" fmla="*/ 2 h 83"/>
                <a:gd name="T50" fmla="*/ 0 w 75"/>
                <a:gd name="T51" fmla="*/ 2 h 83"/>
                <a:gd name="T52" fmla="*/ 0 w 75"/>
                <a:gd name="T53" fmla="*/ 1 h 83"/>
                <a:gd name="T54" fmla="*/ 0 w 75"/>
                <a:gd name="T55" fmla="*/ 1 h 83"/>
                <a:gd name="T56" fmla="*/ 0 w 75"/>
                <a:gd name="T57" fmla="*/ 1 h 83"/>
                <a:gd name="T58" fmla="*/ 0 w 75"/>
                <a:gd name="T59" fmla="*/ 1 h 83"/>
                <a:gd name="T60" fmla="*/ 0 w 75"/>
                <a:gd name="T61" fmla="*/ 1 h 83"/>
                <a:gd name="T62" fmla="*/ 0 w 75"/>
                <a:gd name="T63" fmla="*/ 1 h 83"/>
                <a:gd name="T64" fmla="*/ 1 w 75"/>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83">
                  <a:moveTo>
                    <a:pt x="38" y="0"/>
                  </a:moveTo>
                  <a:lnTo>
                    <a:pt x="46" y="1"/>
                  </a:lnTo>
                  <a:lnTo>
                    <a:pt x="53" y="3"/>
                  </a:lnTo>
                  <a:lnTo>
                    <a:pt x="59" y="7"/>
                  </a:lnTo>
                  <a:lnTo>
                    <a:pt x="64" y="11"/>
                  </a:lnTo>
                  <a:lnTo>
                    <a:pt x="69" y="18"/>
                  </a:lnTo>
                  <a:lnTo>
                    <a:pt x="72" y="25"/>
                  </a:lnTo>
                  <a:lnTo>
                    <a:pt x="74" y="33"/>
                  </a:lnTo>
                  <a:lnTo>
                    <a:pt x="75" y="41"/>
                  </a:lnTo>
                  <a:lnTo>
                    <a:pt x="74" y="49"/>
                  </a:lnTo>
                  <a:lnTo>
                    <a:pt x="72" y="57"/>
                  </a:lnTo>
                  <a:lnTo>
                    <a:pt x="69" y="64"/>
                  </a:lnTo>
                  <a:lnTo>
                    <a:pt x="64" y="70"/>
                  </a:lnTo>
                  <a:lnTo>
                    <a:pt x="59" y="76"/>
                  </a:lnTo>
                  <a:lnTo>
                    <a:pt x="53" y="79"/>
                  </a:lnTo>
                  <a:lnTo>
                    <a:pt x="46" y="81"/>
                  </a:lnTo>
                  <a:lnTo>
                    <a:pt x="38" y="83"/>
                  </a:lnTo>
                  <a:lnTo>
                    <a:pt x="30" y="81"/>
                  </a:lnTo>
                  <a:lnTo>
                    <a:pt x="23" y="79"/>
                  </a:lnTo>
                  <a:lnTo>
                    <a:pt x="17" y="76"/>
                  </a:lnTo>
                  <a:lnTo>
                    <a:pt x="11" y="70"/>
                  </a:lnTo>
                  <a:lnTo>
                    <a:pt x="7" y="64"/>
                  </a:lnTo>
                  <a:lnTo>
                    <a:pt x="3" y="57"/>
                  </a:lnTo>
                  <a:lnTo>
                    <a:pt x="1" y="49"/>
                  </a:lnTo>
                  <a:lnTo>
                    <a:pt x="0" y="41"/>
                  </a:lnTo>
                  <a:lnTo>
                    <a:pt x="1" y="33"/>
                  </a:lnTo>
                  <a:lnTo>
                    <a:pt x="3" y="25"/>
                  </a:lnTo>
                  <a:lnTo>
                    <a:pt x="7" y="18"/>
                  </a:lnTo>
                  <a:lnTo>
                    <a:pt x="11" y="11"/>
                  </a:lnTo>
                  <a:lnTo>
                    <a:pt x="17" y="7"/>
                  </a:lnTo>
                  <a:lnTo>
                    <a:pt x="23" y="3"/>
                  </a:lnTo>
                  <a:lnTo>
                    <a:pt x="30" y="1"/>
                  </a:lnTo>
                  <a:lnTo>
                    <a:pt x="38" y="0"/>
                  </a:lnTo>
                  <a:close/>
                </a:path>
              </a:pathLst>
            </a:custGeom>
            <a:solidFill>
              <a:srgbClr val="BC7202"/>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6" name="Freeform 110"/>
            <p:cNvSpPr>
              <a:spLocks/>
            </p:cNvSpPr>
            <p:nvPr/>
          </p:nvSpPr>
          <p:spPr bwMode="auto">
            <a:xfrm>
              <a:off x="2208" y="3324"/>
              <a:ext cx="36" cy="38"/>
            </a:xfrm>
            <a:custGeom>
              <a:avLst/>
              <a:gdLst>
                <a:gd name="T0" fmla="*/ 2 w 70"/>
                <a:gd name="T1" fmla="*/ 0 h 77"/>
                <a:gd name="T2" fmla="*/ 2 w 70"/>
                <a:gd name="T3" fmla="*/ 0 h 77"/>
                <a:gd name="T4" fmla="*/ 2 w 70"/>
                <a:gd name="T5" fmla="*/ 0 h 77"/>
                <a:gd name="T6" fmla="*/ 2 w 70"/>
                <a:gd name="T7" fmla="*/ 0 h 77"/>
                <a:gd name="T8" fmla="*/ 2 w 70"/>
                <a:gd name="T9" fmla="*/ 0 h 77"/>
                <a:gd name="T10" fmla="*/ 3 w 70"/>
                <a:gd name="T11" fmla="*/ 0 h 77"/>
                <a:gd name="T12" fmla="*/ 3 w 70"/>
                <a:gd name="T13" fmla="*/ 0 h 77"/>
                <a:gd name="T14" fmla="*/ 3 w 70"/>
                <a:gd name="T15" fmla="*/ 0 h 77"/>
                <a:gd name="T16" fmla="*/ 3 w 70"/>
                <a:gd name="T17" fmla="*/ 1 h 77"/>
                <a:gd name="T18" fmla="*/ 3 w 70"/>
                <a:gd name="T19" fmla="*/ 1 h 77"/>
                <a:gd name="T20" fmla="*/ 3 w 70"/>
                <a:gd name="T21" fmla="*/ 1 h 77"/>
                <a:gd name="T22" fmla="*/ 3 w 70"/>
                <a:gd name="T23" fmla="*/ 1 h 77"/>
                <a:gd name="T24" fmla="*/ 2 w 70"/>
                <a:gd name="T25" fmla="*/ 2 h 77"/>
                <a:gd name="T26" fmla="*/ 2 w 70"/>
                <a:gd name="T27" fmla="*/ 2 h 77"/>
                <a:gd name="T28" fmla="*/ 2 w 70"/>
                <a:gd name="T29" fmla="*/ 2 h 77"/>
                <a:gd name="T30" fmla="*/ 2 w 70"/>
                <a:gd name="T31" fmla="*/ 2 h 77"/>
                <a:gd name="T32" fmla="*/ 2 w 70"/>
                <a:gd name="T33" fmla="*/ 2 h 77"/>
                <a:gd name="T34" fmla="*/ 1 w 70"/>
                <a:gd name="T35" fmla="*/ 2 h 77"/>
                <a:gd name="T36" fmla="*/ 1 w 70"/>
                <a:gd name="T37" fmla="*/ 2 h 77"/>
                <a:gd name="T38" fmla="*/ 1 w 70"/>
                <a:gd name="T39" fmla="*/ 2 h 77"/>
                <a:gd name="T40" fmla="*/ 1 w 70"/>
                <a:gd name="T41" fmla="*/ 2 h 77"/>
                <a:gd name="T42" fmla="*/ 1 w 70"/>
                <a:gd name="T43" fmla="*/ 1 h 77"/>
                <a:gd name="T44" fmla="*/ 1 w 70"/>
                <a:gd name="T45" fmla="*/ 1 h 77"/>
                <a:gd name="T46" fmla="*/ 1 w 70"/>
                <a:gd name="T47" fmla="*/ 1 h 77"/>
                <a:gd name="T48" fmla="*/ 0 w 70"/>
                <a:gd name="T49" fmla="*/ 1 h 77"/>
                <a:gd name="T50" fmla="*/ 1 w 70"/>
                <a:gd name="T51" fmla="*/ 0 h 77"/>
                <a:gd name="T52" fmla="*/ 1 w 70"/>
                <a:gd name="T53" fmla="*/ 0 h 77"/>
                <a:gd name="T54" fmla="*/ 1 w 70"/>
                <a:gd name="T55" fmla="*/ 0 h 77"/>
                <a:gd name="T56" fmla="*/ 1 w 70"/>
                <a:gd name="T57" fmla="*/ 0 h 77"/>
                <a:gd name="T58" fmla="*/ 1 w 70"/>
                <a:gd name="T59" fmla="*/ 0 h 77"/>
                <a:gd name="T60" fmla="*/ 1 w 70"/>
                <a:gd name="T61" fmla="*/ 0 h 77"/>
                <a:gd name="T62" fmla="*/ 1 w 70"/>
                <a:gd name="T63" fmla="*/ 0 h 77"/>
                <a:gd name="T64" fmla="*/ 2 w 70"/>
                <a:gd name="T65" fmla="*/ 0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77">
                  <a:moveTo>
                    <a:pt x="36" y="0"/>
                  </a:moveTo>
                  <a:lnTo>
                    <a:pt x="43" y="1"/>
                  </a:lnTo>
                  <a:lnTo>
                    <a:pt x="48" y="3"/>
                  </a:lnTo>
                  <a:lnTo>
                    <a:pt x="55" y="7"/>
                  </a:lnTo>
                  <a:lnTo>
                    <a:pt x="60" y="11"/>
                  </a:lnTo>
                  <a:lnTo>
                    <a:pt x="65" y="17"/>
                  </a:lnTo>
                  <a:lnTo>
                    <a:pt x="68" y="23"/>
                  </a:lnTo>
                  <a:lnTo>
                    <a:pt x="69" y="30"/>
                  </a:lnTo>
                  <a:lnTo>
                    <a:pt x="70" y="38"/>
                  </a:lnTo>
                  <a:lnTo>
                    <a:pt x="69" y="46"/>
                  </a:lnTo>
                  <a:lnTo>
                    <a:pt x="68" y="53"/>
                  </a:lnTo>
                  <a:lnTo>
                    <a:pt x="65" y="60"/>
                  </a:lnTo>
                  <a:lnTo>
                    <a:pt x="60" y="65"/>
                  </a:lnTo>
                  <a:lnTo>
                    <a:pt x="55" y="70"/>
                  </a:lnTo>
                  <a:lnTo>
                    <a:pt x="48" y="74"/>
                  </a:lnTo>
                  <a:lnTo>
                    <a:pt x="43" y="76"/>
                  </a:lnTo>
                  <a:lnTo>
                    <a:pt x="36" y="77"/>
                  </a:lnTo>
                  <a:lnTo>
                    <a:pt x="29" y="76"/>
                  </a:lnTo>
                  <a:lnTo>
                    <a:pt x="22" y="74"/>
                  </a:lnTo>
                  <a:lnTo>
                    <a:pt x="16" y="70"/>
                  </a:lnTo>
                  <a:lnTo>
                    <a:pt x="10" y="65"/>
                  </a:lnTo>
                  <a:lnTo>
                    <a:pt x="6" y="60"/>
                  </a:lnTo>
                  <a:lnTo>
                    <a:pt x="2" y="53"/>
                  </a:lnTo>
                  <a:lnTo>
                    <a:pt x="1" y="46"/>
                  </a:lnTo>
                  <a:lnTo>
                    <a:pt x="0" y="38"/>
                  </a:lnTo>
                  <a:lnTo>
                    <a:pt x="1" y="30"/>
                  </a:lnTo>
                  <a:lnTo>
                    <a:pt x="2" y="23"/>
                  </a:lnTo>
                  <a:lnTo>
                    <a:pt x="6" y="17"/>
                  </a:lnTo>
                  <a:lnTo>
                    <a:pt x="10" y="11"/>
                  </a:lnTo>
                  <a:lnTo>
                    <a:pt x="16" y="7"/>
                  </a:lnTo>
                  <a:lnTo>
                    <a:pt x="22" y="3"/>
                  </a:lnTo>
                  <a:lnTo>
                    <a:pt x="29" y="1"/>
                  </a:lnTo>
                  <a:lnTo>
                    <a:pt x="36" y="0"/>
                  </a:lnTo>
                  <a:close/>
                </a:path>
              </a:pathLst>
            </a:custGeom>
            <a:solidFill>
              <a:srgbClr val="C17A02"/>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7" name="Freeform 111"/>
            <p:cNvSpPr>
              <a:spLocks/>
            </p:cNvSpPr>
            <p:nvPr/>
          </p:nvSpPr>
          <p:spPr bwMode="auto">
            <a:xfrm>
              <a:off x="2208" y="3324"/>
              <a:ext cx="34" cy="36"/>
            </a:xfrm>
            <a:custGeom>
              <a:avLst/>
              <a:gdLst>
                <a:gd name="T0" fmla="*/ 2 w 66"/>
                <a:gd name="T1" fmla="*/ 0 h 71"/>
                <a:gd name="T2" fmla="*/ 2 w 66"/>
                <a:gd name="T3" fmla="*/ 1 h 71"/>
                <a:gd name="T4" fmla="*/ 2 w 66"/>
                <a:gd name="T5" fmla="*/ 1 h 71"/>
                <a:gd name="T6" fmla="*/ 3 w 66"/>
                <a:gd name="T7" fmla="*/ 1 h 71"/>
                <a:gd name="T8" fmla="*/ 3 w 66"/>
                <a:gd name="T9" fmla="*/ 2 h 71"/>
                <a:gd name="T10" fmla="*/ 3 w 66"/>
                <a:gd name="T11" fmla="*/ 2 h 71"/>
                <a:gd name="T12" fmla="*/ 2 w 66"/>
                <a:gd name="T13" fmla="*/ 2 h 71"/>
                <a:gd name="T14" fmla="*/ 2 w 66"/>
                <a:gd name="T15" fmla="*/ 3 h 71"/>
                <a:gd name="T16" fmla="*/ 2 w 66"/>
                <a:gd name="T17" fmla="*/ 3 h 71"/>
                <a:gd name="T18" fmla="*/ 1 w 66"/>
                <a:gd name="T19" fmla="*/ 3 h 71"/>
                <a:gd name="T20" fmla="*/ 1 w 66"/>
                <a:gd name="T21" fmla="*/ 2 h 71"/>
                <a:gd name="T22" fmla="*/ 1 w 66"/>
                <a:gd name="T23" fmla="*/ 2 h 71"/>
                <a:gd name="T24" fmla="*/ 0 w 66"/>
                <a:gd name="T25" fmla="*/ 2 h 71"/>
                <a:gd name="T26" fmla="*/ 1 w 66"/>
                <a:gd name="T27" fmla="*/ 1 h 71"/>
                <a:gd name="T28" fmla="*/ 1 w 66"/>
                <a:gd name="T29" fmla="*/ 1 h 71"/>
                <a:gd name="T30" fmla="*/ 1 w 66"/>
                <a:gd name="T31" fmla="*/ 1 h 71"/>
                <a:gd name="T32" fmla="*/ 2 w 66"/>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 h="71">
                  <a:moveTo>
                    <a:pt x="34" y="0"/>
                  </a:moveTo>
                  <a:lnTo>
                    <a:pt x="46" y="2"/>
                  </a:lnTo>
                  <a:lnTo>
                    <a:pt x="57" y="10"/>
                  </a:lnTo>
                  <a:lnTo>
                    <a:pt x="64" y="22"/>
                  </a:lnTo>
                  <a:lnTo>
                    <a:pt x="66" y="36"/>
                  </a:lnTo>
                  <a:lnTo>
                    <a:pt x="64" y="49"/>
                  </a:lnTo>
                  <a:lnTo>
                    <a:pt x="57" y="61"/>
                  </a:lnTo>
                  <a:lnTo>
                    <a:pt x="46" y="69"/>
                  </a:lnTo>
                  <a:lnTo>
                    <a:pt x="34" y="71"/>
                  </a:lnTo>
                  <a:lnTo>
                    <a:pt x="21" y="69"/>
                  </a:lnTo>
                  <a:lnTo>
                    <a:pt x="11" y="61"/>
                  </a:lnTo>
                  <a:lnTo>
                    <a:pt x="3" y="49"/>
                  </a:lnTo>
                  <a:lnTo>
                    <a:pt x="0" y="36"/>
                  </a:lnTo>
                  <a:lnTo>
                    <a:pt x="3" y="22"/>
                  </a:lnTo>
                  <a:lnTo>
                    <a:pt x="11" y="10"/>
                  </a:lnTo>
                  <a:lnTo>
                    <a:pt x="21" y="2"/>
                  </a:lnTo>
                  <a:lnTo>
                    <a:pt x="34" y="0"/>
                  </a:lnTo>
                  <a:close/>
                </a:path>
              </a:pathLst>
            </a:custGeom>
            <a:solidFill>
              <a:srgbClr val="C47C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8" name="Freeform 112"/>
            <p:cNvSpPr>
              <a:spLocks/>
            </p:cNvSpPr>
            <p:nvPr/>
          </p:nvSpPr>
          <p:spPr bwMode="auto">
            <a:xfrm>
              <a:off x="2210" y="3326"/>
              <a:ext cx="30" cy="33"/>
            </a:xfrm>
            <a:custGeom>
              <a:avLst/>
              <a:gdLst>
                <a:gd name="T0" fmla="*/ 0 w 61"/>
                <a:gd name="T1" fmla="*/ 0 h 66"/>
                <a:gd name="T2" fmla="*/ 1 w 61"/>
                <a:gd name="T3" fmla="*/ 1 h 66"/>
                <a:gd name="T4" fmla="*/ 1 w 61"/>
                <a:gd name="T5" fmla="*/ 1 h 66"/>
                <a:gd name="T6" fmla="*/ 1 w 61"/>
                <a:gd name="T7" fmla="*/ 1 h 66"/>
                <a:gd name="T8" fmla="*/ 1 w 61"/>
                <a:gd name="T9" fmla="*/ 1 h 66"/>
                <a:gd name="T10" fmla="*/ 1 w 61"/>
                <a:gd name="T11" fmla="*/ 2 h 66"/>
                <a:gd name="T12" fmla="*/ 1 w 61"/>
                <a:gd name="T13" fmla="*/ 2 h 66"/>
                <a:gd name="T14" fmla="*/ 1 w 61"/>
                <a:gd name="T15" fmla="*/ 2 h 66"/>
                <a:gd name="T16" fmla="*/ 0 w 61"/>
                <a:gd name="T17" fmla="*/ 3 h 66"/>
                <a:gd name="T18" fmla="*/ 0 w 61"/>
                <a:gd name="T19" fmla="*/ 2 h 66"/>
                <a:gd name="T20" fmla="*/ 0 w 61"/>
                <a:gd name="T21" fmla="*/ 2 h 66"/>
                <a:gd name="T22" fmla="*/ 0 w 61"/>
                <a:gd name="T23" fmla="*/ 2 h 66"/>
                <a:gd name="T24" fmla="*/ 0 w 61"/>
                <a:gd name="T25" fmla="*/ 1 h 66"/>
                <a:gd name="T26" fmla="*/ 0 w 61"/>
                <a:gd name="T27" fmla="*/ 1 h 66"/>
                <a:gd name="T28" fmla="*/ 0 w 61"/>
                <a:gd name="T29" fmla="*/ 1 h 66"/>
                <a:gd name="T30" fmla="*/ 0 w 61"/>
                <a:gd name="T31" fmla="*/ 1 h 66"/>
                <a:gd name="T32" fmla="*/ 0 w 61"/>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6">
                  <a:moveTo>
                    <a:pt x="30" y="0"/>
                  </a:moveTo>
                  <a:lnTo>
                    <a:pt x="43" y="2"/>
                  </a:lnTo>
                  <a:lnTo>
                    <a:pt x="52" y="9"/>
                  </a:lnTo>
                  <a:lnTo>
                    <a:pt x="59" y="20"/>
                  </a:lnTo>
                  <a:lnTo>
                    <a:pt x="61" y="32"/>
                  </a:lnTo>
                  <a:lnTo>
                    <a:pt x="59" y="45"/>
                  </a:lnTo>
                  <a:lnTo>
                    <a:pt x="52" y="55"/>
                  </a:lnTo>
                  <a:lnTo>
                    <a:pt x="43" y="63"/>
                  </a:lnTo>
                  <a:lnTo>
                    <a:pt x="30" y="66"/>
                  </a:lnTo>
                  <a:lnTo>
                    <a:pt x="19" y="63"/>
                  </a:lnTo>
                  <a:lnTo>
                    <a:pt x="10" y="55"/>
                  </a:lnTo>
                  <a:lnTo>
                    <a:pt x="3" y="45"/>
                  </a:lnTo>
                  <a:lnTo>
                    <a:pt x="0" y="32"/>
                  </a:lnTo>
                  <a:lnTo>
                    <a:pt x="3" y="20"/>
                  </a:lnTo>
                  <a:lnTo>
                    <a:pt x="10" y="9"/>
                  </a:lnTo>
                  <a:lnTo>
                    <a:pt x="19" y="2"/>
                  </a:lnTo>
                  <a:lnTo>
                    <a:pt x="30" y="0"/>
                  </a:lnTo>
                  <a:close/>
                </a:path>
              </a:pathLst>
            </a:custGeom>
            <a:solidFill>
              <a:srgbClr val="C98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9" name="Freeform 113"/>
            <p:cNvSpPr>
              <a:spLocks/>
            </p:cNvSpPr>
            <p:nvPr/>
          </p:nvSpPr>
          <p:spPr bwMode="auto">
            <a:xfrm>
              <a:off x="2210" y="3326"/>
              <a:ext cx="28" cy="31"/>
            </a:xfrm>
            <a:custGeom>
              <a:avLst/>
              <a:gdLst>
                <a:gd name="T0" fmla="*/ 1 w 55"/>
                <a:gd name="T1" fmla="*/ 0 h 60"/>
                <a:gd name="T2" fmla="*/ 2 w 55"/>
                <a:gd name="T3" fmla="*/ 1 h 60"/>
                <a:gd name="T4" fmla="*/ 2 w 55"/>
                <a:gd name="T5" fmla="*/ 1 h 60"/>
                <a:gd name="T6" fmla="*/ 2 w 55"/>
                <a:gd name="T7" fmla="*/ 1 h 60"/>
                <a:gd name="T8" fmla="*/ 2 w 55"/>
                <a:gd name="T9" fmla="*/ 1 h 60"/>
                <a:gd name="T10" fmla="*/ 2 w 55"/>
                <a:gd name="T11" fmla="*/ 2 h 60"/>
                <a:gd name="T12" fmla="*/ 2 w 55"/>
                <a:gd name="T13" fmla="*/ 2 h 60"/>
                <a:gd name="T14" fmla="*/ 2 w 55"/>
                <a:gd name="T15" fmla="*/ 2 h 60"/>
                <a:gd name="T16" fmla="*/ 1 w 55"/>
                <a:gd name="T17" fmla="*/ 2 h 60"/>
                <a:gd name="T18" fmla="*/ 1 w 55"/>
                <a:gd name="T19" fmla="*/ 2 h 60"/>
                <a:gd name="T20" fmla="*/ 1 w 55"/>
                <a:gd name="T21" fmla="*/ 2 h 60"/>
                <a:gd name="T22" fmla="*/ 1 w 55"/>
                <a:gd name="T23" fmla="*/ 2 h 60"/>
                <a:gd name="T24" fmla="*/ 0 w 55"/>
                <a:gd name="T25" fmla="*/ 1 h 60"/>
                <a:gd name="T26" fmla="*/ 1 w 55"/>
                <a:gd name="T27" fmla="*/ 1 h 60"/>
                <a:gd name="T28" fmla="*/ 1 w 55"/>
                <a:gd name="T29" fmla="*/ 1 h 60"/>
                <a:gd name="T30" fmla="*/ 1 w 55"/>
                <a:gd name="T31" fmla="*/ 1 h 60"/>
                <a:gd name="T32" fmla="*/ 1 w 55"/>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60">
                  <a:moveTo>
                    <a:pt x="27" y="0"/>
                  </a:moveTo>
                  <a:lnTo>
                    <a:pt x="39" y="3"/>
                  </a:lnTo>
                  <a:lnTo>
                    <a:pt x="47" y="8"/>
                  </a:lnTo>
                  <a:lnTo>
                    <a:pt x="52" y="19"/>
                  </a:lnTo>
                  <a:lnTo>
                    <a:pt x="55" y="30"/>
                  </a:lnTo>
                  <a:lnTo>
                    <a:pt x="52" y="42"/>
                  </a:lnTo>
                  <a:lnTo>
                    <a:pt x="47" y="51"/>
                  </a:lnTo>
                  <a:lnTo>
                    <a:pt x="39" y="58"/>
                  </a:lnTo>
                  <a:lnTo>
                    <a:pt x="27" y="60"/>
                  </a:lnTo>
                  <a:lnTo>
                    <a:pt x="17" y="58"/>
                  </a:lnTo>
                  <a:lnTo>
                    <a:pt x="8" y="51"/>
                  </a:lnTo>
                  <a:lnTo>
                    <a:pt x="2" y="42"/>
                  </a:lnTo>
                  <a:lnTo>
                    <a:pt x="0" y="30"/>
                  </a:lnTo>
                  <a:lnTo>
                    <a:pt x="2" y="19"/>
                  </a:lnTo>
                  <a:lnTo>
                    <a:pt x="8" y="8"/>
                  </a:lnTo>
                  <a:lnTo>
                    <a:pt x="17" y="3"/>
                  </a:lnTo>
                  <a:lnTo>
                    <a:pt x="27" y="0"/>
                  </a:lnTo>
                  <a:close/>
                </a:path>
              </a:pathLst>
            </a:custGeom>
            <a:solidFill>
              <a:srgbClr val="CE8C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0" name="Freeform 114"/>
            <p:cNvSpPr>
              <a:spLocks/>
            </p:cNvSpPr>
            <p:nvPr/>
          </p:nvSpPr>
          <p:spPr bwMode="auto">
            <a:xfrm>
              <a:off x="2211" y="3326"/>
              <a:ext cx="25" cy="27"/>
            </a:xfrm>
            <a:custGeom>
              <a:avLst/>
              <a:gdLst>
                <a:gd name="T0" fmla="*/ 1 w 50"/>
                <a:gd name="T1" fmla="*/ 0 h 56"/>
                <a:gd name="T2" fmla="*/ 2 w 50"/>
                <a:gd name="T3" fmla="*/ 0 h 56"/>
                <a:gd name="T4" fmla="*/ 2 w 50"/>
                <a:gd name="T5" fmla="*/ 0 h 56"/>
                <a:gd name="T6" fmla="*/ 2 w 50"/>
                <a:gd name="T7" fmla="*/ 0 h 56"/>
                <a:gd name="T8" fmla="*/ 2 w 50"/>
                <a:gd name="T9" fmla="*/ 0 h 56"/>
                <a:gd name="T10" fmla="*/ 2 w 50"/>
                <a:gd name="T11" fmla="*/ 1 h 56"/>
                <a:gd name="T12" fmla="*/ 2 w 50"/>
                <a:gd name="T13" fmla="*/ 1 h 56"/>
                <a:gd name="T14" fmla="*/ 2 w 50"/>
                <a:gd name="T15" fmla="*/ 1 h 56"/>
                <a:gd name="T16" fmla="*/ 1 w 50"/>
                <a:gd name="T17" fmla="*/ 1 h 56"/>
                <a:gd name="T18" fmla="*/ 1 w 50"/>
                <a:gd name="T19" fmla="*/ 1 h 56"/>
                <a:gd name="T20" fmla="*/ 1 w 50"/>
                <a:gd name="T21" fmla="*/ 1 h 56"/>
                <a:gd name="T22" fmla="*/ 1 w 50"/>
                <a:gd name="T23" fmla="*/ 1 h 56"/>
                <a:gd name="T24" fmla="*/ 0 w 50"/>
                <a:gd name="T25" fmla="*/ 0 h 56"/>
                <a:gd name="T26" fmla="*/ 1 w 50"/>
                <a:gd name="T27" fmla="*/ 0 h 56"/>
                <a:gd name="T28" fmla="*/ 1 w 50"/>
                <a:gd name="T29" fmla="*/ 0 h 56"/>
                <a:gd name="T30" fmla="*/ 1 w 50"/>
                <a:gd name="T31" fmla="*/ 0 h 56"/>
                <a:gd name="T32" fmla="*/ 1 w 50"/>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56">
                  <a:moveTo>
                    <a:pt x="25" y="0"/>
                  </a:moveTo>
                  <a:lnTo>
                    <a:pt x="35" y="3"/>
                  </a:lnTo>
                  <a:lnTo>
                    <a:pt x="43" y="8"/>
                  </a:lnTo>
                  <a:lnTo>
                    <a:pt x="48" y="18"/>
                  </a:lnTo>
                  <a:lnTo>
                    <a:pt x="50" y="28"/>
                  </a:lnTo>
                  <a:lnTo>
                    <a:pt x="48" y="38"/>
                  </a:lnTo>
                  <a:lnTo>
                    <a:pt x="43" y="47"/>
                  </a:lnTo>
                  <a:lnTo>
                    <a:pt x="35" y="53"/>
                  </a:lnTo>
                  <a:lnTo>
                    <a:pt x="25" y="56"/>
                  </a:lnTo>
                  <a:lnTo>
                    <a:pt x="16" y="53"/>
                  </a:lnTo>
                  <a:lnTo>
                    <a:pt x="8" y="47"/>
                  </a:lnTo>
                  <a:lnTo>
                    <a:pt x="2" y="38"/>
                  </a:lnTo>
                  <a:lnTo>
                    <a:pt x="0" y="28"/>
                  </a:lnTo>
                  <a:lnTo>
                    <a:pt x="2" y="18"/>
                  </a:lnTo>
                  <a:lnTo>
                    <a:pt x="8" y="8"/>
                  </a:lnTo>
                  <a:lnTo>
                    <a:pt x="16" y="3"/>
                  </a:lnTo>
                  <a:lnTo>
                    <a:pt x="25" y="0"/>
                  </a:lnTo>
                  <a:close/>
                </a:path>
              </a:pathLst>
            </a:custGeom>
            <a:solidFill>
              <a:srgbClr val="D393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1" name="Freeform 115"/>
            <p:cNvSpPr>
              <a:spLocks/>
            </p:cNvSpPr>
            <p:nvPr/>
          </p:nvSpPr>
          <p:spPr bwMode="auto">
            <a:xfrm>
              <a:off x="2211" y="3326"/>
              <a:ext cx="22" cy="26"/>
            </a:xfrm>
            <a:custGeom>
              <a:avLst/>
              <a:gdLst>
                <a:gd name="T0" fmla="*/ 0 w 46"/>
                <a:gd name="T1" fmla="*/ 0 h 50"/>
                <a:gd name="T2" fmla="*/ 0 w 46"/>
                <a:gd name="T3" fmla="*/ 1 h 50"/>
                <a:gd name="T4" fmla="*/ 1 w 46"/>
                <a:gd name="T5" fmla="*/ 1 h 50"/>
                <a:gd name="T6" fmla="*/ 1 w 46"/>
                <a:gd name="T7" fmla="*/ 1 h 50"/>
                <a:gd name="T8" fmla="*/ 1 w 46"/>
                <a:gd name="T9" fmla="*/ 1 h 50"/>
                <a:gd name="T10" fmla="*/ 1 w 46"/>
                <a:gd name="T11" fmla="*/ 2 h 50"/>
                <a:gd name="T12" fmla="*/ 1 w 46"/>
                <a:gd name="T13" fmla="*/ 2 h 50"/>
                <a:gd name="T14" fmla="*/ 0 w 46"/>
                <a:gd name="T15" fmla="*/ 2 h 50"/>
                <a:gd name="T16" fmla="*/ 0 w 46"/>
                <a:gd name="T17" fmla="*/ 2 h 50"/>
                <a:gd name="T18" fmla="*/ 0 w 46"/>
                <a:gd name="T19" fmla="*/ 2 h 50"/>
                <a:gd name="T20" fmla="*/ 0 w 46"/>
                <a:gd name="T21" fmla="*/ 2 h 50"/>
                <a:gd name="T22" fmla="*/ 0 w 46"/>
                <a:gd name="T23" fmla="*/ 2 h 50"/>
                <a:gd name="T24" fmla="*/ 0 w 46"/>
                <a:gd name="T25" fmla="*/ 1 h 50"/>
                <a:gd name="T26" fmla="*/ 0 w 46"/>
                <a:gd name="T27" fmla="*/ 1 h 50"/>
                <a:gd name="T28" fmla="*/ 0 w 46"/>
                <a:gd name="T29" fmla="*/ 1 h 50"/>
                <a:gd name="T30" fmla="*/ 0 w 46"/>
                <a:gd name="T31" fmla="*/ 1 h 50"/>
                <a:gd name="T32" fmla="*/ 0 w 46"/>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50">
                  <a:moveTo>
                    <a:pt x="23" y="0"/>
                  </a:moveTo>
                  <a:lnTo>
                    <a:pt x="32" y="3"/>
                  </a:lnTo>
                  <a:lnTo>
                    <a:pt x="39" y="7"/>
                  </a:lnTo>
                  <a:lnTo>
                    <a:pt x="44" y="15"/>
                  </a:lnTo>
                  <a:lnTo>
                    <a:pt x="46" y="26"/>
                  </a:lnTo>
                  <a:lnTo>
                    <a:pt x="44" y="35"/>
                  </a:lnTo>
                  <a:lnTo>
                    <a:pt x="39" y="43"/>
                  </a:lnTo>
                  <a:lnTo>
                    <a:pt x="32" y="48"/>
                  </a:lnTo>
                  <a:lnTo>
                    <a:pt x="23" y="50"/>
                  </a:lnTo>
                  <a:lnTo>
                    <a:pt x="14" y="48"/>
                  </a:lnTo>
                  <a:lnTo>
                    <a:pt x="7" y="43"/>
                  </a:lnTo>
                  <a:lnTo>
                    <a:pt x="2" y="35"/>
                  </a:lnTo>
                  <a:lnTo>
                    <a:pt x="0" y="26"/>
                  </a:lnTo>
                  <a:lnTo>
                    <a:pt x="2" y="15"/>
                  </a:lnTo>
                  <a:lnTo>
                    <a:pt x="7" y="7"/>
                  </a:lnTo>
                  <a:lnTo>
                    <a:pt x="14" y="3"/>
                  </a:lnTo>
                  <a:lnTo>
                    <a:pt x="23" y="0"/>
                  </a:lnTo>
                  <a:close/>
                </a:path>
              </a:pathLst>
            </a:custGeom>
            <a:solidFill>
              <a:srgbClr val="D89B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2" name="Freeform 116"/>
            <p:cNvSpPr>
              <a:spLocks/>
            </p:cNvSpPr>
            <p:nvPr/>
          </p:nvSpPr>
          <p:spPr bwMode="auto">
            <a:xfrm>
              <a:off x="2213" y="3327"/>
              <a:ext cx="21" cy="22"/>
            </a:xfrm>
            <a:custGeom>
              <a:avLst/>
              <a:gdLst>
                <a:gd name="T0" fmla="*/ 1 w 40"/>
                <a:gd name="T1" fmla="*/ 0 h 43"/>
                <a:gd name="T2" fmla="*/ 1 w 40"/>
                <a:gd name="T3" fmla="*/ 1 h 43"/>
                <a:gd name="T4" fmla="*/ 2 w 40"/>
                <a:gd name="T5" fmla="*/ 1 h 43"/>
                <a:gd name="T6" fmla="*/ 2 w 40"/>
                <a:gd name="T7" fmla="*/ 1 h 43"/>
                <a:gd name="T8" fmla="*/ 2 w 40"/>
                <a:gd name="T9" fmla="*/ 1 h 43"/>
                <a:gd name="T10" fmla="*/ 2 w 40"/>
                <a:gd name="T11" fmla="*/ 1 h 43"/>
                <a:gd name="T12" fmla="*/ 2 w 40"/>
                <a:gd name="T13" fmla="*/ 2 h 43"/>
                <a:gd name="T14" fmla="*/ 1 w 40"/>
                <a:gd name="T15" fmla="*/ 2 h 43"/>
                <a:gd name="T16" fmla="*/ 1 w 40"/>
                <a:gd name="T17" fmla="*/ 2 h 43"/>
                <a:gd name="T18" fmla="*/ 1 w 40"/>
                <a:gd name="T19" fmla="*/ 2 h 43"/>
                <a:gd name="T20" fmla="*/ 1 w 40"/>
                <a:gd name="T21" fmla="*/ 2 h 43"/>
                <a:gd name="T22" fmla="*/ 1 w 40"/>
                <a:gd name="T23" fmla="*/ 1 h 43"/>
                <a:gd name="T24" fmla="*/ 0 w 40"/>
                <a:gd name="T25" fmla="*/ 1 h 43"/>
                <a:gd name="T26" fmla="*/ 1 w 40"/>
                <a:gd name="T27" fmla="*/ 1 h 43"/>
                <a:gd name="T28" fmla="*/ 1 w 40"/>
                <a:gd name="T29" fmla="*/ 1 h 43"/>
                <a:gd name="T30" fmla="*/ 1 w 40"/>
                <a:gd name="T31" fmla="*/ 1 h 43"/>
                <a:gd name="T32" fmla="*/ 1 w 40"/>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3">
                  <a:moveTo>
                    <a:pt x="20" y="0"/>
                  </a:moveTo>
                  <a:lnTo>
                    <a:pt x="28" y="2"/>
                  </a:lnTo>
                  <a:lnTo>
                    <a:pt x="35" y="6"/>
                  </a:lnTo>
                  <a:lnTo>
                    <a:pt x="39" y="13"/>
                  </a:lnTo>
                  <a:lnTo>
                    <a:pt x="40" y="21"/>
                  </a:lnTo>
                  <a:lnTo>
                    <a:pt x="39" y="31"/>
                  </a:lnTo>
                  <a:lnTo>
                    <a:pt x="35" y="38"/>
                  </a:lnTo>
                  <a:lnTo>
                    <a:pt x="28" y="42"/>
                  </a:lnTo>
                  <a:lnTo>
                    <a:pt x="20" y="43"/>
                  </a:lnTo>
                  <a:lnTo>
                    <a:pt x="12" y="42"/>
                  </a:lnTo>
                  <a:lnTo>
                    <a:pt x="6" y="38"/>
                  </a:lnTo>
                  <a:lnTo>
                    <a:pt x="1" y="31"/>
                  </a:lnTo>
                  <a:lnTo>
                    <a:pt x="0" y="21"/>
                  </a:lnTo>
                  <a:lnTo>
                    <a:pt x="1" y="13"/>
                  </a:lnTo>
                  <a:lnTo>
                    <a:pt x="6" y="6"/>
                  </a:lnTo>
                  <a:lnTo>
                    <a:pt x="12" y="2"/>
                  </a:lnTo>
                  <a:lnTo>
                    <a:pt x="20" y="0"/>
                  </a:lnTo>
                  <a:close/>
                </a:path>
              </a:pathLst>
            </a:custGeom>
            <a:solidFill>
              <a:srgbClr val="DDA3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3" name="Freeform 117"/>
            <p:cNvSpPr>
              <a:spLocks/>
            </p:cNvSpPr>
            <p:nvPr/>
          </p:nvSpPr>
          <p:spPr bwMode="auto">
            <a:xfrm>
              <a:off x="2213" y="3327"/>
              <a:ext cx="18" cy="19"/>
            </a:xfrm>
            <a:custGeom>
              <a:avLst/>
              <a:gdLst>
                <a:gd name="T0" fmla="*/ 1 w 36"/>
                <a:gd name="T1" fmla="*/ 0 h 39"/>
                <a:gd name="T2" fmla="*/ 1 w 36"/>
                <a:gd name="T3" fmla="*/ 0 h 39"/>
                <a:gd name="T4" fmla="*/ 1 w 36"/>
                <a:gd name="T5" fmla="*/ 0 h 39"/>
                <a:gd name="T6" fmla="*/ 2 w 36"/>
                <a:gd name="T7" fmla="*/ 0 h 39"/>
                <a:gd name="T8" fmla="*/ 2 w 36"/>
                <a:gd name="T9" fmla="*/ 0 h 39"/>
                <a:gd name="T10" fmla="*/ 2 w 36"/>
                <a:gd name="T11" fmla="*/ 0 h 39"/>
                <a:gd name="T12" fmla="*/ 1 w 36"/>
                <a:gd name="T13" fmla="*/ 1 h 39"/>
                <a:gd name="T14" fmla="*/ 1 w 36"/>
                <a:gd name="T15" fmla="*/ 1 h 39"/>
                <a:gd name="T16" fmla="*/ 1 w 36"/>
                <a:gd name="T17" fmla="*/ 1 h 39"/>
                <a:gd name="T18" fmla="*/ 1 w 36"/>
                <a:gd name="T19" fmla="*/ 1 h 39"/>
                <a:gd name="T20" fmla="*/ 1 w 36"/>
                <a:gd name="T21" fmla="*/ 1 h 39"/>
                <a:gd name="T22" fmla="*/ 1 w 36"/>
                <a:gd name="T23" fmla="*/ 0 h 39"/>
                <a:gd name="T24" fmla="*/ 0 w 36"/>
                <a:gd name="T25" fmla="*/ 0 h 39"/>
                <a:gd name="T26" fmla="*/ 1 w 36"/>
                <a:gd name="T27" fmla="*/ 0 h 39"/>
                <a:gd name="T28" fmla="*/ 1 w 36"/>
                <a:gd name="T29" fmla="*/ 0 h 39"/>
                <a:gd name="T30" fmla="*/ 1 w 36"/>
                <a:gd name="T31" fmla="*/ 0 h 39"/>
                <a:gd name="T32" fmla="*/ 1 w 36"/>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39">
                  <a:moveTo>
                    <a:pt x="18" y="0"/>
                  </a:moveTo>
                  <a:lnTo>
                    <a:pt x="24" y="1"/>
                  </a:lnTo>
                  <a:lnTo>
                    <a:pt x="30" y="5"/>
                  </a:lnTo>
                  <a:lnTo>
                    <a:pt x="35" y="11"/>
                  </a:lnTo>
                  <a:lnTo>
                    <a:pt x="36" y="19"/>
                  </a:lnTo>
                  <a:lnTo>
                    <a:pt x="35" y="26"/>
                  </a:lnTo>
                  <a:lnTo>
                    <a:pt x="30" y="33"/>
                  </a:lnTo>
                  <a:lnTo>
                    <a:pt x="24" y="38"/>
                  </a:lnTo>
                  <a:lnTo>
                    <a:pt x="18" y="39"/>
                  </a:lnTo>
                  <a:lnTo>
                    <a:pt x="11" y="38"/>
                  </a:lnTo>
                  <a:lnTo>
                    <a:pt x="6" y="33"/>
                  </a:lnTo>
                  <a:lnTo>
                    <a:pt x="1" y="26"/>
                  </a:lnTo>
                  <a:lnTo>
                    <a:pt x="0" y="19"/>
                  </a:lnTo>
                  <a:lnTo>
                    <a:pt x="1" y="11"/>
                  </a:lnTo>
                  <a:lnTo>
                    <a:pt x="6" y="5"/>
                  </a:lnTo>
                  <a:lnTo>
                    <a:pt x="11" y="1"/>
                  </a:lnTo>
                  <a:lnTo>
                    <a:pt x="18" y="0"/>
                  </a:lnTo>
                  <a:close/>
                </a:path>
              </a:pathLst>
            </a:custGeom>
            <a:solidFill>
              <a:srgbClr val="E0A5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4" name="Freeform 118"/>
            <p:cNvSpPr>
              <a:spLocks/>
            </p:cNvSpPr>
            <p:nvPr/>
          </p:nvSpPr>
          <p:spPr bwMode="auto">
            <a:xfrm>
              <a:off x="2214" y="3327"/>
              <a:ext cx="15" cy="17"/>
            </a:xfrm>
            <a:custGeom>
              <a:avLst/>
              <a:gdLst>
                <a:gd name="T0" fmla="*/ 1 w 30"/>
                <a:gd name="T1" fmla="*/ 0 h 34"/>
                <a:gd name="T2" fmla="*/ 1 w 30"/>
                <a:gd name="T3" fmla="*/ 1 h 34"/>
                <a:gd name="T4" fmla="*/ 1 w 30"/>
                <a:gd name="T5" fmla="*/ 1 h 34"/>
                <a:gd name="T6" fmla="*/ 1 w 30"/>
                <a:gd name="T7" fmla="*/ 1 h 34"/>
                <a:gd name="T8" fmla="*/ 1 w 30"/>
                <a:gd name="T9" fmla="*/ 1 h 34"/>
                <a:gd name="T10" fmla="*/ 1 w 30"/>
                <a:gd name="T11" fmla="*/ 1 h 34"/>
                <a:gd name="T12" fmla="*/ 1 w 30"/>
                <a:gd name="T13" fmla="*/ 1 h 34"/>
                <a:gd name="T14" fmla="*/ 1 w 30"/>
                <a:gd name="T15" fmla="*/ 2 h 34"/>
                <a:gd name="T16" fmla="*/ 1 w 30"/>
                <a:gd name="T17" fmla="*/ 2 h 34"/>
                <a:gd name="T18" fmla="*/ 1 w 30"/>
                <a:gd name="T19" fmla="*/ 2 h 34"/>
                <a:gd name="T20" fmla="*/ 1 w 30"/>
                <a:gd name="T21" fmla="*/ 1 h 34"/>
                <a:gd name="T22" fmla="*/ 1 w 30"/>
                <a:gd name="T23" fmla="*/ 1 h 34"/>
                <a:gd name="T24" fmla="*/ 0 w 30"/>
                <a:gd name="T25" fmla="*/ 1 h 34"/>
                <a:gd name="T26" fmla="*/ 1 w 30"/>
                <a:gd name="T27" fmla="*/ 1 h 34"/>
                <a:gd name="T28" fmla="*/ 1 w 30"/>
                <a:gd name="T29" fmla="*/ 1 h 34"/>
                <a:gd name="T30" fmla="*/ 1 w 30"/>
                <a:gd name="T31" fmla="*/ 1 h 34"/>
                <a:gd name="T32" fmla="*/ 1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15" y="0"/>
                  </a:moveTo>
                  <a:lnTo>
                    <a:pt x="21" y="1"/>
                  </a:lnTo>
                  <a:lnTo>
                    <a:pt x="26" y="4"/>
                  </a:lnTo>
                  <a:lnTo>
                    <a:pt x="29" y="10"/>
                  </a:lnTo>
                  <a:lnTo>
                    <a:pt x="30" y="17"/>
                  </a:lnTo>
                  <a:lnTo>
                    <a:pt x="29" y="24"/>
                  </a:lnTo>
                  <a:lnTo>
                    <a:pt x="26" y="29"/>
                  </a:lnTo>
                  <a:lnTo>
                    <a:pt x="21" y="33"/>
                  </a:lnTo>
                  <a:lnTo>
                    <a:pt x="15" y="34"/>
                  </a:lnTo>
                  <a:lnTo>
                    <a:pt x="10" y="33"/>
                  </a:lnTo>
                  <a:lnTo>
                    <a:pt x="5" y="29"/>
                  </a:lnTo>
                  <a:lnTo>
                    <a:pt x="2" y="24"/>
                  </a:lnTo>
                  <a:lnTo>
                    <a:pt x="0" y="17"/>
                  </a:lnTo>
                  <a:lnTo>
                    <a:pt x="2" y="10"/>
                  </a:lnTo>
                  <a:lnTo>
                    <a:pt x="5" y="4"/>
                  </a:lnTo>
                  <a:lnTo>
                    <a:pt x="10" y="1"/>
                  </a:lnTo>
                  <a:lnTo>
                    <a:pt x="15" y="0"/>
                  </a:lnTo>
                  <a:close/>
                </a:path>
              </a:pathLst>
            </a:custGeom>
            <a:solidFill>
              <a:srgbClr val="E5AD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5" name="Freeform 119"/>
            <p:cNvSpPr>
              <a:spLocks/>
            </p:cNvSpPr>
            <p:nvPr/>
          </p:nvSpPr>
          <p:spPr bwMode="auto">
            <a:xfrm>
              <a:off x="2214" y="3327"/>
              <a:ext cx="13" cy="15"/>
            </a:xfrm>
            <a:custGeom>
              <a:avLst/>
              <a:gdLst>
                <a:gd name="T0" fmla="*/ 1 w 25"/>
                <a:gd name="T1" fmla="*/ 0 h 29"/>
                <a:gd name="T2" fmla="*/ 1 w 25"/>
                <a:gd name="T3" fmla="*/ 1 h 29"/>
                <a:gd name="T4" fmla="*/ 1 w 25"/>
                <a:gd name="T5" fmla="*/ 1 h 29"/>
                <a:gd name="T6" fmla="*/ 1 w 25"/>
                <a:gd name="T7" fmla="*/ 1 h 29"/>
                <a:gd name="T8" fmla="*/ 1 w 25"/>
                <a:gd name="T9" fmla="*/ 1 h 29"/>
                <a:gd name="T10" fmla="*/ 1 w 25"/>
                <a:gd name="T11" fmla="*/ 1 h 29"/>
                <a:gd name="T12" fmla="*/ 1 w 25"/>
                <a:gd name="T13" fmla="*/ 1 h 29"/>
                <a:gd name="T14" fmla="*/ 1 w 25"/>
                <a:gd name="T15" fmla="*/ 1 h 29"/>
                <a:gd name="T16" fmla="*/ 1 w 25"/>
                <a:gd name="T17" fmla="*/ 1 h 29"/>
                <a:gd name="T18" fmla="*/ 1 w 25"/>
                <a:gd name="T19" fmla="*/ 1 h 29"/>
                <a:gd name="T20" fmla="*/ 1 w 25"/>
                <a:gd name="T21" fmla="*/ 1 h 29"/>
                <a:gd name="T22" fmla="*/ 1 w 25"/>
                <a:gd name="T23" fmla="*/ 1 h 29"/>
                <a:gd name="T24" fmla="*/ 0 w 25"/>
                <a:gd name="T25" fmla="*/ 1 h 29"/>
                <a:gd name="T26" fmla="*/ 1 w 25"/>
                <a:gd name="T27" fmla="*/ 1 h 29"/>
                <a:gd name="T28" fmla="*/ 1 w 25"/>
                <a:gd name="T29" fmla="*/ 1 h 29"/>
                <a:gd name="T30" fmla="*/ 1 w 25"/>
                <a:gd name="T31" fmla="*/ 1 h 29"/>
                <a:gd name="T32" fmla="*/ 1 w 25"/>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9">
                  <a:moveTo>
                    <a:pt x="12" y="0"/>
                  </a:moveTo>
                  <a:lnTo>
                    <a:pt x="17" y="1"/>
                  </a:lnTo>
                  <a:lnTo>
                    <a:pt x="21" y="4"/>
                  </a:lnTo>
                  <a:lnTo>
                    <a:pt x="24" y="9"/>
                  </a:lnTo>
                  <a:lnTo>
                    <a:pt x="25" y="14"/>
                  </a:lnTo>
                  <a:lnTo>
                    <a:pt x="24" y="19"/>
                  </a:lnTo>
                  <a:lnTo>
                    <a:pt x="21" y="24"/>
                  </a:lnTo>
                  <a:lnTo>
                    <a:pt x="17" y="28"/>
                  </a:lnTo>
                  <a:lnTo>
                    <a:pt x="12" y="29"/>
                  </a:lnTo>
                  <a:lnTo>
                    <a:pt x="8" y="28"/>
                  </a:lnTo>
                  <a:lnTo>
                    <a:pt x="3" y="24"/>
                  </a:lnTo>
                  <a:lnTo>
                    <a:pt x="1" y="19"/>
                  </a:lnTo>
                  <a:lnTo>
                    <a:pt x="0" y="14"/>
                  </a:lnTo>
                  <a:lnTo>
                    <a:pt x="1" y="9"/>
                  </a:lnTo>
                  <a:lnTo>
                    <a:pt x="3" y="4"/>
                  </a:lnTo>
                  <a:lnTo>
                    <a:pt x="8" y="1"/>
                  </a:lnTo>
                  <a:lnTo>
                    <a:pt x="12" y="0"/>
                  </a:lnTo>
                  <a:close/>
                </a:path>
              </a:pathLst>
            </a:custGeom>
            <a:solidFill>
              <a:srgbClr val="EAB5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6" name="Freeform 120"/>
            <p:cNvSpPr>
              <a:spLocks/>
            </p:cNvSpPr>
            <p:nvPr/>
          </p:nvSpPr>
          <p:spPr bwMode="auto">
            <a:xfrm>
              <a:off x="2081" y="3705"/>
              <a:ext cx="55" cy="60"/>
            </a:xfrm>
            <a:custGeom>
              <a:avLst/>
              <a:gdLst>
                <a:gd name="T0" fmla="*/ 2 w 109"/>
                <a:gd name="T1" fmla="*/ 0 h 120"/>
                <a:gd name="T2" fmla="*/ 3 w 109"/>
                <a:gd name="T3" fmla="*/ 1 h 120"/>
                <a:gd name="T4" fmla="*/ 3 w 109"/>
                <a:gd name="T5" fmla="*/ 1 h 120"/>
                <a:gd name="T6" fmla="*/ 3 w 109"/>
                <a:gd name="T7" fmla="*/ 1 h 120"/>
                <a:gd name="T8" fmla="*/ 3 w 109"/>
                <a:gd name="T9" fmla="*/ 1 h 120"/>
                <a:gd name="T10" fmla="*/ 4 w 109"/>
                <a:gd name="T11" fmla="*/ 1 h 120"/>
                <a:gd name="T12" fmla="*/ 4 w 109"/>
                <a:gd name="T13" fmla="*/ 2 h 120"/>
                <a:gd name="T14" fmla="*/ 4 w 109"/>
                <a:gd name="T15" fmla="*/ 2 h 120"/>
                <a:gd name="T16" fmla="*/ 4 w 109"/>
                <a:gd name="T17" fmla="*/ 2 h 120"/>
                <a:gd name="T18" fmla="*/ 4 w 109"/>
                <a:gd name="T19" fmla="*/ 3 h 120"/>
                <a:gd name="T20" fmla="*/ 4 w 109"/>
                <a:gd name="T21" fmla="*/ 3 h 120"/>
                <a:gd name="T22" fmla="*/ 4 w 109"/>
                <a:gd name="T23" fmla="*/ 3 h 120"/>
                <a:gd name="T24" fmla="*/ 3 w 109"/>
                <a:gd name="T25" fmla="*/ 4 h 120"/>
                <a:gd name="T26" fmla="*/ 3 w 109"/>
                <a:gd name="T27" fmla="*/ 4 h 120"/>
                <a:gd name="T28" fmla="*/ 3 w 109"/>
                <a:gd name="T29" fmla="*/ 4 h 120"/>
                <a:gd name="T30" fmla="*/ 3 w 109"/>
                <a:gd name="T31" fmla="*/ 4 h 120"/>
                <a:gd name="T32" fmla="*/ 2 w 109"/>
                <a:gd name="T33" fmla="*/ 4 h 120"/>
                <a:gd name="T34" fmla="*/ 2 w 109"/>
                <a:gd name="T35" fmla="*/ 4 h 120"/>
                <a:gd name="T36" fmla="*/ 2 w 109"/>
                <a:gd name="T37" fmla="*/ 4 h 120"/>
                <a:gd name="T38" fmla="*/ 1 w 109"/>
                <a:gd name="T39" fmla="*/ 4 h 120"/>
                <a:gd name="T40" fmla="*/ 1 w 109"/>
                <a:gd name="T41" fmla="*/ 4 h 120"/>
                <a:gd name="T42" fmla="*/ 1 w 109"/>
                <a:gd name="T43" fmla="*/ 3 h 120"/>
                <a:gd name="T44" fmla="*/ 1 w 109"/>
                <a:gd name="T45" fmla="*/ 3 h 120"/>
                <a:gd name="T46" fmla="*/ 1 w 109"/>
                <a:gd name="T47" fmla="*/ 3 h 120"/>
                <a:gd name="T48" fmla="*/ 0 w 109"/>
                <a:gd name="T49" fmla="*/ 2 h 120"/>
                <a:gd name="T50" fmla="*/ 1 w 109"/>
                <a:gd name="T51" fmla="*/ 2 h 120"/>
                <a:gd name="T52" fmla="*/ 1 w 109"/>
                <a:gd name="T53" fmla="*/ 2 h 120"/>
                <a:gd name="T54" fmla="*/ 1 w 109"/>
                <a:gd name="T55" fmla="*/ 1 h 120"/>
                <a:gd name="T56" fmla="*/ 1 w 109"/>
                <a:gd name="T57" fmla="*/ 1 h 120"/>
                <a:gd name="T58" fmla="*/ 1 w 109"/>
                <a:gd name="T59" fmla="*/ 1 h 120"/>
                <a:gd name="T60" fmla="*/ 2 w 109"/>
                <a:gd name="T61" fmla="*/ 1 h 120"/>
                <a:gd name="T62" fmla="*/ 2 w 109"/>
                <a:gd name="T63" fmla="*/ 1 h 120"/>
                <a:gd name="T64" fmla="*/ 2 w 109"/>
                <a:gd name="T65" fmla="*/ 0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9" h="120">
                  <a:moveTo>
                    <a:pt x="55" y="0"/>
                  </a:moveTo>
                  <a:lnTo>
                    <a:pt x="65" y="1"/>
                  </a:lnTo>
                  <a:lnTo>
                    <a:pt x="76" y="5"/>
                  </a:lnTo>
                  <a:lnTo>
                    <a:pt x="85" y="10"/>
                  </a:lnTo>
                  <a:lnTo>
                    <a:pt x="93" y="17"/>
                  </a:lnTo>
                  <a:lnTo>
                    <a:pt x="100" y="27"/>
                  </a:lnTo>
                  <a:lnTo>
                    <a:pt x="104" y="37"/>
                  </a:lnTo>
                  <a:lnTo>
                    <a:pt x="108" y="47"/>
                  </a:lnTo>
                  <a:lnTo>
                    <a:pt x="109" y="60"/>
                  </a:lnTo>
                  <a:lnTo>
                    <a:pt x="108" y="73"/>
                  </a:lnTo>
                  <a:lnTo>
                    <a:pt x="104" y="83"/>
                  </a:lnTo>
                  <a:lnTo>
                    <a:pt x="100" y="93"/>
                  </a:lnTo>
                  <a:lnTo>
                    <a:pt x="93" y="103"/>
                  </a:lnTo>
                  <a:lnTo>
                    <a:pt x="85" y="110"/>
                  </a:lnTo>
                  <a:lnTo>
                    <a:pt x="76" y="115"/>
                  </a:lnTo>
                  <a:lnTo>
                    <a:pt x="65" y="119"/>
                  </a:lnTo>
                  <a:lnTo>
                    <a:pt x="55" y="120"/>
                  </a:lnTo>
                  <a:lnTo>
                    <a:pt x="43" y="119"/>
                  </a:lnTo>
                  <a:lnTo>
                    <a:pt x="34" y="115"/>
                  </a:lnTo>
                  <a:lnTo>
                    <a:pt x="24" y="110"/>
                  </a:lnTo>
                  <a:lnTo>
                    <a:pt x="16" y="103"/>
                  </a:lnTo>
                  <a:lnTo>
                    <a:pt x="9" y="93"/>
                  </a:lnTo>
                  <a:lnTo>
                    <a:pt x="4" y="83"/>
                  </a:lnTo>
                  <a:lnTo>
                    <a:pt x="1" y="73"/>
                  </a:lnTo>
                  <a:lnTo>
                    <a:pt x="0" y="60"/>
                  </a:lnTo>
                  <a:lnTo>
                    <a:pt x="1" y="47"/>
                  </a:lnTo>
                  <a:lnTo>
                    <a:pt x="4" y="37"/>
                  </a:lnTo>
                  <a:lnTo>
                    <a:pt x="9" y="27"/>
                  </a:lnTo>
                  <a:lnTo>
                    <a:pt x="16" y="17"/>
                  </a:lnTo>
                  <a:lnTo>
                    <a:pt x="24" y="10"/>
                  </a:lnTo>
                  <a:lnTo>
                    <a:pt x="34" y="5"/>
                  </a:lnTo>
                  <a:lnTo>
                    <a:pt x="43" y="1"/>
                  </a:lnTo>
                  <a:lnTo>
                    <a:pt x="55" y="0"/>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7" name="Freeform 121"/>
            <p:cNvSpPr>
              <a:spLocks/>
            </p:cNvSpPr>
            <p:nvPr/>
          </p:nvSpPr>
          <p:spPr bwMode="auto">
            <a:xfrm>
              <a:off x="2083" y="3705"/>
              <a:ext cx="51" cy="58"/>
            </a:xfrm>
            <a:custGeom>
              <a:avLst/>
              <a:gdLst>
                <a:gd name="T0" fmla="*/ 2 w 102"/>
                <a:gd name="T1" fmla="*/ 0 h 113"/>
                <a:gd name="T2" fmla="*/ 2 w 102"/>
                <a:gd name="T3" fmla="*/ 1 h 113"/>
                <a:gd name="T4" fmla="*/ 3 w 102"/>
                <a:gd name="T5" fmla="*/ 1 h 113"/>
                <a:gd name="T6" fmla="*/ 3 w 102"/>
                <a:gd name="T7" fmla="*/ 1 h 113"/>
                <a:gd name="T8" fmla="*/ 3 w 102"/>
                <a:gd name="T9" fmla="*/ 1 h 113"/>
                <a:gd name="T10" fmla="*/ 3 w 102"/>
                <a:gd name="T11" fmla="*/ 1 h 113"/>
                <a:gd name="T12" fmla="*/ 4 w 102"/>
                <a:gd name="T13" fmla="*/ 2 h 113"/>
                <a:gd name="T14" fmla="*/ 4 w 102"/>
                <a:gd name="T15" fmla="*/ 2 h 113"/>
                <a:gd name="T16" fmla="*/ 4 w 102"/>
                <a:gd name="T17" fmla="*/ 2 h 113"/>
                <a:gd name="T18" fmla="*/ 4 w 102"/>
                <a:gd name="T19" fmla="*/ 3 h 113"/>
                <a:gd name="T20" fmla="*/ 4 w 102"/>
                <a:gd name="T21" fmla="*/ 3 h 113"/>
                <a:gd name="T22" fmla="*/ 3 w 102"/>
                <a:gd name="T23" fmla="*/ 3 h 113"/>
                <a:gd name="T24" fmla="*/ 3 w 102"/>
                <a:gd name="T25" fmla="*/ 4 h 113"/>
                <a:gd name="T26" fmla="*/ 3 w 102"/>
                <a:gd name="T27" fmla="*/ 4 h 113"/>
                <a:gd name="T28" fmla="*/ 3 w 102"/>
                <a:gd name="T29" fmla="*/ 4 h 113"/>
                <a:gd name="T30" fmla="*/ 2 w 102"/>
                <a:gd name="T31" fmla="*/ 4 h 113"/>
                <a:gd name="T32" fmla="*/ 2 w 102"/>
                <a:gd name="T33" fmla="*/ 4 h 113"/>
                <a:gd name="T34" fmla="*/ 2 w 102"/>
                <a:gd name="T35" fmla="*/ 4 h 113"/>
                <a:gd name="T36" fmla="*/ 1 w 102"/>
                <a:gd name="T37" fmla="*/ 4 h 113"/>
                <a:gd name="T38" fmla="*/ 1 w 102"/>
                <a:gd name="T39" fmla="*/ 4 h 113"/>
                <a:gd name="T40" fmla="*/ 1 w 102"/>
                <a:gd name="T41" fmla="*/ 4 h 113"/>
                <a:gd name="T42" fmla="*/ 1 w 102"/>
                <a:gd name="T43" fmla="*/ 3 h 113"/>
                <a:gd name="T44" fmla="*/ 1 w 102"/>
                <a:gd name="T45" fmla="*/ 3 h 113"/>
                <a:gd name="T46" fmla="*/ 1 w 102"/>
                <a:gd name="T47" fmla="*/ 3 h 113"/>
                <a:gd name="T48" fmla="*/ 0 w 102"/>
                <a:gd name="T49" fmla="*/ 2 h 113"/>
                <a:gd name="T50" fmla="*/ 1 w 102"/>
                <a:gd name="T51" fmla="*/ 2 h 113"/>
                <a:gd name="T52" fmla="*/ 1 w 102"/>
                <a:gd name="T53" fmla="*/ 2 h 113"/>
                <a:gd name="T54" fmla="*/ 1 w 102"/>
                <a:gd name="T55" fmla="*/ 1 h 113"/>
                <a:gd name="T56" fmla="*/ 1 w 102"/>
                <a:gd name="T57" fmla="*/ 1 h 113"/>
                <a:gd name="T58" fmla="*/ 1 w 102"/>
                <a:gd name="T59" fmla="*/ 1 h 113"/>
                <a:gd name="T60" fmla="*/ 1 w 102"/>
                <a:gd name="T61" fmla="*/ 1 h 113"/>
                <a:gd name="T62" fmla="*/ 2 w 102"/>
                <a:gd name="T63" fmla="*/ 1 h 113"/>
                <a:gd name="T64" fmla="*/ 2 w 102"/>
                <a:gd name="T65" fmla="*/ 0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 h="113">
                  <a:moveTo>
                    <a:pt x="51" y="0"/>
                  </a:moveTo>
                  <a:lnTo>
                    <a:pt x="61" y="1"/>
                  </a:lnTo>
                  <a:lnTo>
                    <a:pt x="71" y="5"/>
                  </a:lnTo>
                  <a:lnTo>
                    <a:pt x="79" y="9"/>
                  </a:lnTo>
                  <a:lnTo>
                    <a:pt x="87" y="16"/>
                  </a:lnTo>
                  <a:lnTo>
                    <a:pt x="93" y="26"/>
                  </a:lnTo>
                  <a:lnTo>
                    <a:pt x="98" y="35"/>
                  </a:lnTo>
                  <a:lnTo>
                    <a:pt x="101" y="45"/>
                  </a:lnTo>
                  <a:lnTo>
                    <a:pt x="102" y="57"/>
                  </a:lnTo>
                  <a:lnTo>
                    <a:pt x="101" y="68"/>
                  </a:lnTo>
                  <a:lnTo>
                    <a:pt x="98" y="79"/>
                  </a:lnTo>
                  <a:lnTo>
                    <a:pt x="93" y="88"/>
                  </a:lnTo>
                  <a:lnTo>
                    <a:pt x="87" y="97"/>
                  </a:lnTo>
                  <a:lnTo>
                    <a:pt x="79" y="104"/>
                  </a:lnTo>
                  <a:lnTo>
                    <a:pt x="71" y="109"/>
                  </a:lnTo>
                  <a:lnTo>
                    <a:pt x="61" y="112"/>
                  </a:lnTo>
                  <a:lnTo>
                    <a:pt x="51" y="113"/>
                  </a:lnTo>
                  <a:lnTo>
                    <a:pt x="40" y="112"/>
                  </a:lnTo>
                  <a:lnTo>
                    <a:pt x="31" y="109"/>
                  </a:lnTo>
                  <a:lnTo>
                    <a:pt x="23" y="104"/>
                  </a:lnTo>
                  <a:lnTo>
                    <a:pt x="15" y="97"/>
                  </a:lnTo>
                  <a:lnTo>
                    <a:pt x="9" y="88"/>
                  </a:lnTo>
                  <a:lnTo>
                    <a:pt x="5" y="79"/>
                  </a:lnTo>
                  <a:lnTo>
                    <a:pt x="1" y="68"/>
                  </a:lnTo>
                  <a:lnTo>
                    <a:pt x="0" y="57"/>
                  </a:lnTo>
                  <a:lnTo>
                    <a:pt x="1" y="45"/>
                  </a:lnTo>
                  <a:lnTo>
                    <a:pt x="5" y="35"/>
                  </a:lnTo>
                  <a:lnTo>
                    <a:pt x="9" y="26"/>
                  </a:lnTo>
                  <a:lnTo>
                    <a:pt x="15" y="16"/>
                  </a:lnTo>
                  <a:lnTo>
                    <a:pt x="23" y="9"/>
                  </a:lnTo>
                  <a:lnTo>
                    <a:pt x="31" y="5"/>
                  </a:lnTo>
                  <a:lnTo>
                    <a:pt x="40" y="1"/>
                  </a:lnTo>
                  <a:lnTo>
                    <a:pt x="51" y="0"/>
                  </a:lnTo>
                  <a:close/>
                </a:path>
              </a:pathLst>
            </a:custGeom>
            <a:solidFill>
              <a:srgbClr val="BC7202"/>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8" name="Freeform 122"/>
            <p:cNvSpPr>
              <a:spLocks/>
            </p:cNvSpPr>
            <p:nvPr/>
          </p:nvSpPr>
          <p:spPr bwMode="auto">
            <a:xfrm>
              <a:off x="2084" y="3705"/>
              <a:ext cx="48" cy="53"/>
            </a:xfrm>
            <a:custGeom>
              <a:avLst/>
              <a:gdLst>
                <a:gd name="T0" fmla="*/ 1 w 97"/>
                <a:gd name="T1" fmla="*/ 0 h 105"/>
                <a:gd name="T2" fmla="*/ 1 w 97"/>
                <a:gd name="T3" fmla="*/ 1 h 105"/>
                <a:gd name="T4" fmla="*/ 2 w 97"/>
                <a:gd name="T5" fmla="*/ 1 h 105"/>
                <a:gd name="T6" fmla="*/ 2 w 97"/>
                <a:gd name="T7" fmla="*/ 1 h 105"/>
                <a:gd name="T8" fmla="*/ 2 w 97"/>
                <a:gd name="T9" fmla="*/ 1 h 105"/>
                <a:gd name="T10" fmla="*/ 2 w 97"/>
                <a:gd name="T11" fmla="*/ 1 h 105"/>
                <a:gd name="T12" fmla="*/ 2 w 97"/>
                <a:gd name="T13" fmla="*/ 2 h 105"/>
                <a:gd name="T14" fmla="*/ 3 w 97"/>
                <a:gd name="T15" fmla="*/ 2 h 105"/>
                <a:gd name="T16" fmla="*/ 3 w 97"/>
                <a:gd name="T17" fmla="*/ 2 h 105"/>
                <a:gd name="T18" fmla="*/ 3 w 97"/>
                <a:gd name="T19" fmla="*/ 2 h 105"/>
                <a:gd name="T20" fmla="*/ 2 w 97"/>
                <a:gd name="T21" fmla="*/ 3 h 105"/>
                <a:gd name="T22" fmla="*/ 2 w 97"/>
                <a:gd name="T23" fmla="*/ 3 h 105"/>
                <a:gd name="T24" fmla="*/ 2 w 97"/>
                <a:gd name="T25" fmla="*/ 3 h 105"/>
                <a:gd name="T26" fmla="*/ 2 w 97"/>
                <a:gd name="T27" fmla="*/ 3 h 105"/>
                <a:gd name="T28" fmla="*/ 2 w 97"/>
                <a:gd name="T29" fmla="*/ 4 h 105"/>
                <a:gd name="T30" fmla="*/ 1 w 97"/>
                <a:gd name="T31" fmla="*/ 4 h 105"/>
                <a:gd name="T32" fmla="*/ 1 w 97"/>
                <a:gd name="T33" fmla="*/ 4 h 105"/>
                <a:gd name="T34" fmla="*/ 1 w 97"/>
                <a:gd name="T35" fmla="*/ 4 h 105"/>
                <a:gd name="T36" fmla="*/ 0 w 97"/>
                <a:gd name="T37" fmla="*/ 4 h 105"/>
                <a:gd name="T38" fmla="*/ 0 w 97"/>
                <a:gd name="T39" fmla="*/ 3 h 105"/>
                <a:gd name="T40" fmla="*/ 0 w 97"/>
                <a:gd name="T41" fmla="*/ 3 h 105"/>
                <a:gd name="T42" fmla="*/ 0 w 97"/>
                <a:gd name="T43" fmla="*/ 3 h 105"/>
                <a:gd name="T44" fmla="*/ 0 w 97"/>
                <a:gd name="T45" fmla="*/ 3 h 105"/>
                <a:gd name="T46" fmla="*/ 0 w 97"/>
                <a:gd name="T47" fmla="*/ 2 h 105"/>
                <a:gd name="T48" fmla="*/ 0 w 97"/>
                <a:gd name="T49" fmla="*/ 2 h 105"/>
                <a:gd name="T50" fmla="*/ 0 w 97"/>
                <a:gd name="T51" fmla="*/ 2 h 105"/>
                <a:gd name="T52" fmla="*/ 0 w 97"/>
                <a:gd name="T53" fmla="*/ 2 h 105"/>
                <a:gd name="T54" fmla="*/ 0 w 97"/>
                <a:gd name="T55" fmla="*/ 1 h 105"/>
                <a:gd name="T56" fmla="*/ 0 w 97"/>
                <a:gd name="T57" fmla="*/ 1 h 105"/>
                <a:gd name="T58" fmla="*/ 0 w 97"/>
                <a:gd name="T59" fmla="*/ 1 h 105"/>
                <a:gd name="T60" fmla="*/ 0 w 97"/>
                <a:gd name="T61" fmla="*/ 1 h 105"/>
                <a:gd name="T62" fmla="*/ 1 w 97"/>
                <a:gd name="T63" fmla="*/ 1 h 105"/>
                <a:gd name="T64" fmla="*/ 1 w 97"/>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7" h="105">
                  <a:moveTo>
                    <a:pt x="48" y="0"/>
                  </a:moveTo>
                  <a:lnTo>
                    <a:pt x="58" y="2"/>
                  </a:lnTo>
                  <a:lnTo>
                    <a:pt x="67" y="5"/>
                  </a:lnTo>
                  <a:lnTo>
                    <a:pt x="75" y="10"/>
                  </a:lnTo>
                  <a:lnTo>
                    <a:pt x="83" y="15"/>
                  </a:lnTo>
                  <a:lnTo>
                    <a:pt x="89" y="23"/>
                  </a:lnTo>
                  <a:lnTo>
                    <a:pt x="93" y="33"/>
                  </a:lnTo>
                  <a:lnTo>
                    <a:pt x="96" y="43"/>
                  </a:lnTo>
                  <a:lnTo>
                    <a:pt x="97" y="53"/>
                  </a:lnTo>
                  <a:lnTo>
                    <a:pt x="96" y="64"/>
                  </a:lnTo>
                  <a:lnTo>
                    <a:pt x="93" y="74"/>
                  </a:lnTo>
                  <a:lnTo>
                    <a:pt x="89" y="82"/>
                  </a:lnTo>
                  <a:lnTo>
                    <a:pt x="83" y="90"/>
                  </a:lnTo>
                  <a:lnTo>
                    <a:pt x="75" y="96"/>
                  </a:lnTo>
                  <a:lnTo>
                    <a:pt x="67" y="101"/>
                  </a:lnTo>
                  <a:lnTo>
                    <a:pt x="58" y="104"/>
                  </a:lnTo>
                  <a:lnTo>
                    <a:pt x="48" y="105"/>
                  </a:lnTo>
                  <a:lnTo>
                    <a:pt x="39" y="104"/>
                  </a:lnTo>
                  <a:lnTo>
                    <a:pt x="30" y="101"/>
                  </a:lnTo>
                  <a:lnTo>
                    <a:pt x="22" y="96"/>
                  </a:lnTo>
                  <a:lnTo>
                    <a:pt x="14" y="90"/>
                  </a:lnTo>
                  <a:lnTo>
                    <a:pt x="8" y="82"/>
                  </a:lnTo>
                  <a:lnTo>
                    <a:pt x="4" y="74"/>
                  </a:lnTo>
                  <a:lnTo>
                    <a:pt x="1" y="64"/>
                  </a:lnTo>
                  <a:lnTo>
                    <a:pt x="0" y="53"/>
                  </a:lnTo>
                  <a:lnTo>
                    <a:pt x="1" y="43"/>
                  </a:lnTo>
                  <a:lnTo>
                    <a:pt x="4" y="33"/>
                  </a:lnTo>
                  <a:lnTo>
                    <a:pt x="8" y="23"/>
                  </a:lnTo>
                  <a:lnTo>
                    <a:pt x="14" y="15"/>
                  </a:lnTo>
                  <a:lnTo>
                    <a:pt x="22" y="10"/>
                  </a:lnTo>
                  <a:lnTo>
                    <a:pt x="30" y="5"/>
                  </a:lnTo>
                  <a:lnTo>
                    <a:pt x="39" y="2"/>
                  </a:lnTo>
                  <a:lnTo>
                    <a:pt x="48" y="0"/>
                  </a:lnTo>
                  <a:close/>
                </a:path>
              </a:pathLst>
            </a:custGeom>
            <a:solidFill>
              <a:srgbClr val="C17A02"/>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9" name="Freeform 123"/>
            <p:cNvSpPr>
              <a:spLocks/>
            </p:cNvSpPr>
            <p:nvPr/>
          </p:nvSpPr>
          <p:spPr bwMode="auto">
            <a:xfrm>
              <a:off x="2084" y="3706"/>
              <a:ext cx="45" cy="48"/>
            </a:xfrm>
            <a:custGeom>
              <a:avLst/>
              <a:gdLst>
                <a:gd name="T0" fmla="*/ 2 w 89"/>
                <a:gd name="T1" fmla="*/ 0 h 98"/>
                <a:gd name="T2" fmla="*/ 2 w 89"/>
                <a:gd name="T3" fmla="*/ 0 h 98"/>
                <a:gd name="T4" fmla="*/ 2 w 89"/>
                <a:gd name="T5" fmla="*/ 0 h 98"/>
                <a:gd name="T6" fmla="*/ 3 w 89"/>
                <a:gd name="T7" fmla="*/ 0 h 98"/>
                <a:gd name="T8" fmla="*/ 3 w 89"/>
                <a:gd name="T9" fmla="*/ 0 h 98"/>
                <a:gd name="T10" fmla="*/ 3 w 89"/>
                <a:gd name="T11" fmla="*/ 0 h 98"/>
                <a:gd name="T12" fmla="*/ 3 w 89"/>
                <a:gd name="T13" fmla="*/ 0 h 98"/>
                <a:gd name="T14" fmla="*/ 3 w 89"/>
                <a:gd name="T15" fmla="*/ 1 h 98"/>
                <a:gd name="T16" fmla="*/ 3 w 89"/>
                <a:gd name="T17" fmla="*/ 1 h 98"/>
                <a:gd name="T18" fmla="*/ 3 w 89"/>
                <a:gd name="T19" fmla="*/ 1 h 98"/>
                <a:gd name="T20" fmla="*/ 3 w 89"/>
                <a:gd name="T21" fmla="*/ 2 h 98"/>
                <a:gd name="T22" fmla="*/ 3 w 89"/>
                <a:gd name="T23" fmla="*/ 2 h 98"/>
                <a:gd name="T24" fmla="*/ 3 w 89"/>
                <a:gd name="T25" fmla="*/ 2 h 98"/>
                <a:gd name="T26" fmla="*/ 3 w 89"/>
                <a:gd name="T27" fmla="*/ 2 h 98"/>
                <a:gd name="T28" fmla="*/ 2 w 89"/>
                <a:gd name="T29" fmla="*/ 2 h 98"/>
                <a:gd name="T30" fmla="*/ 2 w 89"/>
                <a:gd name="T31" fmla="*/ 2 h 98"/>
                <a:gd name="T32" fmla="*/ 2 w 89"/>
                <a:gd name="T33" fmla="*/ 3 h 98"/>
                <a:gd name="T34" fmla="*/ 2 w 89"/>
                <a:gd name="T35" fmla="*/ 2 h 98"/>
                <a:gd name="T36" fmla="*/ 1 w 89"/>
                <a:gd name="T37" fmla="*/ 2 h 98"/>
                <a:gd name="T38" fmla="*/ 1 w 89"/>
                <a:gd name="T39" fmla="*/ 2 h 98"/>
                <a:gd name="T40" fmla="*/ 1 w 89"/>
                <a:gd name="T41" fmla="*/ 2 h 98"/>
                <a:gd name="T42" fmla="*/ 1 w 89"/>
                <a:gd name="T43" fmla="*/ 2 h 98"/>
                <a:gd name="T44" fmla="*/ 1 w 89"/>
                <a:gd name="T45" fmla="*/ 2 h 98"/>
                <a:gd name="T46" fmla="*/ 1 w 89"/>
                <a:gd name="T47" fmla="*/ 1 h 98"/>
                <a:gd name="T48" fmla="*/ 0 w 89"/>
                <a:gd name="T49" fmla="*/ 1 h 98"/>
                <a:gd name="T50" fmla="*/ 1 w 89"/>
                <a:gd name="T51" fmla="*/ 1 h 98"/>
                <a:gd name="T52" fmla="*/ 1 w 89"/>
                <a:gd name="T53" fmla="*/ 0 h 98"/>
                <a:gd name="T54" fmla="*/ 1 w 89"/>
                <a:gd name="T55" fmla="*/ 0 h 98"/>
                <a:gd name="T56" fmla="*/ 1 w 89"/>
                <a:gd name="T57" fmla="*/ 0 h 98"/>
                <a:gd name="T58" fmla="*/ 1 w 89"/>
                <a:gd name="T59" fmla="*/ 0 h 98"/>
                <a:gd name="T60" fmla="*/ 1 w 89"/>
                <a:gd name="T61" fmla="*/ 0 h 98"/>
                <a:gd name="T62" fmla="*/ 2 w 89"/>
                <a:gd name="T63" fmla="*/ 0 h 98"/>
                <a:gd name="T64" fmla="*/ 2 w 89"/>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98">
                  <a:moveTo>
                    <a:pt x="44" y="0"/>
                  </a:moveTo>
                  <a:lnTo>
                    <a:pt x="53" y="1"/>
                  </a:lnTo>
                  <a:lnTo>
                    <a:pt x="61" y="3"/>
                  </a:lnTo>
                  <a:lnTo>
                    <a:pt x="70" y="8"/>
                  </a:lnTo>
                  <a:lnTo>
                    <a:pt x="76" y="13"/>
                  </a:lnTo>
                  <a:lnTo>
                    <a:pt x="81" y="21"/>
                  </a:lnTo>
                  <a:lnTo>
                    <a:pt x="86" y="30"/>
                  </a:lnTo>
                  <a:lnTo>
                    <a:pt x="88" y="39"/>
                  </a:lnTo>
                  <a:lnTo>
                    <a:pt x="89" y="48"/>
                  </a:lnTo>
                  <a:lnTo>
                    <a:pt x="88" y="58"/>
                  </a:lnTo>
                  <a:lnTo>
                    <a:pt x="86" y="68"/>
                  </a:lnTo>
                  <a:lnTo>
                    <a:pt x="81" y="76"/>
                  </a:lnTo>
                  <a:lnTo>
                    <a:pt x="76" y="83"/>
                  </a:lnTo>
                  <a:lnTo>
                    <a:pt x="70" y="89"/>
                  </a:lnTo>
                  <a:lnTo>
                    <a:pt x="61" y="94"/>
                  </a:lnTo>
                  <a:lnTo>
                    <a:pt x="53" y="96"/>
                  </a:lnTo>
                  <a:lnTo>
                    <a:pt x="44" y="98"/>
                  </a:lnTo>
                  <a:lnTo>
                    <a:pt x="35" y="96"/>
                  </a:lnTo>
                  <a:lnTo>
                    <a:pt x="27" y="94"/>
                  </a:lnTo>
                  <a:lnTo>
                    <a:pt x="20" y="89"/>
                  </a:lnTo>
                  <a:lnTo>
                    <a:pt x="13" y="83"/>
                  </a:lnTo>
                  <a:lnTo>
                    <a:pt x="7" y="76"/>
                  </a:lnTo>
                  <a:lnTo>
                    <a:pt x="4" y="68"/>
                  </a:lnTo>
                  <a:lnTo>
                    <a:pt x="2" y="58"/>
                  </a:lnTo>
                  <a:lnTo>
                    <a:pt x="0" y="48"/>
                  </a:lnTo>
                  <a:lnTo>
                    <a:pt x="2" y="39"/>
                  </a:lnTo>
                  <a:lnTo>
                    <a:pt x="4" y="30"/>
                  </a:lnTo>
                  <a:lnTo>
                    <a:pt x="7" y="21"/>
                  </a:lnTo>
                  <a:lnTo>
                    <a:pt x="13" y="13"/>
                  </a:lnTo>
                  <a:lnTo>
                    <a:pt x="20" y="8"/>
                  </a:lnTo>
                  <a:lnTo>
                    <a:pt x="27" y="3"/>
                  </a:lnTo>
                  <a:lnTo>
                    <a:pt x="35" y="1"/>
                  </a:lnTo>
                  <a:lnTo>
                    <a:pt x="44" y="0"/>
                  </a:lnTo>
                  <a:close/>
                </a:path>
              </a:pathLst>
            </a:custGeom>
            <a:solidFill>
              <a:srgbClr val="C47C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0" name="Freeform 124"/>
            <p:cNvSpPr>
              <a:spLocks/>
            </p:cNvSpPr>
            <p:nvPr/>
          </p:nvSpPr>
          <p:spPr bwMode="auto">
            <a:xfrm>
              <a:off x="2084" y="3706"/>
              <a:ext cx="43" cy="46"/>
            </a:xfrm>
            <a:custGeom>
              <a:avLst/>
              <a:gdLst>
                <a:gd name="T0" fmla="*/ 2 w 82"/>
                <a:gd name="T1" fmla="*/ 0 h 91"/>
                <a:gd name="T2" fmla="*/ 2 w 82"/>
                <a:gd name="T3" fmla="*/ 1 h 91"/>
                <a:gd name="T4" fmla="*/ 2 w 82"/>
                <a:gd name="T5" fmla="*/ 1 h 91"/>
                <a:gd name="T6" fmla="*/ 3 w 82"/>
                <a:gd name="T7" fmla="*/ 1 h 91"/>
                <a:gd name="T8" fmla="*/ 3 w 82"/>
                <a:gd name="T9" fmla="*/ 1 h 91"/>
                <a:gd name="T10" fmla="*/ 3 w 82"/>
                <a:gd name="T11" fmla="*/ 1 h 91"/>
                <a:gd name="T12" fmla="*/ 3 w 82"/>
                <a:gd name="T13" fmla="*/ 1 h 91"/>
                <a:gd name="T14" fmla="*/ 3 w 82"/>
                <a:gd name="T15" fmla="*/ 2 h 91"/>
                <a:gd name="T16" fmla="*/ 3 w 82"/>
                <a:gd name="T17" fmla="*/ 2 h 91"/>
                <a:gd name="T18" fmla="*/ 3 w 82"/>
                <a:gd name="T19" fmla="*/ 2 h 91"/>
                <a:gd name="T20" fmla="*/ 3 w 82"/>
                <a:gd name="T21" fmla="*/ 2 h 91"/>
                <a:gd name="T22" fmla="*/ 3 w 82"/>
                <a:gd name="T23" fmla="*/ 3 h 91"/>
                <a:gd name="T24" fmla="*/ 3 w 82"/>
                <a:gd name="T25" fmla="*/ 3 h 91"/>
                <a:gd name="T26" fmla="*/ 3 w 82"/>
                <a:gd name="T27" fmla="*/ 3 h 91"/>
                <a:gd name="T28" fmla="*/ 2 w 82"/>
                <a:gd name="T29" fmla="*/ 3 h 91"/>
                <a:gd name="T30" fmla="*/ 2 w 82"/>
                <a:gd name="T31" fmla="*/ 3 h 91"/>
                <a:gd name="T32" fmla="*/ 2 w 82"/>
                <a:gd name="T33" fmla="*/ 3 h 91"/>
                <a:gd name="T34" fmla="*/ 2 w 82"/>
                <a:gd name="T35" fmla="*/ 3 h 91"/>
                <a:gd name="T36" fmla="*/ 1 w 82"/>
                <a:gd name="T37" fmla="*/ 3 h 91"/>
                <a:gd name="T38" fmla="*/ 1 w 82"/>
                <a:gd name="T39" fmla="*/ 3 h 91"/>
                <a:gd name="T40" fmla="*/ 1 w 82"/>
                <a:gd name="T41" fmla="*/ 3 h 91"/>
                <a:gd name="T42" fmla="*/ 1 w 82"/>
                <a:gd name="T43" fmla="*/ 3 h 91"/>
                <a:gd name="T44" fmla="*/ 1 w 82"/>
                <a:gd name="T45" fmla="*/ 2 h 91"/>
                <a:gd name="T46" fmla="*/ 1 w 82"/>
                <a:gd name="T47" fmla="*/ 2 h 91"/>
                <a:gd name="T48" fmla="*/ 0 w 82"/>
                <a:gd name="T49" fmla="*/ 2 h 91"/>
                <a:gd name="T50" fmla="*/ 1 w 82"/>
                <a:gd name="T51" fmla="*/ 2 h 91"/>
                <a:gd name="T52" fmla="*/ 1 w 82"/>
                <a:gd name="T53" fmla="*/ 1 h 91"/>
                <a:gd name="T54" fmla="*/ 1 w 82"/>
                <a:gd name="T55" fmla="*/ 1 h 91"/>
                <a:gd name="T56" fmla="*/ 1 w 82"/>
                <a:gd name="T57" fmla="*/ 1 h 91"/>
                <a:gd name="T58" fmla="*/ 1 w 82"/>
                <a:gd name="T59" fmla="*/ 1 h 91"/>
                <a:gd name="T60" fmla="*/ 1 w 82"/>
                <a:gd name="T61" fmla="*/ 1 h 91"/>
                <a:gd name="T62" fmla="*/ 2 w 82"/>
                <a:gd name="T63" fmla="*/ 1 h 91"/>
                <a:gd name="T64" fmla="*/ 2 w 82"/>
                <a:gd name="T65" fmla="*/ 0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91">
                  <a:moveTo>
                    <a:pt x="41" y="0"/>
                  </a:moveTo>
                  <a:lnTo>
                    <a:pt x="49" y="1"/>
                  </a:lnTo>
                  <a:lnTo>
                    <a:pt x="57" y="3"/>
                  </a:lnTo>
                  <a:lnTo>
                    <a:pt x="64" y="8"/>
                  </a:lnTo>
                  <a:lnTo>
                    <a:pt x="71" y="14"/>
                  </a:lnTo>
                  <a:lnTo>
                    <a:pt x="76" y="19"/>
                  </a:lnTo>
                  <a:lnTo>
                    <a:pt x="79" y="27"/>
                  </a:lnTo>
                  <a:lnTo>
                    <a:pt x="81" y="35"/>
                  </a:lnTo>
                  <a:lnTo>
                    <a:pt x="82" y="45"/>
                  </a:lnTo>
                  <a:lnTo>
                    <a:pt x="81" y="54"/>
                  </a:lnTo>
                  <a:lnTo>
                    <a:pt x="79" y="63"/>
                  </a:lnTo>
                  <a:lnTo>
                    <a:pt x="76" y="70"/>
                  </a:lnTo>
                  <a:lnTo>
                    <a:pt x="71" y="77"/>
                  </a:lnTo>
                  <a:lnTo>
                    <a:pt x="64" y="83"/>
                  </a:lnTo>
                  <a:lnTo>
                    <a:pt x="57" y="87"/>
                  </a:lnTo>
                  <a:lnTo>
                    <a:pt x="49" y="90"/>
                  </a:lnTo>
                  <a:lnTo>
                    <a:pt x="41" y="91"/>
                  </a:lnTo>
                  <a:lnTo>
                    <a:pt x="33" y="90"/>
                  </a:lnTo>
                  <a:lnTo>
                    <a:pt x="25" y="87"/>
                  </a:lnTo>
                  <a:lnTo>
                    <a:pt x="18" y="83"/>
                  </a:lnTo>
                  <a:lnTo>
                    <a:pt x="12" y="77"/>
                  </a:lnTo>
                  <a:lnTo>
                    <a:pt x="6" y="70"/>
                  </a:lnTo>
                  <a:lnTo>
                    <a:pt x="3" y="63"/>
                  </a:lnTo>
                  <a:lnTo>
                    <a:pt x="1" y="54"/>
                  </a:lnTo>
                  <a:lnTo>
                    <a:pt x="0" y="45"/>
                  </a:lnTo>
                  <a:lnTo>
                    <a:pt x="1" y="35"/>
                  </a:lnTo>
                  <a:lnTo>
                    <a:pt x="3" y="27"/>
                  </a:lnTo>
                  <a:lnTo>
                    <a:pt x="6" y="19"/>
                  </a:lnTo>
                  <a:lnTo>
                    <a:pt x="12" y="14"/>
                  </a:lnTo>
                  <a:lnTo>
                    <a:pt x="18" y="8"/>
                  </a:lnTo>
                  <a:lnTo>
                    <a:pt x="25" y="3"/>
                  </a:lnTo>
                  <a:lnTo>
                    <a:pt x="33" y="1"/>
                  </a:lnTo>
                  <a:lnTo>
                    <a:pt x="41" y="0"/>
                  </a:lnTo>
                  <a:close/>
                </a:path>
              </a:pathLst>
            </a:custGeom>
            <a:solidFill>
              <a:srgbClr val="C98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1" name="Freeform 125"/>
            <p:cNvSpPr>
              <a:spLocks/>
            </p:cNvSpPr>
            <p:nvPr/>
          </p:nvSpPr>
          <p:spPr bwMode="auto">
            <a:xfrm>
              <a:off x="2086" y="3706"/>
              <a:ext cx="39" cy="41"/>
            </a:xfrm>
            <a:custGeom>
              <a:avLst/>
              <a:gdLst>
                <a:gd name="T0" fmla="*/ 2 w 75"/>
                <a:gd name="T1" fmla="*/ 0 h 83"/>
                <a:gd name="T2" fmla="*/ 2 w 75"/>
                <a:gd name="T3" fmla="*/ 0 h 83"/>
                <a:gd name="T4" fmla="*/ 2 w 75"/>
                <a:gd name="T5" fmla="*/ 0 h 83"/>
                <a:gd name="T6" fmla="*/ 2 w 75"/>
                <a:gd name="T7" fmla="*/ 0 h 83"/>
                <a:gd name="T8" fmla="*/ 3 w 75"/>
                <a:gd name="T9" fmla="*/ 0 h 83"/>
                <a:gd name="T10" fmla="*/ 3 w 75"/>
                <a:gd name="T11" fmla="*/ 0 h 83"/>
                <a:gd name="T12" fmla="*/ 3 w 75"/>
                <a:gd name="T13" fmla="*/ 0 h 83"/>
                <a:gd name="T14" fmla="*/ 3 w 75"/>
                <a:gd name="T15" fmla="*/ 1 h 83"/>
                <a:gd name="T16" fmla="*/ 3 w 75"/>
                <a:gd name="T17" fmla="*/ 1 h 83"/>
                <a:gd name="T18" fmla="*/ 3 w 75"/>
                <a:gd name="T19" fmla="*/ 1 h 83"/>
                <a:gd name="T20" fmla="*/ 3 w 75"/>
                <a:gd name="T21" fmla="*/ 1 h 83"/>
                <a:gd name="T22" fmla="*/ 3 w 75"/>
                <a:gd name="T23" fmla="*/ 2 h 83"/>
                <a:gd name="T24" fmla="*/ 3 w 75"/>
                <a:gd name="T25" fmla="*/ 2 h 83"/>
                <a:gd name="T26" fmla="*/ 2 w 75"/>
                <a:gd name="T27" fmla="*/ 2 h 83"/>
                <a:gd name="T28" fmla="*/ 2 w 75"/>
                <a:gd name="T29" fmla="*/ 2 h 83"/>
                <a:gd name="T30" fmla="*/ 2 w 75"/>
                <a:gd name="T31" fmla="*/ 2 h 83"/>
                <a:gd name="T32" fmla="*/ 2 w 75"/>
                <a:gd name="T33" fmla="*/ 2 h 83"/>
                <a:gd name="T34" fmla="*/ 1 w 75"/>
                <a:gd name="T35" fmla="*/ 2 h 83"/>
                <a:gd name="T36" fmla="*/ 1 w 75"/>
                <a:gd name="T37" fmla="*/ 2 h 83"/>
                <a:gd name="T38" fmla="*/ 1 w 75"/>
                <a:gd name="T39" fmla="*/ 2 h 83"/>
                <a:gd name="T40" fmla="*/ 1 w 75"/>
                <a:gd name="T41" fmla="*/ 2 h 83"/>
                <a:gd name="T42" fmla="*/ 1 w 75"/>
                <a:gd name="T43" fmla="*/ 2 h 83"/>
                <a:gd name="T44" fmla="*/ 1 w 75"/>
                <a:gd name="T45" fmla="*/ 1 h 83"/>
                <a:gd name="T46" fmla="*/ 1 w 75"/>
                <a:gd name="T47" fmla="*/ 1 h 83"/>
                <a:gd name="T48" fmla="*/ 0 w 75"/>
                <a:gd name="T49" fmla="*/ 1 h 83"/>
                <a:gd name="T50" fmla="*/ 1 w 75"/>
                <a:gd name="T51" fmla="*/ 1 h 83"/>
                <a:gd name="T52" fmla="*/ 1 w 75"/>
                <a:gd name="T53" fmla="*/ 0 h 83"/>
                <a:gd name="T54" fmla="*/ 1 w 75"/>
                <a:gd name="T55" fmla="*/ 0 h 83"/>
                <a:gd name="T56" fmla="*/ 1 w 75"/>
                <a:gd name="T57" fmla="*/ 0 h 83"/>
                <a:gd name="T58" fmla="*/ 1 w 75"/>
                <a:gd name="T59" fmla="*/ 0 h 83"/>
                <a:gd name="T60" fmla="*/ 1 w 75"/>
                <a:gd name="T61" fmla="*/ 0 h 83"/>
                <a:gd name="T62" fmla="*/ 1 w 75"/>
                <a:gd name="T63" fmla="*/ 0 h 83"/>
                <a:gd name="T64" fmla="*/ 2 w 75"/>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83">
                  <a:moveTo>
                    <a:pt x="37" y="0"/>
                  </a:moveTo>
                  <a:lnTo>
                    <a:pt x="45" y="1"/>
                  </a:lnTo>
                  <a:lnTo>
                    <a:pt x="52" y="3"/>
                  </a:lnTo>
                  <a:lnTo>
                    <a:pt x="59" y="7"/>
                  </a:lnTo>
                  <a:lnTo>
                    <a:pt x="64" y="11"/>
                  </a:lnTo>
                  <a:lnTo>
                    <a:pt x="69" y="18"/>
                  </a:lnTo>
                  <a:lnTo>
                    <a:pt x="72" y="25"/>
                  </a:lnTo>
                  <a:lnTo>
                    <a:pt x="74" y="33"/>
                  </a:lnTo>
                  <a:lnTo>
                    <a:pt x="75" y="41"/>
                  </a:lnTo>
                  <a:lnTo>
                    <a:pt x="74" y="49"/>
                  </a:lnTo>
                  <a:lnTo>
                    <a:pt x="72" y="57"/>
                  </a:lnTo>
                  <a:lnTo>
                    <a:pt x="69" y="64"/>
                  </a:lnTo>
                  <a:lnTo>
                    <a:pt x="64" y="70"/>
                  </a:lnTo>
                  <a:lnTo>
                    <a:pt x="59" y="76"/>
                  </a:lnTo>
                  <a:lnTo>
                    <a:pt x="52" y="79"/>
                  </a:lnTo>
                  <a:lnTo>
                    <a:pt x="45" y="82"/>
                  </a:lnTo>
                  <a:lnTo>
                    <a:pt x="37" y="83"/>
                  </a:lnTo>
                  <a:lnTo>
                    <a:pt x="29" y="82"/>
                  </a:lnTo>
                  <a:lnTo>
                    <a:pt x="22" y="79"/>
                  </a:lnTo>
                  <a:lnTo>
                    <a:pt x="16" y="76"/>
                  </a:lnTo>
                  <a:lnTo>
                    <a:pt x="10" y="70"/>
                  </a:lnTo>
                  <a:lnTo>
                    <a:pt x="6" y="64"/>
                  </a:lnTo>
                  <a:lnTo>
                    <a:pt x="2" y="57"/>
                  </a:lnTo>
                  <a:lnTo>
                    <a:pt x="1" y="49"/>
                  </a:lnTo>
                  <a:lnTo>
                    <a:pt x="0" y="41"/>
                  </a:lnTo>
                  <a:lnTo>
                    <a:pt x="1" y="33"/>
                  </a:lnTo>
                  <a:lnTo>
                    <a:pt x="2" y="25"/>
                  </a:lnTo>
                  <a:lnTo>
                    <a:pt x="6" y="18"/>
                  </a:lnTo>
                  <a:lnTo>
                    <a:pt x="10" y="11"/>
                  </a:lnTo>
                  <a:lnTo>
                    <a:pt x="16" y="7"/>
                  </a:lnTo>
                  <a:lnTo>
                    <a:pt x="22" y="3"/>
                  </a:lnTo>
                  <a:lnTo>
                    <a:pt x="29" y="1"/>
                  </a:lnTo>
                  <a:lnTo>
                    <a:pt x="37" y="0"/>
                  </a:lnTo>
                  <a:close/>
                </a:path>
              </a:pathLst>
            </a:custGeom>
            <a:solidFill>
              <a:srgbClr val="CE8C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2" name="Freeform 126"/>
            <p:cNvSpPr>
              <a:spLocks/>
            </p:cNvSpPr>
            <p:nvPr/>
          </p:nvSpPr>
          <p:spPr bwMode="auto">
            <a:xfrm>
              <a:off x="2087" y="3708"/>
              <a:ext cx="34" cy="38"/>
            </a:xfrm>
            <a:custGeom>
              <a:avLst/>
              <a:gdLst>
                <a:gd name="T0" fmla="*/ 1 w 69"/>
                <a:gd name="T1" fmla="*/ 0 h 76"/>
                <a:gd name="T2" fmla="*/ 1 w 69"/>
                <a:gd name="T3" fmla="*/ 1 h 76"/>
                <a:gd name="T4" fmla="*/ 1 w 69"/>
                <a:gd name="T5" fmla="*/ 1 h 76"/>
                <a:gd name="T6" fmla="*/ 1 w 69"/>
                <a:gd name="T7" fmla="*/ 1 h 76"/>
                <a:gd name="T8" fmla="*/ 1 w 69"/>
                <a:gd name="T9" fmla="*/ 1 h 76"/>
                <a:gd name="T10" fmla="*/ 1 w 69"/>
                <a:gd name="T11" fmla="*/ 1 h 76"/>
                <a:gd name="T12" fmla="*/ 2 w 69"/>
                <a:gd name="T13" fmla="*/ 1 h 76"/>
                <a:gd name="T14" fmla="*/ 2 w 69"/>
                <a:gd name="T15" fmla="*/ 1 h 76"/>
                <a:gd name="T16" fmla="*/ 2 w 69"/>
                <a:gd name="T17" fmla="*/ 2 h 76"/>
                <a:gd name="T18" fmla="*/ 2 w 69"/>
                <a:gd name="T19" fmla="*/ 2 h 76"/>
                <a:gd name="T20" fmla="*/ 2 w 69"/>
                <a:gd name="T21" fmla="*/ 2 h 76"/>
                <a:gd name="T22" fmla="*/ 1 w 69"/>
                <a:gd name="T23" fmla="*/ 2 h 76"/>
                <a:gd name="T24" fmla="*/ 1 w 69"/>
                <a:gd name="T25" fmla="*/ 3 h 76"/>
                <a:gd name="T26" fmla="*/ 1 w 69"/>
                <a:gd name="T27" fmla="*/ 3 h 76"/>
                <a:gd name="T28" fmla="*/ 1 w 69"/>
                <a:gd name="T29" fmla="*/ 3 h 76"/>
                <a:gd name="T30" fmla="*/ 1 w 69"/>
                <a:gd name="T31" fmla="*/ 3 h 76"/>
                <a:gd name="T32" fmla="*/ 1 w 69"/>
                <a:gd name="T33" fmla="*/ 3 h 76"/>
                <a:gd name="T34" fmla="*/ 0 w 69"/>
                <a:gd name="T35" fmla="*/ 3 h 76"/>
                <a:gd name="T36" fmla="*/ 0 w 69"/>
                <a:gd name="T37" fmla="*/ 3 h 76"/>
                <a:gd name="T38" fmla="*/ 0 w 69"/>
                <a:gd name="T39" fmla="*/ 3 h 76"/>
                <a:gd name="T40" fmla="*/ 0 w 69"/>
                <a:gd name="T41" fmla="*/ 3 h 76"/>
                <a:gd name="T42" fmla="*/ 0 w 69"/>
                <a:gd name="T43" fmla="*/ 2 h 76"/>
                <a:gd name="T44" fmla="*/ 0 w 69"/>
                <a:gd name="T45" fmla="*/ 2 h 76"/>
                <a:gd name="T46" fmla="*/ 0 w 69"/>
                <a:gd name="T47" fmla="*/ 2 h 76"/>
                <a:gd name="T48" fmla="*/ 0 w 69"/>
                <a:gd name="T49" fmla="*/ 2 h 76"/>
                <a:gd name="T50" fmla="*/ 0 w 69"/>
                <a:gd name="T51" fmla="*/ 1 h 76"/>
                <a:gd name="T52" fmla="*/ 0 w 69"/>
                <a:gd name="T53" fmla="*/ 1 h 76"/>
                <a:gd name="T54" fmla="*/ 0 w 69"/>
                <a:gd name="T55" fmla="*/ 1 h 76"/>
                <a:gd name="T56" fmla="*/ 0 w 69"/>
                <a:gd name="T57" fmla="*/ 1 h 76"/>
                <a:gd name="T58" fmla="*/ 0 w 69"/>
                <a:gd name="T59" fmla="*/ 1 h 76"/>
                <a:gd name="T60" fmla="*/ 0 w 69"/>
                <a:gd name="T61" fmla="*/ 1 h 76"/>
                <a:gd name="T62" fmla="*/ 0 w 69"/>
                <a:gd name="T63" fmla="*/ 1 h 76"/>
                <a:gd name="T64" fmla="*/ 1 w 69"/>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76">
                  <a:moveTo>
                    <a:pt x="35" y="0"/>
                  </a:moveTo>
                  <a:lnTo>
                    <a:pt x="41" y="1"/>
                  </a:lnTo>
                  <a:lnTo>
                    <a:pt x="48" y="3"/>
                  </a:lnTo>
                  <a:lnTo>
                    <a:pt x="54" y="7"/>
                  </a:lnTo>
                  <a:lnTo>
                    <a:pt x="59" y="12"/>
                  </a:lnTo>
                  <a:lnTo>
                    <a:pt x="63" y="17"/>
                  </a:lnTo>
                  <a:lnTo>
                    <a:pt x="67" y="23"/>
                  </a:lnTo>
                  <a:lnTo>
                    <a:pt x="68" y="30"/>
                  </a:lnTo>
                  <a:lnTo>
                    <a:pt x="69" y="38"/>
                  </a:lnTo>
                  <a:lnTo>
                    <a:pt x="68" y="46"/>
                  </a:lnTo>
                  <a:lnTo>
                    <a:pt x="67" y="53"/>
                  </a:lnTo>
                  <a:lnTo>
                    <a:pt x="63" y="59"/>
                  </a:lnTo>
                  <a:lnTo>
                    <a:pt x="59" y="65"/>
                  </a:lnTo>
                  <a:lnTo>
                    <a:pt x="54" y="69"/>
                  </a:lnTo>
                  <a:lnTo>
                    <a:pt x="48" y="73"/>
                  </a:lnTo>
                  <a:lnTo>
                    <a:pt x="41" y="75"/>
                  </a:lnTo>
                  <a:lnTo>
                    <a:pt x="35" y="76"/>
                  </a:lnTo>
                  <a:lnTo>
                    <a:pt x="28" y="75"/>
                  </a:lnTo>
                  <a:lnTo>
                    <a:pt x="21" y="73"/>
                  </a:lnTo>
                  <a:lnTo>
                    <a:pt x="15" y="69"/>
                  </a:lnTo>
                  <a:lnTo>
                    <a:pt x="10" y="65"/>
                  </a:lnTo>
                  <a:lnTo>
                    <a:pt x="6" y="59"/>
                  </a:lnTo>
                  <a:lnTo>
                    <a:pt x="2" y="53"/>
                  </a:lnTo>
                  <a:lnTo>
                    <a:pt x="1" y="46"/>
                  </a:lnTo>
                  <a:lnTo>
                    <a:pt x="0" y="38"/>
                  </a:lnTo>
                  <a:lnTo>
                    <a:pt x="1" y="30"/>
                  </a:lnTo>
                  <a:lnTo>
                    <a:pt x="2" y="23"/>
                  </a:lnTo>
                  <a:lnTo>
                    <a:pt x="6" y="17"/>
                  </a:lnTo>
                  <a:lnTo>
                    <a:pt x="10" y="12"/>
                  </a:lnTo>
                  <a:lnTo>
                    <a:pt x="15" y="7"/>
                  </a:lnTo>
                  <a:lnTo>
                    <a:pt x="21" y="3"/>
                  </a:lnTo>
                  <a:lnTo>
                    <a:pt x="28" y="1"/>
                  </a:lnTo>
                  <a:lnTo>
                    <a:pt x="35" y="0"/>
                  </a:lnTo>
                  <a:close/>
                </a:path>
              </a:pathLst>
            </a:custGeom>
            <a:solidFill>
              <a:srgbClr val="D393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3" name="Freeform 127"/>
            <p:cNvSpPr>
              <a:spLocks/>
            </p:cNvSpPr>
            <p:nvPr/>
          </p:nvSpPr>
          <p:spPr bwMode="auto">
            <a:xfrm>
              <a:off x="2087" y="3708"/>
              <a:ext cx="31" cy="34"/>
            </a:xfrm>
            <a:custGeom>
              <a:avLst/>
              <a:gdLst>
                <a:gd name="T0" fmla="*/ 1 w 64"/>
                <a:gd name="T1" fmla="*/ 0 h 69"/>
                <a:gd name="T2" fmla="*/ 1 w 64"/>
                <a:gd name="T3" fmla="*/ 0 h 69"/>
                <a:gd name="T4" fmla="*/ 1 w 64"/>
                <a:gd name="T5" fmla="*/ 0 h 69"/>
                <a:gd name="T6" fmla="*/ 1 w 64"/>
                <a:gd name="T7" fmla="*/ 0 h 69"/>
                <a:gd name="T8" fmla="*/ 1 w 64"/>
                <a:gd name="T9" fmla="*/ 1 h 69"/>
                <a:gd name="T10" fmla="*/ 1 w 64"/>
                <a:gd name="T11" fmla="*/ 1 h 69"/>
                <a:gd name="T12" fmla="*/ 1 w 64"/>
                <a:gd name="T13" fmla="*/ 1 h 69"/>
                <a:gd name="T14" fmla="*/ 1 w 64"/>
                <a:gd name="T15" fmla="*/ 2 h 69"/>
                <a:gd name="T16" fmla="*/ 1 w 64"/>
                <a:gd name="T17" fmla="*/ 2 h 69"/>
                <a:gd name="T18" fmla="*/ 0 w 64"/>
                <a:gd name="T19" fmla="*/ 2 h 69"/>
                <a:gd name="T20" fmla="*/ 0 w 64"/>
                <a:gd name="T21" fmla="*/ 1 h 69"/>
                <a:gd name="T22" fmla="*/ 0 w 64"/>
                <a:gd name="T23" fmla="*/ 1 h 69"/>
                <a:gd name="T24" fmla="*/ 0 w 64"/>
                <a:gd name="T25" fmla="*/ 1 h 69"/>
                <a:gd name="T26" fmla="*/ 0 w 64"/>
                <a:gd name="T27" fmla="*/ 0 h 69"/>
                <a:gd name="T28" fmla="*/ 0 w 64"/>
                <a:gd name="T29" fmla="*/ 0 h 69"/>
                <a:gd name="T30" fmla="*/ 0 w 64"/>
                <a:gd name="T31" fmla="*/ 0 h 69"/>
                <a:gd name="T32" fmla="*/ 1 w 64"/>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9">
                  <a:moveTo>
                    <a:pt x="32" y="0"/>
                  </a:moveTo>
                  <a:lnTo>
                    <a:pt x="44" y="2"/>
                  </a:lnTo>
                  <a:lnTo>
                    <a:pt x="54" y="11"/>
                  </a:lnTo>
                  <a:lnTo>
                    <a:pt x="61" y="22"/>
                  </a:lnTo>
                  <a:lnTo>
                    <a:pt x="64" y="35"/>
                  </a:lnTo>
                  <a:lnTo>
                    <a:pt x="61" y="47"/>
                  </a:lnTo>
                  <a:lnTo>
                    <a:pt x="54" y="59"/>
                  </a:lnTo>
                  <a:lnTo>
                    <a:pt x="44" y="67"/>
                  </a:lnTo>
                  <a:lnTo>
                    <a:pt x="32" y="69"/>
                  </a:lnTo>
                  <a:lnTo>
                    <a:pt x="20" y="67"/>
                  </a:lnTo>
                  <a:lnTo>
                    <a:pt x="9" y="59"/>
                  </a:lnTo>
                  <a:lnTo>
                    <a:pt x="2" y="47"/>
                  </a:lnTo>
                  <a:lnTo>
                    <a:pt x="0" y="35"/>
                  </a:lnTo>
                  <a:lnTo>
                    <a:pt x="2" y="22"/>
                  </a:lnTo>
                  <a:lnTo>
                    <a:pt x="9" y="11"/>
                  </a:lnTo>
                  <a:lnTo>
                    <a:pt x="20" y="2"/>
                  </a:lnTo>
                  <a:lnTo>
                    <a:pt x="32" y="0"/>
                  </a:lnTo>
                  <a:close/>
                </a:path>
              </a:pathLst>
            </a:custGeom>
            <a:solidFill>
              <a:srgbClr val="D89B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4" name="Freeform 128"/>
            <p:cNvSpPr>
              <a:spLocks/>
            </p:cNvSpPr>
            <p:nvPr/>
          </p:nvSpPr>
          <p:spPr bwMode="auto">
            <a:xfrm>
              <a:off x="2089" y="3710"/>
              <a:ext cx="27" cy="29"/>
            </a:xfrm>
            <a:custGeom>
              <a:avLst/>
              <a:gdLst>
                <a:gd name="T0" fmla="*/ 0 w 56"/>
                <a:gd name="T1" fmla="*/ 0 h 61"/>
                <a:gd name="T2" fmla="*/ 1 w 56"/>
                <a:gd name="T3" fmla="*/ 0 h 61"/>
                <a:gd name="T4" fmla="*/ 1 w 56"/>
                <a:gd name="T5" fmla="*/ 0 h 61"/>
                <a:gd name="T6" fmla="*/ 1 w 56"/>
                <a:gd name="T7" fmla="*/ 0 h 61"/>
                <a:gd name="T8" fmla="*/ 1 w 56"/>
                <a:gd name="T9" fmla="*/ 0 h 61"/>
                <a:gd name="T10" fmla="*/ 1 w 56"/>
                <a:gd name="T11" fmla="*/ 1 h 61"/>
                <a:gd name="T12" fmla="*/ 1 w 56"/>
                <a:gd name="T13" fmla="*/ 1 h 61"/>
                <a:gd name="T14" fmla="*/ 1 w 56"/>
                <a:gd name="T15" fmla="*/ 1 h 61"/>
                <a:gd name="T16" fmla="*/ 0 w 56"/>
                <a:gd name="T17" fmla="*/ 1 h 61"/>
                <a:gd name="T18" fmla="*/ 0 w 56"/>
                <a:gd name="T19" fmla="*/ 1 h 61"/>
                <a:gd name="T20" fmla="*/ 0 w 56"/>
                <a:gd name="T21" fmla="*/ 1 h 61"/>
                <a:gd name="T22" fmla="*/ 0 w 56"/>
                <a:gd name="T23" fmla="*/ 1 h 61"/>
                <a:gd name="T24" fmla="*/ 0 w 56"/>
                <a:gd name="T25" fmla="*/ 0 h 61"/>
                <a:gd name="T26" fmla="*/ 0 w 56"/>
                <a:gd name="T27" fmla="*/ 0 h 61"/>
                <a:gd name="T28" fmla="*/ 0 w 56"/>
                <a:gd name="T29" fmla="*/ 0 h 61"/>
                <a:gd name="T30" fmla="*/ 0 w 56"/>
                <a:gd name="T31" fmla="*/ 0 h 61"/>
                <a:gd name="T32" fmla="*/ 0 w 56"/>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61">
                  <a:moveTo>
                    <a:pt x="28" y="0"/>
                  </a:moveTo>
                  <a:lnTo>
                    <a:pt x="38" y="3"/>
                  </a:lnTo>
                  <a:lnTo>
                    <a:pt x="48" y="10"/>
                  </a:lnTo>
                  <a:lnTo>
                    <a:pt x="53" y="19"/>
                  </a:lnTo>
                  <a:lnTo>
                    <a:pt x="56" y="31"/>
                  </a:lnTo>
                  <a:lnTo>
                    <a:pt x="53" y="43"/>
                  </a:lnTo>
                  <a:lnTo>
                    <a:pt x="48" y="52"/>
                  </a:lnTo>
                  <a:lnTo>
                    <a:pt x="38" y="59"/>
                  </a:lnTo>
                  <a:lnTo>
                    <a:pt x="28" y="61"/>
                  </a:lnTo>
                  <a:lnTo>
                    <a:pt x="18" y="59"/>
                  </a:lnTo>
                  <a:lnTo>
                    <a:pt x="9" y="52"/>
                  </a:lnTo>
                  <a:lnTo>
                    <a:pt x="3" y="43"/>
                  </a:lnTo>
                  <a:lnTo>
                    <a:pt x="0" y="31"/>
                  </a:lnTo>
                  <a:lnTo>
                    <a:pt x="3" y="19"/>
                  </a:lnTo>
                  <a:lnTo>
                    <a:pt x="9" y="10"/>
                  </a:lnTo>
                  <a:lnTo>
                    <a:pt x="18" y="3"/>
                  </a:lnTo>
                  <a:lnTo>
                    <a:pt x="28" y="0"/>
                  </a:lnTo>
                  <a:close/>
                </a:path>
              </a:pathLst>
            </a:custGeom>
            <a:solidFill>
              <a:srgbClr val="DDA3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5" name="Freeform 129"/>
            <p:cNvSpPr>
              <a:spLocks/>
            </p:cNvSpPr>
            <p:nvPr/>
          </p:nvSpPr>
          <p:spPr bwMode="auto">
            <a:xfrm>
              <a:off x="2089" y="3710"/>
              <a:ext cx="25" cy="26"/>
            </a:xfrm>
            <a:custGeom>
              <a:avLst/>
              <a:gdLst>
                <a:gd name="T0" fmla="*/ 1 w 49"/>
                <a:gd name="T1" fmla="*/ 0 h 55"/>
                <a:gd name="T2" fmla="*/ 2 w 49"/>
                <a:gd name="T3" fmla="*/ 0 h 55"/>
                <a:gd name="T4" fmla="*/ 2 w 49"/>
                <a:gd name="T5" fmla="*/ 0 h 55"/>
                <a:gd name="T6" fmla="*/ 2 w 49"/>
                <a:gd name="T7" fmla="*/ 0 h 55"/>
                <a:gd name="T8" fmla="*/ 2 w 49"/>
                <a:gd name="T9" fmla="*/ 0 h 55"/>
                <a:gd name="T10" fmla="*/ 2 w 49"/>
                <a:gd name="T11" fmla="*/ 1 h 55"/>
                <a:gd name="T12" fmla="*/ 2 w 49"/>
                <a:gd name="T13" fmla="*/ 1 h 55"/>
                <a:gd name="T14" fmla="*/ 2 w 49"/>
                <a:gd name="T15" fmla="*/ 1 h 55"/>
                <a:gd name="T16" fmla="*/ 1 w 49"/>
                <a:gd name="T17" fmla="*/ 1 h 55"/>
                <a:gd name="T18" fmla="*/ 1 w 49"/>
                <a:gd name="T19" fmla="*/ 1 h 55"/>
                <a:gd name="T20" fmla="*/ 1 w 49"/>
                <a:gd name="T21" fmla="*/ 1 h 55"/>
                <a:gd name="T22" fmla="*/ 1 w 49"/>
                <a:gd name="T23" fmla="*/ 1 h 55"/>
                <a:gd name="T24" fmla="*/ 0 w 49"/>
                <a:gd name="T25" fmla="*/ 0 h 55"/>
                <a:gd name="T26" fmla="*/ 1 w 49"/>
                <a:gd name="T27" fmla="*/ 0 h 55"/>
                <a:gd name="T28" fmla="*/ 1 w 49"/>
                <a:gd name="T29" fmla="*/ 0 h 55"/>
                <a:gd name="T30" fmla="*/ 1 w 49"/>
                <a:gd name="T31" fmla="*/ 0 h 55"/>
                <a:gd name="T32" fmla="*/ 1 w 49"/>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55">
                  <a:moveTo>
                    <a:pt x="25" y="0"/>
                  </a:moveTo>
                  <a:lnTo>
                    <a:pt x="34" y="3"/>
                  </a:lnTo>
                  <a:lnTo>
                    <a:pt x="42" y="9"/>
                  </a:lnTo>
                  <a:lnTo>
                    <a:pt x="47" y="18"/>
                  </a:lnTo>
                  <a:lnTo>
                    <a:pt x="49" y="28"/>
                  </a:lnTo>
                  <a:lnTo>
                    <a:pt x="47" y="39"/>
                  </a:lnTo>
                  <a:lnTo>
                    <a:pt x="42" y="47"/>
                  </a:lnTo>
                  <a:lnTo>
                    <a:pt x="34" y="52"/>
                  </a:lnTo>
                  <a:lnTo>
                    <a:pt x="25" y="55"/>
                  </a:lnTo>
                  <a:lnTo>
                    <a:pt x="16" y="52"/>
                  </a:lnTo>
                  <a:lnTo>
                    <a:pt x="8" y="47"/>
                  </a:lnTo>
                  <a:lnTo>
                    <a:pt x="2" y="39"/>
                  </a:lnTo>
                  <a:lnTo>
                    <a:pt x="0" y="28"/>
                  </a:lnTo>
                  <a:lnTo>
                    <a:pt x="2" y="18"/>
                  </a:lnTo>
                  <a:lnTo>
                    <a:pt x="8" y="9"/>
                  </a:lnTo>
                  <a:lnTo>
                    <a:pt x="16" y="3"/>
                  </a:lnTo>
                  <a:lnTo>
                    <a:pt x="25" y="0"/>
                  </a:lnTo>
                  <a:close/>
                </a:path>
              </a:pathLst>
            </a:custGeom>
            <a:solidFill>
              <a:srgbClr val="E0A5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6" name="Freeform 130"/>
            <p:cNvSpPr>
              <a:spLocks/>
            </p:cNvSpPr>
            <p:nvPr/>
          </p:nvSpPr>
          <p:spPr bwMode="auto">
            <a:xfrm>
              <a:off x="2090" y="3710"/>
              <a:ext cx="22" cy="24"/>
            </a:xfrm>
            <a:custGeom>
              <a:avLst/>
              <a:gdLst>
                <a:gd name="T0" fmla="*/ 1 w 43"/>
                <a:gd name="T1" fmla="*/ 0 h 47"/>
                <a:gd name="T2" fmla="*/ 1 w 43"/>
                <a:gd name="T3" fmla="*/ 1 h 47"/>
                <a:gd name="T4" fmla="*/ 2 w 43"/>
                <a:gd name="T5" fmla="*/ 1 h 47"/>
                <a:gd name="T6" fmla="*/ 2 w 43"/>
                <a:gd name="T7" fmla="*/ 1 h 47"/>
                <a:gd name="T8" fmla="*/ 2 w 43"/>
                <a:gd name="T9" fmla="*/ 1 h 47"/>
                <a:gd name="T10" fmla="*/ 2 w 43"/>
                <a:gd name="T11" fmla="*/ 2 h 47"/>
                <a:gd name="T12" fmla="*/ 2 w 43"/>
                <a:gd name="T13" fmla="*/ 2 h 47"/>
                <a:gd name="T14" fmla="*/ 1 w 43"/>
                <a:gd name="T15" fmla="*/ 2 h 47"/>
                <a:gd name="T16" fmla="*/ 1 w 43"/>
                <a:gd name="T17" fmla="*/ 2 h 47"/>
                <a:gd name="T18" fmla="*/ 1 w 43"/>
                <a:gd name="T19" fmla="*/ 2 h 47"/>
                <a:gd name="T20" fmla="*/ 1 w 43"/>
                <a:gd name="T21" fmla="*/ 2 h 47"/>
                <a:gd name="T22" fmla="*/ 1 w 43"/>
                <a:gd name="T23" fmla="*/ 2 h 47"/>
                <a:gd name="T24" fmla="*/ 0 w 43"/>
                <a:gd name="T25" fmla="*/ 1 h 47"/>
                <a:gd name="T26" fmla="*/ 1 w 43"/>
                <a:gd name="T27" fmla="*/ 1 h 47"/>
                <a:gd name="T28" fmla="*/ 1 w 43"/>
                <a:gd name="T29" fmla="*/ 1 h 47"/>
                <a:gd name="T30" fmla="*/ 1 w 43"/>
                <a:gd name="T31" fmla="*/ 1 h 47"/>
                <a:gd name="T32" fmla="*/ 1 w 43"/>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47">
                  <a:moveTo>
                    <a:pt x="21" y="0"/>
                  </a:moveTo>
                  <a:lnTo>
                    <a:pt x="29" y="2"/>
                  </a:lnTo>
                  <a:lnTo>
                    <a:pt x="36" y="7"/>
                  </a:lnTo>
                  <a:lnTo>
                    <a:pt x="40" y="15"/>
                  </a:lnTo>
                  <a:lnTo>
                    <a:pt x="43" y="24"/>
                  </a:lnTo>
                  <a:lnTo>
                    <a:pt x="40" y="33"/>
                  </a:lnTo>
                  <a:lnTo>
                    <a:pt x="36" y="40"/>
                  </a:lnTo>
                  <a:lnTo>
                    <a:pt x="29" y="45"/>
                  </a:lnTo>
                  <a:lnTo>
                    <a:pt x="21" y="47"/>
                  </a:lnTo>
                  <a:lnTo>
                    <a:pt x="13" y="45"/>
                  </a:lnTo>
                  <a:lnTo>
                    <a:pt x="6" y="40"/>
                  </a:lnTo>
                  <a:lnTo>
                    <a:pt x="1" y="33"/>
                  </a:lnTo>
                  <a:lnTo>
                    <a:pt x="0" y="24"/>
                  </a:lnTo>
                  <a:lnTo>
                    <a:pt x="1" y="15"/>
                  </a:lnTo>
                  <a:lnTo>
                    <a:pt x="6" y="7"/>
                  </a:lnTo>
                  <a:lnTo>
                    <a:pt x="13" y="2"/>
                  </a:lnTo>
                  <a:lnTo>
                    <a:pt x="21" y="0"/>
                  </a:lnTo>
                  <a:close/>
                </a:path>
              </a:pathLst>
            </a:custGeom>
            <a:solidFill>
              <a:srgbClr val="E5AD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7" name="Freeform 131"/>
            <p:cNvSpPr>
              <a:spLocks/>
            </p:cNvSpPr>
            <p:nvPr/>
          </p:nvSpPr>
          <p:spPr bwMode="auto">
            <a:xfrm>
              <a:off x="2090" y="3710"/>
              <a:ext cx="19" cy="21"/>
            </a:xfrm>
            <a:custGeom>
              <a:avLst/>
              <a:gdLst>
                <a:gd name="T0" fmla="*/ 1 w 36"/>
                <a:gd name="T1" fmla="*/ 0 h 39"/>
                <a:gd name="T2" fmla="*/ 1 w 36"/>
                <a:gd name="T3" fmla="*/ 1 h 39"/>
                <a:gd name="T4" fmla="*/ 1 w 36"/>
                <a:gd name="T5" fmla="*/ 1 h 39"/>
                <a:gd name="T6" fmla="*/ 2 w 36"/>
                <a:gd name="T7" fmla="*/ 1 h 39"/>
                <a:gd name="T8" fmla="*/ 2 w 36"/>
                <a:gd name="T9" fmla="*/ 1 h 39"/>
                <a:gd name="T10" fmla="*/ 2 w 36"/>
                <a:gd name="T11" fmla="*/ 1 h 39"/>
                <a:gd name="T12" fmla="*/ 1 w 36"/>
                <a:gd name="T13" fmla="*/ 2 h 39"/>
                <a:gd name="T14" fmla="*/ 1 w 36"/>
                <a:gd name="T15" fmla="*/ 2 h 39"/>
                <a:gd name="T16" fmla="*/ 1 w 36"/>
                <a:gd name="T17" fmla="*/ 2 h 39"/>
                <a:gd name="T18" fmla="*/ 1 w 36"/>
                <a:gd name="T19" fmla="*/ 2 h 39"/>
                <a:gd name="T20" fmla="*/ 1 w 36"/>
                <a:gd name="T21" fmla="*/ 2 h 39"/>
                <a:gd name="T22" fmla="*/ 1 w 36"/>
                <a:gd name="T23" fmla="*/ 1 h 39"/>
                <a:gd name="T24" fmla="*/ 0 w 36"/>
                <a:gd name="T25" fmla="*/ 1 h 39"/>
                <a:gd name="T26" fmla="*/ 1 w 36"/>
                <a:gd name="T27" fmla="*/ 1 h 39"/>
                <a:gd name="T28" fmla="*/ 1 w 36"/>
                <a:gd name="T29" fmla="*/ 1 h 39"/>
                <a:gd name="T30" fmla="*/ 1 w 36"/>
                <a:gd name="T31" fmla="*/ 1 h 39"/>
                <a:gd name="T32" fmla="*/ 1 w 36"/>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39">
                  <a:moveTo>
                    <a:pt x="19" y="0"/>
                  </a:moveTo>
                  <a:lnTo>
                    <a:pt x="25" y="1"/>
                  </a:lnTo>
                  <a:lnTo>
                    <a:pt x="31" y="6"/>
                  </a:lnTo>
                  <a:lnTo>
                    <a:pt x="35" y="12"/>
                  </a:lnTo>
                  <a:lnTo>
                    <a:pt x="36" y="19"/>
                  </a:lnTo>
                  <a:lnTo>
                    <a:pt x="35" y="27"/>
                  </a:lnTo>
                  <a:lnTo>
                    <a:pt x="31" y="33"/>
                  </a:lnTo>
                  <a:lnTo>
                    <a:pt x="25" y="38"/>
                  </a:lnTo>
                  <a:lnTo>
                    <a:pt x="19" y="39"/>
                  </a:lnTo>
                  <a:lnTo>
                    <a:pt x="12" y="38"/>
                  </a:lnTo>
                  <a:lnTo>
                    <a:pt x="6" y="33"/>
                  </a:lnTo>
                  <a:lnTo>
                    <a:pt x="1" y="27"/>
                  </a:lnTo>
                  <a:lnTo>
                    <a:pt x="0" y="19"/>
                  </a:lnTo>
                  <a:lnTo>
                    <a:pt x="1" y="12"/>
                  </a:lnTo>
                  <a:lnTo>
                    <a:pt x="6" y="6"/>
                  </a:lnTo>
                  <a:lnTo>
                    <a:pt x="12" y="1"/>
                  </a:lnTo>
                  <a:lnTo>
                    <a:pt x="19" y="0"/>
                  </a:lnTo>
                  <a:close/>
                </a:path>
              </a:pathLst>
            </a:custGeom>
            <a:solidFill>
              <a:srgbClr val="EAB5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8" name="Freeform 132"/>
            <p:cNvSpPr>
              <a:spLocks/>
            </p:cNvSpPr>
            <p:nvPr/>
          </p:nvSpPr>
          <p:spPr bwMode="auto">
            <a:xfrm>
              <a:off x="2279" y="3567"/>
              <a:ext cx="42" cy="22"/>
            </a:xfrm>
            <a:custGeom>
              <a:avLst/>
              <a:gdLst>
                <a:gd name="T0" fmla="*/ 2 w 85"/>
                <a:gd name="T1" fmla="*/ 1 h 44"/>
                <a:gd name="T2" fmla="*/ 2 w 85"/>
                <a:gd name="T3" fmla="*/ 1 h 44"/>
                <a:gd name="T4" fmla="*/ 2 w 85"/>
                <a:gd name="T5" fmla="*/ 1 h 44"/>
                <a:gd name="T6" fmla="*/ 2 w 85"/>
                <a:gd name="T7" fmla="*/ 2 h 44"/>
                <a:gd name="T8" fmla="*/ 1 w 85"/>
                <a:gd name="T9" fmla="*/ 2 h 44"/>
                <a:gd name="T10" fmla="*/ 1 w 85"/>
                <a:gd name="T11" fmla="*/ 2 h 44"/>
                <a:gd name="T12" fmla="*/ 1 w 85"/>
                <a:gd name="T13" fmla="*/ 2 h 44"/>
                <a:gd name="T14" fmla="*/ 1 w 85"/>
                <a:gd name="T15" fmla="*/ 2 h 44"/>
                <a:gd name="T16" fmla="*/ 0 w 85"/>
                <a:gd name="T17" fmla="*/ 2 h 44"/>
                <a:gd name="T18" fmla="*/ 0 w 85"/>
                <a:gd name="T19" fmla="*/ 2 h 44"/>
                <a:gd name="T20" fmla="*/ 0 w 85"/>
                <a:gd name="T21" fmla="*/ 2 h 44"/>
                <a:gd name="T22" fmla="*/ 0 w 85"/>
                <a:gd name="T23" fmla="*/ 2 h 44"/>
                <a:gd name="T24" fmla="*/ 0 w 85"/>
                <a:gd name="T25" fmla="*/ 1 h 44"/>
                <a:gd name="T26" fmla="*/ 0 w 85"/>
                <a:gd name="T27" fmla="*/ 1 h 44"/>
                <a:gd name="T28" fmla="*/ 0 w 85"/>
                <a:gd name="T29" fmla="*/ 1 h 44"/>
                <a:gd name="T30" fmla="*/ 0 w 85"/>
                <a:gd name="T31" fmla="*/ 1 h 44"/>
                <a:gd name="T32" fmla="*/ 0 w 85"/>
                <a:gd name="T33" fmla="*/ 1 h 44"/>
                <a:gd name="T34" fmla="*/ 1 w 85"/>
                <a:gd name="T35" fmla="*/ 1 h 44"/>
                <a:gd name="T36" fmla="*/ 1 w 85"/>
                <a:gd name="T37" fmla="*/ 0 h 44"/>
                <a:gd name="T38" fmla="*/ 1 w 85"/>
                <a:gd name="T39" fmla="*/ 0 h 44"/>
                <a:gd name="T40" fmla="*/ 1 w 85"/>
                <a:gd name="T41" fmla="*/ 1 h 44"/>
                <a:gd name="T42" fmla="*/ 2 w 85"/>
                <a:gd name="T43" fmla="*/ 1 h 44"/>
                <a:gd name="T44" fmla="*/ 2 w 85"/>
                <a:gd name="T45" fmla="*/ 1 h 44"/>
                <a:gd name="T46" fmla="*/ 2 w 85"/>
                <a:gd name="T47" fmla="*/ 1 h 44"/>
                <a:gd name="T48" fmla="*/ 2 w 85"/>
                <a:gd name="T49" fmla="*/ 1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 h="44">
                  <a:moveTo>
                    <a:pt x="83" y="13"/>
                  </a:moveTo>
                  <a:lnTo>
                    <a:pt x="85" y="21"/>
                  </a:lnTo>
                  <a:lnTo>
                    <a:pt x="81" y="29"/>
                  </a:lnTo>
                  <a:lnTo>
                    <a:pt x="72" y="37"/>
                  </a:lnTo>
                  <a:lnTo>
                    <a:pt x="57" y="42"/>
                  </a:lnTo>
                  <a:lnTo>
                    <a:pt x="49" y="43"/>
                  </a:lnTo>
                  <a:lnTo>
                    <a:pt x="41" y="44"/>
                  </a:lnTo>
                  <a:lnTo>
                    <a:pt x="33" y="44"/>
                  </a:lnTo>
                  <a:lnTo>
                    <a:pt x="25" y="43"/>
                  </a:lnTo>
                  <a:lnTo>
                    <a:pt x="18" y="42"/>
                  </a:lnTo>
                  <a:lnTo>
                    <a:pt x="11" y="38"/>
                  </a:lnTo>
                  <a:lnTo>
                    <a:pt x="6" y="35"/>
                  </a:lnTo>
                  <a:lnTo>
                    <a:pt x="2" y="31"/>
                  </a:lnTo>
                  <a:lnTo>
                    <a:pt x="0" y="23"/>
                  </a:lnTo>
                  <a:lnTo>
                    <a:pt x="3" y="15"/>
                  </a:lnTo>
                  <a:lnTo>
                    <a:pt x="12" y="7"/>
                  </a:lnTo>
                  <a:lnTo>
                    <a:pt x="26" y="2"/>
                  </a:lnTo>
                  <a:lnTo>
                    <a:pt x="34" y="1"/>
                  </a:lnTo>
                  <a:lnTo>
                    <a:pt x="43" y="0"/>
                  </a:lnTo>
                  <a:lnTo>
                    <a:pt x="51" y="0"/>
                  </a:lnTo>
                  <a:lnTo>
                    <a:pt x="59" y="1"/>
                  </a:lnTo>
                  <a:lnTo>
                    <a:pt x="66" y="2"/>
                  </a:lnTo>
                  <a:lnTo>
                    <a:pt x="73" y="6"/>
                  </a:lnTo>
                  <a:lnTo>
                    <a:pt x="78" y="9"/>
                  </a:lnTo>
                  <a:lnTo>
                    <a:pt x="83" y="13"/>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9" name="Freeform 133"/>
            <p:cNvSpPr>
              <a:spLocks/>
            </p:cNvSpPr>
            <p:nvPr/>
          </p:nvSpPr>
          <p:spPr bwMode="auto">
            <a:xfrm>
              <a:off x="2281" y="3567"/>
              <a:ext cx="39" cy="21"/>
            </a:xfrm>
            <a:custGeom>
              <a:avLst/>
              <a:gdLst>
                <a:gd name="T0" fmla="*/ 2 w 81"/>
                <a:gd name="T1" fmla="*/ 1 h 42"/>
                <a:gd name="T2" fmla="*/ 2 w 81"/>
                <a:gd name="T3" fmla="*/ 1 h 42"/>
                <a:gd name="T4" fmla="*/ 2 w 81"/>
                <a:gd name="T5" fmla="*/ 1 h 42"/>
                <a:gd name="T6" fmla="*/ 2 w 81"/>
                <a:gd name="T7" fmla="*/ 2 h 42"/>
                <a:gd name="T8" fmla="*/ 1 w 81"/>
                <a:gd name="T9" fmla="*/ 2 h 42"/>
                <a:gd name="T10" fmla="*/ 1 w 81"/>
                <a:gd name="T11" fmla="*/ 2 h 42"/>
                <a:gd name="T12" fmla="*/ 1 w 81"/>
                <a:gd name="T13" fmla="*/ 2 h 42"/>
                <a:gd name="T14" fmla="*/ 0 w 81"/>
                <a:gd name="T15" fmla="*/ 2 h 42"/>
                <a:gd name="T16" fmla="*/ 0 w 81"/>
                <a:gd name="T17" fmla="*/ 2 h 42"/>
                <a:gd name="T18" fmla="*/ 0 w 81"/>
                <a:gd name="T19" fmla="*/ 2 h 42"/>
                <a:gd name="T20" fmla="*/ 0 w 81"/>
                <a:gd name="T21" fmla="*/ 2 h 42"/>
                <a:gd name="T22" fmla="*/ 0 w 81"/>
                <a:gd name="T23" fmla="*/ 2 h 42"/>
                <a:gd name="T24" fmla="*/ 0 w 81"/>
                <a:gd name="T25" fmla="*/ 1 h 42"/>
                <a:gd name="T26" fmla="*/ 0 w 81"/>
                <a:gd name="T27" fmla="*/ 1 h 42"/>
                <a:gd name="T28" fmla="*/ 0 w 81"/>
                <a:gd name="T29" fmla="*/ 1 h 42"/>
                <a:gd name="T30" fmla="*/ 0 w 81"/>
                <a:gd name="T31" fmla="*/ 1 h 42"/>
                <a:gd name="T32" fmla="*/ 0 w 81"/>
                <a:gd name="T33" fmla="*/ 1 h 42"/>
                <a:gd name="T34" fmla="*/ 1 w 81"/>
                <a:gd name="T35" fmla="*/ 1 h 42"/>
                <a:gd name="T36" fmla="*/ 1 w 81"/>
                <a:gd name="T37" fmla="*/ 0 h 42"/>
                <a:gd name="T38" fmla="*/ 1 w 81"/>
                <a:gd name="T39" fmla="*/ 0 h 42"/>
                <a:gd name="T40" fmla="*/ 1 w 81"/>
                <a:gd name="T41" fmla="*/ 1 h 42"/>
                <a:gd name="T42" fmla="*/ 1 w 81"/>
                <a:gd name="T43" fmla="*/ 1 h 42"/>
                <a:gd name="T44" fmla="*/ 2 w 81"/>
                <a:gd name="T45" fmla="*/ 1 h 42"/>
                <a:gd name="T46" fmla="*/ 2 w 81"/>
                <a:gd name="T47" fmla="*/ 1 h 42"/>
                <a:gd name="T48" fmla="*/ 2 w 81"/>
                <a:gd name="T49" fmla="*/ 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1" h="42">
                  <a:moveTo>
                    <a:pt x="77" y="12"/>
                  </a:moveTo>
                  <a:lnTo>
                    <a:pt x="81" y="20"/>
                  </a:lnTo>
                  <a:lnTo>
                    <a:pt x="77" y="28"/>
                  </a:lnTo>
                  <a:lnTo>
                    <a:pt x="69" y="35"/>
                  </a:lnTo>
                  <a:lnTo>
                    <a:pt x="55" y="39"/>
                  </a:lnTo>
                  <a:lnTo>
                    <a:pt x="47" y="40"/>
                  </a:lnTo>
                  <a:lnTo>
                    <a:pt x="39" y="42"/>
                  </a:lnTo>
                  <a:lnTo>
                    <a:pt x="31" y="42"/>
                  </a:lnTo>
                  <a:lnTo>
                    <a:pt x="24" y="40"/>
                  </a:lnTo>
                  <a:lnTo>
                    <a:pt x="17" y="39"/>
                  </a:lnTo>
                  <a:lnTo>
                    <a:pt x="12" y="37"/>
                  </a:lnTo>
                  <a:lnTo>
                    <a:pt x="6" y="34"/>
                  </a:lnTo>
                  <a:lnTo>
                    <a:pt x="2" y="30"/>
                  </a:lnTo>
                  <a:lnTo>
                    <a:pt x="0" y="22"/>
                  </a:lnTo>
                  <a:lnTo>
                    <a:pt x="3" y="14"/>
                  </a:lnTo>
                  <a:lnTo>
                    <a:pt x="12" y="7"/>
                  </a:lnTo>
                  <a:lnTo>
                    <a:pt x="25" y="2"/>
                  </a:lnTo>
                  <a:lnTo>
                    <a:pt x="33" y="1"/>
                  </a:lnTo>
                  <a:lnTo>
                    <a:pt x="41" y="0"/>
                  </a:lnTo>
                  <a:lnTo>
                    <a:pt x="48" y="0"/>
                  </a:lnTo>
                  <a:lnTo>
                    <a:pt x="56" y="1"/>
                  </a:lnTo>
                  <a:lnTo>
                    <a:pt x="62" y="2"/>
                  </a:lnTo>
                  <a:lnTo>
                    <a:pt x="69" y="5"/>
                  </a:lnTo>
                  <a:lnTo>
                    <a:pt x="74" y="8"/>
                  </a:lnTo>
                  <a:lnTo>
                    <a:pt x="77" y="12"/>
                  </a:lnTo>
                  <a:close/>
                </a:path>
              </a:pathLst>
            </a:custGeom>
            <a:solidFill>
              <a:srgbClr val="BC7202"/>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50" name="Freeform 134"/>
            <p:cNvSpPr>
              <a:spLocks/>
            </p:cNvSpPr>
            <p:nvPr/>
          </p:nvSpPr>
          <p:spPr bwMode="auto">
            <a:xfrm>
              <a:off x="2281" y="3567"/>
              <a:ext cx="39" cy="19"/>
            </a:xfrm>
            <a:custGeom>
              <a:avLst/>
              <a:gdLst>
                <a:gd name="T0" fmla="*/ 3 w 77"/>
                <a:gd name="T1" fmla="*/ 0 h 39"/>
                <a:gd name="T2" fmla="*/ 3 w 77"/>
                <a:gd name="T3" fmla="*/ 0 h 39"/>
                <a:gd name="T4" fmla="*/ 3 w 77"/>
                <a:gd name="T5" fmla="*/ 0 h 39"/>
                <a:gd name="T6" fmla="*/ 3 w 77"/>
                <a:gd name="T7" fmla="*/ 1 h 39"/>
                <a:gd name="T8" fmla="*/ 2 w 77"/>
                <a:gd name="T9" fmla="*/ 1 h 39"/>
                <a:gd name="T10" fmla="*/ 2 w 77"/>
                <a:gd name="T11" fmla="*/ 1 h 39"/>
                <a:gd name="T12" fmla="*/ 2 w 77"/>
                <a:gd name="T13" fmla="*/ 1 h 39"/>
                <a:gd name="T14" fmla="*/ 1 w 77"/>
                <a:gd name="T15" fmla="*/ 1 h 39"/>
                <a:gd name="T16" fmla="*/ 1 w 77"/>
                <a:gd name="T17" fmla="*/ 1 h 39"/>
                <a:gd name="T18" fmla="*/ 1 w 77"/>
                <a:gd name="T19" fmla="*/ 1 h 39"/>
                <a:gd name="T20" fmla="*/ 1 w 77"/>
                <a:gd name="T21" fmla="*/ 1 h 39"/>
                <a:gd name="T22" fmla="*/ 1 w 77"/>
                <a:gd name="T23" fmla="*/ 0 h 39"/>
                <a:gd name="T24" fmla="*/ 1 w 77"/>
                <a:gd name="T25" fmla="*/ 0 h 39"/>
                <a:gd name="T26" fmla="*/ 0 w 77"/>
                <a:gd name="T27" fmla="*/ 0 h 39"/>
                <a:gd name="T28" fmla="*/ 1 w 77"/>
                <a:gd name="T29" fmla="*/ 0 h 39"/>
                <a:gd name="T30" fmla="*/ 1 w 77"/>
                <a:gd name="T31" fmla="*/ 0 h 39"/>
                <a:gd name="T32" fmla="*/ 1 w 77"/>
                <a:gd name="T33" fmla="*/ 0 h 39"/>
                <a:gd name="T34" fmla="*/ 1 w 77"/>
                <a:gd name="T35" fmla="*/ 0 h 39"/>
                <a:gd name="T36" fmla="*/ 2 w 77"/>
                <a:gd name="T37" fmla="*/ 0 h 39"/>
                <a:gd name="T38" fmla="*/ 2 w 77"/>
                <a:gd name="T39" fmla="*/ 0 h 39"/>
                <a:gd name="T40" fmla="*/ 2 w 77"/>
                <a:gd name="T41" fmla="*/ 0 h 39"/>
                <a:gd name="T42" fmla="*/ 2 w 77"/>
                <a:gd name="T43" fmla="*/ 0 h 39"/>
                <a:gd name="T44" fmla="*/ 3 w 77"/>
                <a:gd name="T45" fmla="*/ 0 h 39"/>
                <a:gd name="T46" fmla="*/ 3 w 77"/>
                <a:gd name="T47" fmla="*/ 0 h 39"/>
                <a:gd name="T48" fmla="*/ 3 w 77"/>
                <a:gd name="T49" fmla="*/ 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7" h="39">
                  <a:moveTo>
                    <a:pt x="73" y="12"/>
                  </a:moveTo>
                  <a:lnTo>
                    <a:pt x="77" y="19"/>
                  </a:lnTo>
                  <a:lnTo>
                    <a:pt x="73" y="27"/>
                  </a:lnTo>
                  <a:lnTo>
                    <a:pt x="65" y="34"/>
                  </a:lnTo>
                  <a:lnTo>
                    <a:pt x="52" y="38"/>
                  </a:lnTo>
                  <a:lnTo>
                    <a:pt x="45" y="39"/>
                  </a:lnTo>
                  <a:lnTo>
                    <a:pt x="37" y="39"/>
                  </a:lnTo>
                  <a:lnTo>
                    <a:pt x="30" y="39"/>
                  </a:lnTo>
                  <a:lnTo>
                    <a:pt x="24" y="38"/>
                  </a:lnTo>
                  <a:lnTo>
                    <a:pt x="17" y="37"/>
                  </a:lnTo>
                  <a:lnTo>
                    <a:pt x="11" y="35"/>
                  </a:lnTo>
                  <a:lnTo>
                    <a:pt x="6" y="31"/>
                  </a:lnTo>
                  <a:lnTo>
                    <a:pt x="3" y="28"/>
                  </a:lnTo>
                  <a:lnTo>
                    <a:pt x="0" y="21"/>
                  </a:lnTo>
                  <a:lnTo>
                    <a:pt x="4" y="13"/>
                  </a:lnTo>
                  <a:lnTo>
                    <a:pt x="12" y="7"/>
                  </a:lnTo>
                  <a:lnTo>
                    <a:pt x="25" y="2"/>
                  </a:lnTo>
                  <a:lnTo>
                    <a:pt x="32" y="1"/>
                  </a:lnTo>
                  <a:lnTo>
                    <a:pt x="40" y="0"/>
                  </a:lnTo>
                  <a:lnTo>
                    <a:pt x="47" y="1"/>
                  </a:lnTo>
                  <a:lnTo>
                    <a:pt x="53" y="1"/>
                  </a:lnTo>
                  <a:lnTo>
                    <a:pt x="60" y="4"/>
                  </a:lnTo>
                  <a:lnTo>
                    <a:pt x="65" y="6"/>
                  </a:lnTo>
                  <a:lnTo>
                    <a:pt x="70" y="8"/>
                  </a:lnTo>
                  <a:lnTo>
                    <a:pt x="73" y="12"/>
                  </a:lnTo>
                  <a:close/>
                </a:path>
              </a:pathLst>
            </a:custGeom>
            <a:solidFill>
              <a:srgbClr val="C17A02"/>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51" name="Freeform 135"/>
            <p:cNvSpPr>
              <a:spLocks/>
            </p:cNvSpPr>
            <p:nvPr/>
          </p:nvSpPr>
          <p:spPr bwMode="auto">
            <a:xfrm>
              <a:off x="2284" y="3567"/>
              <a:ext cx="33" cy="19"/>
            </a:xfrm>
            <a:custGeom>
              <a:avLst/>
              <a:gdLst>
                <a:gd name="T0" fmla="*/ 1 w 70"/>
                <a:gd name="T1" fmla="*/ 1 h 37"/>
                <a:gd name="T2" fmla="*/ 2 w 70"/>
                <a:gd name="T3" fmla="*/ 1 h 37"/>
                <a:gd name="T4" fmla="*/ 1 w 70"/>
                <a:gd name="T5" fmla="*/ 1 h 37"/>
                <a:gd name="T6" fmla="*/ 1 w 70"/>
                <a:gd name="T7" fmla="*/ 1 h 37"/>
                <a:gd name="T8" fmla="*/ 1 w 70"/>
                <a:gd name="T9" fmla="*/ 2 h 37"/>
                <a:gd name="T10" fmla="*/ 1 w 70"/>
                <a:gd name="T11" fmla="*/ 2 h 37"/>
                <a:gd name="T12" fmla="*/ 1 w 70"/>
                <a:gd name="T13" fmla="*/ 2 h 37"/>
                <a:gd name="T14" fmla="*/ 0 w 70"/>
                <a:gd name="T15" fmla="*/ 2 h 37"/>
                <a:gd name="T16" fmla="*/ 0 w 70"/>
                <a:gd name="T17" fmla="*/ 2 h 37"/>
                <a:gd name="T18" fmla="*/ 0 w 70"/>
                <a:gd name="T19" fmla="*/ 2 h 37"/>
                <a:gd name="T20" fmla="*/ 0 w 70"/>
                <a:gd name="T21" fmla="*/ 1 h 37"/>
                <a:gd name="T22" fmla="*/ 0 w 70"/>
                <a:gd name="T23" fmla="*/ 1 h 37"/>
                <a:gd name="T24" fmla="*/ 0 w 70"/>
                <a:gd name="T25" fmla="*/ 1 h 37"/>
                <a:gd name="T26" fmla="*/ 0 w 70"/>
                <a:gd name="T27" fmla="*/ 1 h 37"/>
                <a:gd name="T28" fmla="*/ 0 w 70"/>
                <a:gd name="T29" fmla="*/ 1 h 37"/>
                <a:gd name="T30" fmla="*/ 0 w 70"/>
                <a:gd name="T31" fmla="*/ 1 h 37"/>
                <a:gd name="T32" fmla="*/ 0 w 70"/>
                <a:gd name="T33" fmla="*/ 1 h 37"/>
                <a:gd name="T34" fmla="*/ 0 w 70"/>
                <a:gd name="T35" fmla="*/ 1 h 37"/>
                <a:gd name="T36" fmla="*/ 1 w 70"/>
                <a:gd name="T37" fmla="*/ 0 h 37"/>
                <a:gd name="T38" fmla="*/ 1 w 70"/>
                <a:gd name="T39" fmla="*/ 1 h 37"/>
                <a:gd name="T40" fmla="*/ 1 w 70"/>
                <a:gd name="T41" fmla="*/ 1 h 37"/>
                <a:gd name="T42" fmla="*/ 1 w 70"/>
                <a:gd name="T43" fmla="*/ 1 h 37"/>
                <a:gd name="T44" fmla="*/ 1 w 70"/>
                <a:gd name="T45" fmla="*/ 1 h 37"/>
                <a:gd name="T46" fmla="*/ 1 w 70"/>
                <a:gd name="T47" fmla="*/ 1 h 37"/>
                <a:gd name="T48" fmla="*/ 1 w 70"/>
                <a:gd name="T49" fmla="*/ 1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0" h="37">
                  <a:moveTo>
                    <a:pt x="68" y="12"/>
                  </a:moveTo>
                  <a:lnTo>
                    <a:pt x="70" y="19"/>
                  </a:lnTo>
                  <a:lnTo>
                    <a:pt x="68" y="25"/>
                  </a:lnTo>
                  <a:lnTo>
                    <a:pt x="60" y="31"/>
                  </a:lnTo>
                  <a:lnTo>
                    <a:pt x="48" y="36"/>
                  </a:lnTo>
                  <a:lnTo>
                    <a:pt x="41" y="37"/>
                  </a:lnTo>
                  <a:lnTo>
                    <a:pt x="34" y="37"/>
                  </a:lnTo>
                  <a:lnTo>
                    <a:pt x="28" y="37"/>
                  </a:lnTo>
                  <a:lnTo>
                    <a:pt x="22" y="36"/>
                  </a:lnTo>
                  <a:lnTo>
                    <a:pt x="16" y="35"/>
                  </a:lnTo>
                  <a:lnTo>
                    <a:pt x="10" y="32"/>
                  </a:lnTo>
                  <a:lnTo>
                    <a:pt x="7" y="30"/>
                  </a:lnTo>
                  <a:lnTo>
                    <a:pt x="3" y="27"/>
                  </a:lnTo>
                  <a:lnTo>
                    <a:pt x="0" y="20"/>
                  </a:lnTo>
                  <a:lnTo>
                    <a:pt x="3" y="13"/>
                  </a:lnTo>
                  <a:lnTo>
                    <a:pt x="11" y="7"/>
                  </a:lnTo>
                  <a:lnTo>
                    <a:pt x="23" y="2"/>
                  </a:lnTo>
                  <a:lnTo>
                    <a:pt x="30" y="1"/>
                  </a:lnTo>
                  <a:lnTo>
                    <a:pt x="37" y="0"/>
                  </a:lnTo>
                  <a:lnTo>
                    <a:pt x="43" y="1"/>
                  </a:lnTo>
                  <a:lnTo>
                    <a:pt x="49" y="1"/>
                  </a:lnTo>
                  <a:lnTo>
                    <a:pt x="55" y="4"/>
                  </a:lnTo>
                  <a:lnTo>
                    <a:pt x="60" y="6"/>
                  </a:lnTo>
                  <a:lnTo>
                    <a:pt x="64" y="8"/>
                  </a:lnTo>
                  <a:lnTo>
                    <a:pt x="68" y="12"/>
                  </a:lnTo>
                  <a:close/>
                </a:path>
              </a:pathLst>
            </a:custGeom>
            <a:solidFill>
              <a:srgbClr val="C47C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52" name="Freeform 136"/>
            <p:cNvSpPr>
              <a:spLocks/>
            </p:cNvSpPr>
            <p:nvPr/>
          </p:nvSpPr>
          <p:spPr bwMode="auto">
            <a:xfrm>
              <a:off x="2286" y="3567"/>
              <a:ext cx="33" cy="17"/>
            </a:xfrm>
            <a:custGeom>
              <a:avLst/>
              <a:gdLst>
                <a:gd name="T0" fmla="*/ 3 w 64"/>
                <a:gd name="T1" fmla="*/ 1 h 34"/>
                <a:gd name="T2" fmla="*/ 3 w 64"/>
                <a:gd name="T3" fmla="*/ 1 h 34"/>
                <a:gd name="T4" fmla="*/ 3 w 64"/>
                <a:gd name="T5" fmla="*/ 1 h 34"/>
                <a:gd name="T6" fmla="*/ 2 w 64"/>
                <a:gd name="T7" fmla="*/ 1 h 34"/>
                <a:gd name="T8" fmla="*/ 2 w 64"/>
                <a:gd name="T9" fmla="*/ 2 h 34"/>
                <a:gd name="T10" fmla="*/ 2 w 64"/>
                <a:gd name="T11" fmla="*/ 2 h 34"/>
                <a:gd name="T12" fmla="*/ 1 w 64"/>
                <a:gd name="T13" fmla="*/ 2 h 34"/>
                <a:gd name="T14" fmla="*/ 1 w 64"/>
                <a:gd name="T15" fmla="*/ 2 h 34"/>
                <a:gd name="T16" fmla="*/ 1 w 64"/>
                <a:gd name="T17" fmla="*/ 2 h 34"/>
                <a:gd name="T18" fmla="*/ 1 w 64"/>
                <a:gd name="T19" fmla="*/ 1 h 34"/>
                <a:gd name="T20" fmla="*/ 1 w 64"/>
                <a:gd name="T21" fmla="*/ 1 h 34"/>
                <a:gd name="T22" fmla="*/ 1 w 64"/>
                <a:gd name="T23" fmla="*/ 1 h 34"/>
                <a:gd name="T24" fmla="*/ 1 w 64"/>
                <a:gd name="T25" fmla="*/ 1 h 34"/>
                <a:gd name="T26" fmla="*/ 0 w 64"/>
                <a:gd name="T27" fmla="*/ 1 h 34"/>
                <a:gd name="T28" fmla="*/ 1 w 64"/>
                <a:gd name="T29" fmla="*/ 1 h 34"/>
                <a:gd name="T30" fmla="*/ 1 w 64"/>
                <a:gd name="T31" fmla="*/ 1 h 34"/>
                <a:gd name="T32" fmla="*/ 1 w 64"/>
                <a:gd name="T33" fmla="*/ 1 h 34"/>
                <a:gd name="T34" fmla="*/ 1 w 64"/>
                <a:gd name="T35" fmla="*/ 0 h 34"/>
                <a:gd name="T36" fmla="*/ 2 w 64"/>
                <a:gd name="T37" fmla="*/ 0 h 34"/>
                <a:gd name="T38" fmla="*/ 2 w 64"/>
                <a:gd name="T39" fmla="*/ 0 h 34"/>
                <a:gd name="T40" fmla="*/ 2 w 64"/>
                <a:gd name="T41" fmla="*/ 1 h 34"/>
                <a:gd name="T42" fmla="*/ 2 w 64"/>
                <a:gd name="T43" fmla="*/ 1 h 34"/>
                <a:gd name="T44" fmla="*/ 2 w 64"/>
                <a:gd name="T45" fmla="*/ 1 h 34"/>
                <a:gd name="T46" fmla="*/ 2 w 64"/>
                <a:gd name="T47" fmla="*/ 1 h 34"/>
                <a:gd name="T48" fmla="*/ 3 w 64"/>
                <a:gd name="T49" fmla="*/ 1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34">
                  <a:moveTo>
                    <a:pt x="62" y="9"/>
                  </a:moveTo>
                  <a:lnTo>
                    <a:pt x="64" y="16"/>
                  </a:lnTo>
                  <a:lnTo>
                    <a:pt x="62" y="22"/>
                  </a:lnTo>
                  <a:lnTo>
                    <a:pt x="55" y="28"/>
                  </a:lnTo>
                  <a:lnTo>
                    <a:pt x="43" y="33"/>
                  </a:lnTo>
                  <a:lnTo>
                    <a:pt x="38" y="34"/>
                  </a:lnTo>
                  <a:lnTo>
                    <a:pt x="31" y="34"/>
                  </a:lnTo>
                  <a:lnTo>
                    <a:pt x="25" y="34"/>
                  </a:lnTo>
                  <a:lnTo>
                    <a:pt x="19" y="33"/>
                  </a:lnTo>
                  <a:lnTo>
                    <a:pt x="13" y="31"/>
                  </a:lnTo>
                  <a:lnTo>
                    <a:pt x="9" y="29"/>
                  </a:lnTo>
                  <a:lnTo>
                    <a:pt x="4" y="27"/>
                  </a:lnTo>
                  <a:lnTo>
                    <a:pt x="2" y="24"/>
                  </a:lnTo>
                  <a:lnTo>
                    <a:pt x="0" y="18"/>
                  </a:lnTo>
                  <a:lnTo>
                    <a:pt x="2" y="11"/>
                  </a:lnTo>
                  <a:lnTo>
                    <a:pt x="9" y="6"/>
                  </a:lnTo>
                  <a:lnTo>
                    <a:pt x="20" y="1"/>
                  </a:lnTo>
                  <a:lnTo>
                    <a:pt x="26" y="0"/>
                  </a:lnTo>
                  <a:lnTo>
                    <a:pt x="33" y="0"/>
                  </a:lnTo>
                  <a:lnTo>
                    <a:pt x="39" y="0"/>
                  </a:lnTo>
                  <a:lnTo>
                    <a:pt x="44" y="1"/>
                  </a:lnTo>
                  <a:lnTo>
                    <a:pt x="50" y="3"/>
                  </a:lnTo>
                  <a:lnTo>
                    <a:pt x="55" y="5"/>
                  </a:lnTo>
                  <a:lnTo>
                    <a:pt x="58" y="7"/>
                  </a:lnTo>
                  <a:lnTo>
                    <a:pt x="62" y="9"/>
                  </a:lnTo>
                  <a:close/>
                </a:path>
              </a:pathLst>
            </a:custGeom>
            <a:solidFill>
              <a:srgbClr val="C98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53" name="Freeform 137"/>
            <p:cNvSpPr>
              <a:spLocks/>
            </p:cNvSpPr>
            <p:nvPr/>
          </p:nvSpPr>
          <p:spPr bwMode="auto">
            <a:xfrm>
              <a:off x="2287" y="3567"/>
              <a:ext cx="30" cy="17"/>
            </a:xfrm>
            <a:custGeom>
              <a:avLst/>
              <a:gdLst>
                <a:gd name="T0" fmla="*/ 2 w 60"/>
                <a:gd name="T1" fmla="*/ 1 h 31"/>
                <a:gd name="T2" fmla="*/ 2 w 60"/>
                <a:gd name="T3" fmla="*/ 1 h 31"/>
                <a:gd name="T4" fmla="*/ 2 w 60"/>
                <a:gd name="T5" fmla="*/ 1 h 31"/>
                <a:gd name="T6" fmla="*/ 2 w 60"/>
                <a:gd name="T7" fmla="*/ 1 h 31"/>
                <a:gd name="T8" fmla="*/ 2 w 60"/>
                <a:gd name="T9" fmla="*/ 2 h 31"/>
                <a:gd name="T10" fmla="*/ 2 w 60"/>
                <a:gd name="T11" fmla="*/ 2 h 31"/>
                <a:gd name="T12" fmla="*/ 1 w 60"/>
                <a:gd name="T13" fmla="*/ 2 h 31"/>
                <a:gd name="T14" fmla="*/ 1 w 60"/>
                <a:gd name="T15" fmla="*/ 2 h 31"/>
                <a:gd name="T16" fmla="*/ 1 w 60"/>
                <a:gd name="T17" fmla="*/ 2 h 31"/>
                <a:gd name="T18" fmla="*/ 1 w 60"/>
                <a:gd name="T19" fmla="*/ 2 h 31"/>
                <a:gd name="T20" fmla="*/ 1 w 60"/>
                <a:gd name="T21" fmla="*/ 1 h 31"/>
                <a:gd name="T22" fmla="*/ 1 w 60"/>
                <a:gd name="T23" fmla="*/ 1 h 31"/>
                <a:gd name="T24" fmla="*/ 1 w 60"/>
                <a:gd name="T25" fmla="*/ 1 h 31"/>
                <a:gd name="T26" fmla="*/ 0 w 60"/>
                <a:gd name="T27" fmla="*/ 1 h 31"/>
                <a:gd name="T28" fmla="*/ 1 w 60"/>
                <a:gd name="T29" fmla="*/ 1 h 31"/>
                <a:gd name="T30" fmla="*/ 1 w 60"/>
                <a:gd name="T31" fmla="*/ 1 h 31"/>
                <a:gd name="T32" fmla="*/ 1 w 60"/>
                <a:gd name="T33" fmla="*/ 1 h 31"/>
                <a:gd name="T34" fmla="*/ 1 w 60"/>
                <a:gd name="T35" fmla="*/ 1 h 31"/>
                <a:gd name="T36" fmla="*/ 1 w 60"/>
                <a:gd name="T37" fmla="*/ 0 h 31"/>
                <a:gd name="T38" fmla="*/ 2 w 60"/>
                <a:gd name="T39" fmla="*/ 0 h 31"/>
                <a:gd name="T40" fmla="*/ 2 w 60"/>
                <a:gd name="T41" fmla="*/ 1 h 31"/>
                <a:gd name="T42" fmla="*/ 2 w 60"/>
                <a:gd name="T43" fmla="*/ 1 h 31"/>
                <a:gd name="T44" fmla="*/ 2 w 60"/>
                <a:gd name="T45" fmla="*/ 1 h 31"/>
                <a:gd name="T46" fmla="*/ 2 w 60"/>
                <a:gd name="T47" fmla="*/ 1 h 31"/>
                <a:gd name="T48" fmla="*/ 2 w 60"/>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31">
                  <a:moveTo>
                    <a:pt x="58" y="9"/>
                  </a:moveTo>
                  <a:lnTo>
                    <a:pt x="60" y="15"/>
                  </a:lnTo>
                  <a:lnTo>
                    <a:pt x="58" y="21"/>
                  </a:lnTo>
                  <a:lnTo>
                    <a:pt x="51" y="27"/>
                  </a:lnTo>
                  <a:lnTo>
                    <a:pt x="40" y="30"/>
                  </a:lnTo>
                  <a:lnTo>
                    <a:pt x="35" y="31"/>
                  </a:lnTo>
                  <a:lnTo>
                    <a:pt x="29" y="31"/>
                  </a:lnTo>
                  <a:lnTo>
                    <a:pt x="23" y="31"/>
                  </a:lnTo>
                  <a:lnTo>
                    <a:pt x="18" y="30"/>
                  </a:lnTo>
                  <a:lnTo>
                    <a:pt x="13" y="29"/>
                  </a:lnTo>
                  <a:lnTo>
                    <a:pt x="8" y="27"/>
                  </a:lnTo>
                  <a:lnTo>
                    <a:pt x="5" y="24"/>
                  </a:lnTo>
                  <a:lnTo>
                    <a:pt x="2" y="22"/>
                  </a:lnTo>
                  <a:lnTo>
                    <a:pt x="0" y="16"/>
                  </a:lnTo>
                  <a:lnTo>
                    <a:pt x="2" y="11"/>
                  </a:lnTo>
                  <a:lnTo>
                    <a:pt x="9" y="6"/>
                  </a:lnTo>
                  <a:lnTo>
                    <a:pt x="18" y="3"/>
                  </a:lnTo>
                  <a:lnTo>
                    <a:pt x="24" y="1"/>
                  </a:lnTo>
                  <a:lnTo>
                    <a:pt x="31" y="0"/>
                  </a:lnTo>
                  <a:lnTo>
                    <a:pt x="37" y="0"/>
                  </a:lnTo>
                  <a:lnTo>
                    <a:pt x="41" y="1"/>
                  </a:lnTo>
                  <a:lnTo>
                    <a:pt x="47" y="3"/>
                  </a:lnTo>
                  <a:lnTo>
                    <a:pt x="52" y="5"/>
                  </a:lnTo>
                  <a:lnTo>
                    <a:pt x="55" y="7"/>
                  </a:lnTo>
                  <a:lnTo>
                    <a:pt x="58" y="9"/>
                  </a:lnTo>
                  <a:close/>
                </a:path>
              </a:pathLst>
            </a:custGeom>
            <a:solidFill>
              <a:srgbClr val="CE8C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54" name="Freeform 138"/>
            <p:cNvSpPr>
              <a:spLocks/>
            </p:cNvSpPr>
            <p:nvPr/>
          </p:nvSpPr>
          <p:spPr bwMode="auto">
            <a:xfrm>
              <a:off x="2290" y="3569"/>
              <a:ext cx="27" cy="14"/>
            </a:xfrm>
            <a:custGeom>
              <a:avLst/>
              <a:gdLst>
                <a:gd name="T0" fmla="*/ 1 w 56"/>
                <a:gd name="T1" fmla="*/ 1 h 28"/>
                <a:gd name="T2" fmla="*/ 1 w 56"/>
                <a:gd name="T3" fmla="*/ 1 h 28"/>
                <a:gd name="T4" fmla="*/ 1 w 56"/>
                <a:gd name="T5" fmla="*/ 1 h 28"/>
                <a:gd name="T6" fmla="*/ 1 w 56"/>
                <a:gd name="T7" fmla="*/ 1 h 28"/>
                <a:gd name="T8" fmla="*/ 1 w 56"/>
                <a:gd name="T9" fmla="*/ 1 h 28"/>
                <a:gd name="T10" fmla="*/ 0 w 56"/>
                <a:gd name="T11" fmla="*/ 1 h 28"/>
                <a:gd name="T12" fmla="*/ 0 w 56"/>
                <a:gd name="T13" fmla="*/ 1 h 28"/>
                <a:gd name="T14" fmla="*/ 0 w 56"/>
                <a:gd name="T15" fmla="*/ 1 h 28"/>
                <a:gd name="T16" fmla="*/ 0 w 56"/>
                <a:gd name="T17" fmla="*/ 1 h 28"/>
                <a:gd name="T18" fmla="*/ 0 w 56"/>
                <a:gd name="T19" fmla="*/ 1 h 28"/>
                <a:gd name="T20" fmla="*/ 0 w 56"/>
                <a:gd name="T21" fmla="*/ 1 h 28"/>
                <a:gd name="T22" fmla="*/ 0 w 56"/>
                <a:gd name="T23" fmla="*/ 1 h 28"/>
                <a:gd name="T24" fmla="*/ 0 w 56"/>
                <a:gd name="T25" fmla="*/ 1 h 28"/>
                <a:gd name="T26" fmla="*/ 0 w 56"/>
                <a:gd name="T27" fmla="*/ 1 h 28"/>
                <a:gd name="T28" fmla="*/ 0 w 56"/>
                <a:gd name="T29" fmla="*/ 1 h 28"/>
                <a:gd name="T30" fmla="*/ 0 w 56"/>
                <a:gd name="T31" fmla="*/ 1 h 28"/>
                <a:gd name="T32" fmla="*/ 0 w 56"/>
                <a:gd name="T33" fmla="*/ 1 h 28"/>
                <a:gd name="T34" fmla="*/ 0 w 56"/>
                <a:gd name="T35" fmla="*/ 0 h 28"/>
                <a:gd name="T36" fmla="*/ 0 w 56"/>
                <a:gd name="T37" fmla="*/ 0 h 28"/>
                <a:gd name="T38" fmla="*/ 1 w 56"/>
                <a:gd name="T39" fmla="*/ 0 h 28"/>
                <a:gd name="T40" fmla="*/ 1 w 56"/>
                <a:gd name="T41" fmla="*/ 0 h 28"/>
                <a:gd name="T42" fmla="*/ 1 w 56"/>
                <a:gd name="T43" fmla="*/ 1 h 28"/>
                <a:gd name="T44" fmla="*/ 1 w 56"/>
                <a:gd name="T45" fmla="*/ 1 h 28"/>
                <a:gd name="T46" fmla="*/ 1 w 56"/>
                <a:gd name="T47" fmla="*/ 1 h 28"/>
                <a:gd name="T48" fmla="*/ 1 w 56"/>
                <a:gd name="T49" fmla="*/ 1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28">
                  <a:moveTo>
                    <a:pt x="53" y="8"/>
                  </a:moveTo>
                  <a:lnTo>
                    <a:pt x="56" y="14"/>
                  </a:lnTo>
                  <a:lnTo>
                    <a:pt x="53" y="19"/>
                  </a:lnTo>
                  <a:lnTo>
                    <a:pt x="47" y="23"/>
                  </a:lnTo>
                  <a:lnTo>
                    <a:pt x="37" y="27"/>
                  </a:lnTo>
                  <a:lnTo>
                    <a:pt x="32" y="28"/>
                  </a:lnTo>
                  <a:lnTo>
                    <a:pt x="27" y="28"/>
                  </a:lnTo>
                  <a:lnTo>
                    <a:pt x="22" y="28"/>
                  </a:lnTo>
                  <a:lnTo>
                    <a:pt x="17" y="27"/>
                  </a:lnTo>
                  <a:lnTo>
                    <a:pt x="13" y="26"/>
                  </a:lnTo>
                  <a:lnTo>
                    <a:pt x="9" y="25"/>
                  </a:lnTo>
                  <a:lnTo>
                    <a:pt x="5" y="22"/>
                  </a:lnTo>
                  <a:lnTo>
                    <a:pt x="3" y="20"/>
                  </a:lnTo>
                  <a:lnTo>
                    <a:pt x="0" y="14"/>
                  </a:lnTo>
                  <a:lnTo>
                    <a:pt x="3" y="10"/>
                  </a:lnTo>
                  <a:lnTo>
                    <a:pt x="9" y="5"/>
                  </a:lnTo>
                  <a:lnTo>
                    <a:pt x="18" y="2"/>
                  </a:lnTo>
                  <a:lnTo>
                    <a:pt x="23" y="0"/>
                  </a:lnTo>
                  <a:lnTo>
                    <a:pt x="28" y="0"/>
                  </a:lnTo>
                  <a:lnTo>
                    <a:pt x="34" y="0"/>
                  </a:lnTo>
                  <a:lnTo>
                    <a:pt x="38" y="0"/>
                  </a:lnTo>
                  <a:lnTo>
                    <a:pt x="43" y="2"/>
                  </a:lnTo>
                  <a:lnTo>
                    <a:pt x="48" y="4"/>
                  </a:lnTo>
                  <a:lnTo>
                    <a:pt x="51" y="6"/>
                  </a:lnTo>
                  <a:lnTo>
                    <a:pt x="53" y="8"/>
                  </a:lnTo>
                  <a:close/>
                </a:path>
              </a:pathLst>
            </a:custGeom>
            <a:solidFill>
              <a:srgbClr val="D393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55" name="Freeform 139"/>
            <p:cNvSpPr>
              <a:spLocks/>
            </p:cNvSpPr>
            <p:nvPr/>
          </p:nvSpPr>
          <p:spPr bwMode="auto">
            <a:xfrm>
              <a:off x="2292" y="3569"/>
              <a:ext cx="24" cy="12"/>
            </a:xfrm>
            <a:custGeom>
              <a:avLst/>
              <a:gdLst>
                <a:gd name="T0" fmla="*/ 2 w 48"/>
                <a:gd name="T1" fmla="*/ 0 h 26"/>
                <a:gd name="T2" fmla="*/ 2 w 48"/>
                <a:gd name="T3" fmla="*/ 0 h 26"/>
                <a:gd name="T4" fmla="*/ 2 w 48"/>
                <a:gd name="T5" fmla="*/ 0 h 26"/>
                <a:gd name="T6" fmla="*/ 2 w 48"/>
                <a:gd name="T7" fmla="*/ 0 h 26"/>
                <a:gd name="T8" fmla="*/ 2 w 48"/>
                <a:gd name="T9" fmla="*/ 0 h 26"/>
                <a:gd name="T10" fmla="*/ 1 w 48"/>
                <a:gd name="T11" fmla="*/ 0 h 26"/>
                <a:gd name="T12" fmla="*/ 1 w 48"/>
                <a:gd name="T13" fmla="*/ 0 h 26"/>
                <a:gd name="T14" fmla="*/ 1 w 48"/>
                <a:gd name="T15" fmla="*/ 0 h 26"/>
                <a:gd name="T16" fmla="*/ 1 w 48"/>
                <a:gd name="T17" fmla="*/ 0 h 26"/>
                <a:gd name="T18" fmla="*/ 0 w 48"/>
                <a:gd name="T19" fmla="*/ 0 h 26"/>
                <a:gd name="T20" fmla="*/ 1 w 48"/>
                <a:gd name="T21" fmla="*/ 0 h 26"/>
                <a:gd name="T22" fmla="*/ 1 w 48"/>
                <a:gd name="T23" fmla="*/ 0 h 26"/>
                <a:gd name="T24" fmla="*/ 1 w 48"/>
                <a:gd name="T25" fmla="*/ 0 h 26"/>
                <a:gd name="T26" fmla="*/ 1 w 48"/>
                <a:gd name="T27" fmla="*/ 0 h 26"/>
                <a:gd name="T28" fmla="*/ 2 w 48"/>
                <a:gd name="T29" fmla="*/ 0 h 26"/>
                <a:gd name="T30" fmla="*/ 2 w 48"/>
                <a:gd name="T31" fmla="*/ 0 h 26"/>
                <a:gd name="T32" fmla="*/ 2 w 48"/>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26">
                  <a:moveTo>
                    <a:pt x="47" y="7"/>
                  </a:moveTo>
                  <a:lnTo>
                    <a:pt x="48" y="12"/>
                  </a:lnTo>
                  <a:lnTo>
                    <a:pt x="47" y="18"/>
                  </a:lnTo>
                  <a:lnTo>
                    <a:pt x="42" y="21"/>
                  </a:lnTo>
                  <a:lnTo>
                    <a:pt x="33" y="25"/>
                  </a:lnTo>
                  <a:lnTo>
                    <a:pt x="24" y="26"/>
                  </a:lnTo>
                  <a:lnTo>
                    <a:pt x="14" y="25"/>
                  </a:lnTo>
                  <a:lnTo>
                    <a:pt x="7" y="22"/>
                  </a:lnTo>
                  <a:lnTo>
                    <a:pt x="1" y="19"/>
                  </a:lnTo>
                  <a:lnTo>
                    <a:pt x="0" y="13"/>
                  </a:lnTo>
                  <a:lnTo>
                    <a:pt x="1" y="8"/>
                  </a:lnTo>
                  <a:lnTo>
                    <a:pt x="7" y="4"/>
                  </a:lnTo>
                  <a:lnTo>
                    <a:pt x="15" y="2"/>
                  </a:lnTo>
                  <a:lnTo>
                    <a:pt x="24" y="0"/>
                  </a:lnTo>
                  <a:lnTo>
                    <a:pt x="33" y="0"/>
                  </a:lnTo>
                  <a:lnTo>
                    <a:pt x="42" y="4"/>
                  </a:lnTo>
                  <a:lnTo>
                    <a:pt x="47" y="7"/>
                  </a:lnTo>
                  <a:close/>
                </a:path>
              </a:pathLst>
            </a:custGeom>
            <a:solidFill>
              <a:srgbClr val="D89B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56" name="Freeform 140"/>
            <p:cNvSpPr>
              <a:spLocks/>
            </p:cNvSpPr>
            <p:nvPr/>
          </p:nvSpPr>
          <p:spPr bwMode="auto">
            <a:xfrm>
              <a:off x="2293" y="3569"/>
              <a:ext cx="21" cy="10"/>
            </a:xfrm>
            <a:custGeom>
              <a:avLst/>
              <a:gdLst>
                <a:gd name="T0" fmla="*/ 1 w 43"/>
                <a:gd name="T1" fmla="*/ 0 h 23"/>
                <a:gd name="T2" fmla="*/ 1 w 43"/>
                <a:gd name="T3" fmla="*/ 0 h 23"/>
                <a:gd name="T4" fmla="*/ 1 w 43"/>
                <a:gd name="T5" fmla="*/ 0 h 23"/>
                <a:gd name="T6" fmla="*/ 1 w 43"/>
                <a:gd name="T7" fmla="*/ 0 h 23"/>
                <a:gd name="T8" fmla="*/ 0 w 43"/>
                <a:gd name="T9" fmla="*/ 0 h 23"/>
                <a:gd name="T10" fmla="*/ 0 w 43"/>
                <a:gd name="T11" fmla="*/ 0 h 23"/>
                <a:gd name="T12" fmla="*/ 0 w 43"/>
                <a:gd name="T13" fmla="*/ 0 h 23"/>
                <a:gd name="T14" fmla="*/ 0 w 43"/>
                <a:gd name="T15" fmla="*/ 0 h 23"/>
                <a:gd name="T16" fmla="*/ 0 w 43"/>
                <a:gd name="T17" fmla="*/ 0 h 23"/>
                <a:gd name="T18" fmla="*/ 0 w 43"/>
                <a:gd name="T19" fmla="*/ 0 h 23"/>
                <a:gd name="T20" fmla="*/ 0 w 43"/>
                <a:gd name="T21" fmla="*/ 0 h 23"/>
                <a:gd name="T22" fmla="*/ 0 w 43"/>
                <a:gd name="T23" fmla="*/ 0 h 23"/>
                <a:gd name="T24" fmla="*/ 0 w 43"/>
                <a:gd name="T25" fmla="*/ 0 h 23"/>
                <a:gd name="T26" fmla="*/ 0 w 43"/>
                <a:gd name="T27" fmla="*/ 0 h 23"/>
                <a:gd name="T28" fmla="*/ 0 w 43"/>
                <a:gd name="T29" fmla="*/ 0 h 23"/>
                <a:gd name="T30" fmla="*/ 1 w 43"/>
                <a:gd name="T31" fmla="*/ 0 h 23"/>
                <a:gd name="T32" fmla="*/ 1 w 43"/>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23">
                  <a:moveTo>
                    <a:pt x="42" y="7"/>
                  </a:moveTo>
                  <a:lnTo>
                    <a:pt x="43" y="12"/>
                  </a:lnTo>
                  <a:lnTo>
                    <a:pt x="41" y="17"/>
                  </a:lnTo>
                  <a:lnTo>
                    <a:pt x="36" y="20"/>
                  </a:lnTo>
                  <a:lnTo>
                    <a:pt x="29" y="22"/>
                  </a:lnTo>
                  <a:lnTo>
                    <a:pt x="20" y="23"/>
                  </a:lnTo>
                  <a:lnTo>
                    <a:pt x="12" y="22"/>
                  </a:lnTo>
                  <a:lnTo>
                    <a:pt x="5" y="20"/>
                  </a:lnTo>
                  <a:lnTo>
                    <a:pt x="1" y="17"/>
                  </a:lnTo>
                  <a:lnTo>
                    <a:pt x="0" y="12"/>
                  </a:lnTo>
                  <a:lnTo>
                    <a:pt x="1" y="7"/>
                  </a:lnTo>
                  <a:lnTo>
                    <a:pt x="6" y="4"/>
                  </a:lnTo>
                  <a:lnTo>
                    <a:pt x="13" y="2"/>
                  </a:lnTo>
                  <a:lnTo>
                    <a:pt x="23" y="0"/>
                  </a:lnTo>
                  <a:lnTo>
                    <a:pt x="31" y="2"/>
                  </a:lnTo>
                  <a:lnTo>
                    <a:pt x="38" y="4"/>
                  </a:lnTo>
                  <a:lnTo>
                    <a:pt x="42" y="7"/>
                  </a:lnTo>
                  <a:close/>
                </a:path>
              </a:pathLst>
            </a:custGeom>
            <a:solidFill>
              <a:srgbClr val="DDA3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57" name="Freeform 141"/>
            <p:cNvSpPr>
              <a:spLocks/>
            </p:cNvSpPr>
            <p:nvPr/>
          </p:nvSpPr>
          <p:spPr bwMode="auto">
            <a:xfrm>
              <a:off x="2295" y="3569"/>
              <a:ext cx="19" cy="10"/>
            </a:xfrm>
            <a:custGeom>
              <a:avLst/>
              <a:gdLst>
                <a:gd name="T0" fmla="*/ 1 w 39"/>
                <a:gd name="T1" fmla="*/ 0 h 21"/>
                <a:gd name="T2" fmla="*/ 1 w 39"/>
                <a:gd name="T3" fmla="*/ 0 h 21"/>
                <a:gd name="T4" fmla="*/ 1 w 39"/>
                <a:gd name="T5" fmla="*/ 0 h 21"/>
                <a:gd name="T6" fmla="*/ 1 w 39"/>
                <a:gd name="T7" fmla="*/ 0 h 21"/>
                <a:gd name="T8" fmla="*/ 0 w 39"/>
                <a:gd name="T9" fmla="*/ 0 h 21"/>
                <a:gd name="T10" fmla="*/ 0 w 39"/>
                <a:gd name="T11" fmla="*/ 0 h 21"/>
                <a:gd name="T12" fmla="*/ 0 w 39"/>
                <a:gd name="T13" fmla="*/ 0 h 21"/>
                <a:gd name="T14" fmla="*/ 0 w 39"/>
                <a:gd name="T15" fmla="*/ 0 h 21"/>
                <a:gd name="T16" fmla="*/ 0 w 39"/>
                <a:gd name="T17" fmla="*/ 0 h 21"/>
                <a:gd name="T18" fmla="*/ 0 w 39"/>
                <a:gd name="T19" fmla="*/ 0 h 21"/>
                <a:gd name="T20" fmla="*/ 0 w 39"/>
                <a:gd name="T21" fmla="*/ 0 h 21"/>
                <a:gd name="T22" fmla="*/ 0 w 39"/>
                <a:gd name="T23" fmla="*/ 0 h 21"/>
                <a:gd name="T24" fmla="*/ 0 w 39"/>
                <a:gd name="T25" fmla="*/ 0 h 21"/>
                <a:gd name="T26" fmla="*/ 0 w 39"/>
                <a:gd name="T27" fmla="*/ 0 h 21"/>
                <a:gd name="T28" fmla="*/ 0 w 39"/>
                <a:gd name="T29" fmla="*/ 0 h 21"/>
                <a:gd name="T30" fmla="*/ 1 w 39"/>
                <a:gd name="T31" fmla="*/ 0 h 21"/>
                <a:gd name="T32" fmla="*/ 1 w 39"/>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1">
                  <a:moveTo>
                    <a:pt x="37" y="6"/>
                  </a:moveTo>
                  <a:lnTo>
                    <a:pt x="39" y="11"/>
                  </a:lnTo>
                  <a:lnTo>
                    <a:pt x="37" y="14"/>
                  </a:lnTo>
                  <a:lnTo>
                    <a:pt x="33" y="18"/>
                  </a:lnTo>
                  <a:lnTo>
                    <a:pt x="26" y="20"/>
                  </a:lnTo>
                  <a:lnTo>
                    <a:pt x="18" y="21"/>
                  </a:lnTo>
                  <a:lnTo>
                    <a:pt x="11" y="20"/>
                  </a:lnTo>
                  <a:lnTo>
                    <a:pt x="6" y="19"/>
                  </a:lnTo>
                  <a:lnTo>
                    <a:pt x="1" y="15"/>
                  </a:lnTo>
                  <a:lnTo>
                    <a:pt x="0" y="11"/>
                  </a:lnTo>
                  <a:lnTo>
                    <a:pt x="2" y="7"/>
                  </a:lnTo>
                  <a:lnTo>
                    <a:pt x="6" y="4"/>
                  </a:lnTo>
                  <a:lnTo>
                    <a:pt x="13" y="2"/>
                  </a:lnTo>
                  <a:lnTo>
                    <a:pt x="20" y="0"/>
                  </a:lnTo>
                  <a:lnTo>
                    <a:pt x="26" y="2"/>
                  </a:lnTo>
                  <a:lnTo>
                    <a:pt x="33" y="3"/>
                  </a:lnTo>
                  <a:lnTo>
                    <a:pt x="37" y="6"/>
                  </a:lnTo>
                  <a:close/>
                </a:path>
              </a:pathLst>
            </a:custGeom>
            <a:solidFill>
              <a:srgbClr val="E0A5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58" name="Freeform 142"/>
            <p:cNvSpPr>
              <a:spLocks/>
            </p:cNvSpPr>
            <p:nvPr/>
          </p:nvSpPr>
          <p:spPr bwMode="auto">
            <a:xfrm>
              <a:off x="2296" y="3569"/>
              <a:ext cx="18" cy="9"/>
            </a:xfrm>
            <a:custGeom>
              <a:avLst/>
              <a:gdLst>
                <a:gd name="T0" fmla="*/ 2 w 34"/>
                <a:gd name="T1" fmla="*/ 1 h 17"/>
                <a:gd name="T2" fmla="*/ 2 w 34"/>
                <a:gd name="T3" fmla="*/ 1 h 17"/>
                <a:gd name="T4" fmla="*/ 2 w 34"/>
                <a:gd name="T5" fmla="*/ 1 h 17"/>
                <a:gd name="T6" fmla="*/ 1 w 34"/>
                <a:gd name="T7" fmla="*/ 1 h 17"/>
                <a:gd name="T8" fmla="*/ 1 w 34"/>
                <a:gd name="T9" fmla="*/ 1 h 17"/>
                <a:gd name="T10" fmla="*/ 1 w 34"/>
                <a:gd name="T11" fmla="*/ 1 h 17"/>
                <a:gd name="T12" fmla="*/ 1 w 34"/>
                <a:gd name="T13" fmla="*/ 1 h 17"/>
                <a:gd name="T14" fmla="*/ 1 w 34"/>
                <a:gd name="T15" fmla="*/ 1 h 17"/>
                <a:gd name="T16" fmla="*/ 1 w 34"/>
                <a:gd name="T17" fmla="*/ 1 h 17"/>
                <a:gd name="T18" fmla="*/ 0 w 34"/>
                <a:gd name="T19" fmla="*/ 1 h 17"/>
                <a:gd name="T20" fmla="*/ 1 w 34"/>
                <a:gd name="T21" fmla="*/ 1 h 17"/>
                <a:gd name="T22" fmla="*/ 1 w 34"/>
                <a:gd name="T23" fmla="*/ 1 h 17"/>
                <a:gd name="T24" fmla="*/ 1 w 34"/>
                <a:gd name="T25" fmla="*/ 0 h 17"/>
                <a:gd name="T26" fmla="*/ 1 w 34"/>
                <a:gd name="T27" fmla="*/ 0 h 17"/>
                <a:gd name="T28" fmla="*/ 1 w 34"/>
                <a:gd name="T29" fmla="*/ 0 h 17"/>
                <a:gd name="T30" fmla="*/ 1 w 34"/>
                <a:gd name="T31" fmla="*/ 1 h 17"/>
                <a:gd name="T32" fmla="*/ 2 w 34"/>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7">
                  <a:moveTo>
                    <a:pt x="33" y="4"/>
                  </a:moveTo>
                  <a:lnTo>
                    <a:pt x="34" y="8"/>
                  </a:lnTo>
                  <a:lnTo>
                    <a:pt x="33" y="11"/>
                  </a:lnTo>
                  <a:lnTo>
                    <a:pt x="29" y="13"/>
                  </a:lnTo>
                  <a:lnTo>
                    <a:pt x="23" y="16"/>
                  </a:lnTo>
                  <a:lnTo>
                    <a:pt x="18" y="17"/>
                  </a:lnTo>
                  <a:lnTo>
                    <a:pt x="11" y="16"/>
                  </a:lnTo>
                  <a:lnTo>
                    <a:pt x="5" y="15"/>
                  </a:lnTo>
                  <a:lnTo>
                    <a:pt x="2" y="11"/>
                  </a:lnTo>
                  <a:lnTo>
                    <a:pt x="0" y="8"/>
                  </a:lnTo>
                  <a:lnTo>
                    <a:pt x="2" y="5"/>
                  </a:lnTo>
                  <a:lnTo>
                    <a:pt x="6" y="2"/>
                  </a:lnTo>
                  <a:lnTo>
                    <a:pt x="12" y="0"/>
                  </a:lnTo>
                  <a:lnTo>
                    <a:pt x="18" y="0"/>
                  </a:lnTo>
                  <a:lnTo>
                    <a:pt x="25" y="0"/>
                  </a:lnTo>
                  <a:lnTo>
                    <a:pt x="29" y="2"/>
                  </a:lnTo>
                  <a:lnTo>
                    <a:pt x="33" y="4"/>
                  </a:lnTo>
                  <a:close/>
                </a:path>
              </a:pathLst>
            </a:custGeom>
            <a:solidFill>
              <a:srgbClr val="E5AD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59" name="Freeform 143"/>
            <p:cNvSpPr>
              <a:spLocks/>
            </p:cNvSpPr>
            <p:nvPr/>
          </p:nvSpPr>
          <p:spPr bwMode="auto">
            <a:xfrm>
              <a:off x="2299" y="3569"/>
              <a:ext cx="12" cy="9"/>
            </a:xfrm>
            <a:custGeom>
              <a:avLst/>
              <a:gdLst>
                <a:gd name="T0" fmla="*/ 0 w 28"/>
                <a:gd name="T1" fmla="*/ 1 h 15"/>
                <a:gd name="T2" fmla="*/ 0 w 28"/>
                <a:gd name="T3" fmla="*/ 1 h 15"/>
                <a:gd name="T4" fmla="*/ 0 w 28"/>
                <a:gd name="T5" fmla="*/ 1 h 15"/>
                <a:gd name="T6" fmla="*/ 0 w 28"/>
                <a:gd name="T7" fmla="*/ 1 h 15"/>
                <a:gd name="T8" fmla="*/ 0 w 28"/>
                <a:gd name="T9" fmla="*/ 1 h 15"/>
                <a:gd name="T10" fmla="*/ 0 w 28"/>
                <a:gd name="T11" fmla="*/ 1 h 15"/>
                <a:gd name="T12" fmla="*/ 0 w 28"/>
                <a:gd name="T13" fmla="*/ 1 h 15"/>
                <a:gd name="T14" fmla="*/ 0 w 28"/>
                <a:gd name="T15" fmla="*/ 1 h 15"/>
                <a:gd name="T16" fmla="*/ 0 w 28"/>
                <a:gd name="T17" fmla="*/ 1 h 15"/>
                <a:gd name="T18" fmla="*/ 0 w 28"/>
                <a:gd name="T19" fmla="*/ 1 h 15"/>
                <a:gd name="T20" fmla="*/ 0 w 28"/>
                <a:gd name="T21" fmla="*/ 1 h 15"/>
                <a:gd name="T22" fmla="*/ 0 w 28"/>
                <a:gd name="T23" fmla="*/ 1 h 15"/>
                <a:gd name="T24" fmla="*/ 0 w 28"/>
                <a:gd name="T25" fmla="*/ 1 h 15"/>
                <a:gd name="T26" fmla="*/ 0 w 28"/>
                <a:gd name="T27" fmla="*/ 0 h 15"/>
                <a:gd name="T28" fmla="*/ 0 w 28"/>
                <a:gd name="T29" fmla="*/ 1 h 15"/>
                <a:gd name="T30" fmla="*/ 0 w 28"/>
                <a:gd name="T31" fmla="*/ 1 h 15"/>
                <a:gd name="T32" fmla="*/ 0 w 2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5">
                  <a:moveTo>
                    <a:pt x="27" y="4"/>
                  </a:moveTo>
                  <a:lnTo>
                    <a:pt x="28" y="6"/>
                  </a:lnTo>
                  <a:lnTo>
                    <a:pt x="27" y="10"/>
                  </a:lnTo>
                  <a:lnTo>
                    <a:pt x="23" y="12"/>
                  </a:lnTo>
                  <a:lnTo>
                    <a:pt x="18" y="13"/>
                  </a:lnTo>
                  <a:lnTo>
                    <a:pt x="13" y="15"/>
                  </a:lnTo>
                  <a:lnTo>
                    <a:pt x="8" y="13"/>
                  </a:lnTo>
                  <a:lnTo>
                    <a:pt x="3" y="12"/>
                  </a:lnTo>
                  <a:lnTo>
                    <a:pt x="1" y="10"/>
                  </a:lnTo>
                  <a:lnTo>
                    <a:pt x="0" y="8"/>
                  </a:lnTo>
                  <a:lnTo>
                    <a:pt x="1" y="4"/>
                  </a:lnTo>
                  <a:lnTo>
                    <a:pt x="3" y="2"/>
                  </a:lnTo>
                  <a:lnTo>
                    <a:pt x="8" y="1"/>
                  </a:lnTo>
                  <a:lnTo>
                    <a:pt x="14" y="0"/>
                  </a:lnTo>
                  <a:lnTo>
                    <a:pt x="20" y="1"/>
                  </a:lnTo>
                  <a:lnTo>
                    <a:pt x="24" y="2"/>
                  </a:lnTo>
                  <a:lnTo>
                    <a:pt x="27" y="4"/>
                  </a:lnTo>
                  <a:close/>
                </a:path>
              </a:pathLst>
            </a:custGeom>
            <a:solidFill>
              <a:srgbClr val="EAB5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60" name="Freeform 144"/>
            <p:cNvSpPr>
              <a:spLocks/>
            </p:cNvSpPr>
            <p:nvPr/>
          </p:nvSpPr>
          <p:spPr bwMode="auto">
            <a:xfrm>
              <a:off x="2338" y="3533"/>
              <a:ext cx="34" cy="17"/>
            </a:xfrm>
            <a:custGeom>
              <a:avLst/>
              <a:gdLst>
                <a:gd name="T0" fmla="*/ 3 w 67"/>
                <a:gd name="T1" fmla="*/ 0 h 35"/>
                <a:gd name="T2" fmla="*/ 3 w 67"/>
                <a:gd name="T3" fmla="*/ 0 h 35"/>
                <a:gd name="T4" fmla="*/ 3 w 67"/>
                <a:gd name="T5" fmla="*/ 0 h 35"/>
                <a:gd name="T6" fmla="*/ 2 w 67"/>
                <a:gd name="T7" fmla="*/ 0 h 35"/>
                <a:gd name="T8" fmla="*/ 2 w 67"/>
                <a:gd name="T9" fmla="*/ 1 h 35"/>
                <a:gd name="T10" fmla="*/ 2 w 67"/>
                <a:gd name="T11" fmla="*/ 1 h 35"/>
                <a:gd name="T12" fmla="*/ 2 w 67"/>
                <a:gd name="T13" fmla="*/ 1 h 35"/>
                <a:gd name="T14" fmla="*/ 1 w 67"/>
                <a:gd name="T15" fmla="*/ 1 h 35"/>
                <a:gd name="T16" fmla="*/ 1 w 67"/>
                <a:gd name="T17" fmla="*/ 1 h 35"/>
                <a:gd name="T18" fmla="*/ 1 w 67"/>
                <a:gd name="T19" fmla="*/ 1 h 35"/>
                <a:gd name="T20" fmla="*/ 1 w 67"/>
                <a:gd name="T21" fmla="*/ 0 h 35"/>
                <a:gd name="T22" fmla="*/ 1 w 67"/>
                <a:gd name="T23" fmla="*/ 0 h 35"/>
                <a:gd name="T24" fmla="*/ 1 w 67"/>
                <a:gd name="T25" fmla="*/ 0 h 35"/>
                <a:gd name="T26" fmla="*/ 0 w 67"/>
                <a:gd name="T27" fmla="*/ 0 h 35"/>
                <a:gd name="T28" fmla="*/ 1 w 67"/>
                <a:gd name="T29" fmla="*/ 0 h 35"/>
                <a:gd name="T30" fmla="*/ 1 w 67"/>
                <a:gd name="T31" fmla="*/ 0 h 35"/>
                <a:gd name="T32" fmla="*/ 1 w 67"/>
                <a:gd name="T33" fmla="*/ 0 h 35"/>
                <a:gd name="T34" fmla="*/ 1 w 67"/>
                <a:gd name="T35" fmla="*/ 0 h 35"/>
                <a:gd name="T36" fmla="*/ 2 w 67"/>
                <a:gd name="T37" fmla="*/ 0 h 35"/>
                <a:gd name="T38" fmla="*/ 2 w 67"/>
                <a:gd name="T39" fmla="*/ 0 h 35"/>
                <a:gd name="T40" fmla="*/ 2 w 67"/>
                <a:gd name="T41" fmla="*/ 0 h 35"/>
                <a:gd name="T42" fmla="*/ 2 w 67"/>
                <a:gd name="T43" fmla="*/ 0 h 35"/>
                <a:gd name="T44" fmla="*/ 2 w 67"/>
                <a:gd name="T45" fmla="*/ 0 h 35"/>
                <a:gd name="T46" fmla="*/ 2 w 67"/>
                <a:gd name="T47" fmla="*/ 0 h 35"/>
                <a:gd name="T48" fmla="*/ 3 w 67"/>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35">
                  <a:moveTo>
                    <a:pt x="65" y="9"/>
                  </a:moveTo>
                  <a:lnTo>
                    <a:pt x="67" y="16"/>
                  </a:lnTo>
                  <a:lnTo>
                    <a:pt x="65" y="23"/>
                  </a:lnTo>
                  <a:lnTo>
                    <a:pt x="58" y="29"/>
                  </a:lnTo>
                  <a:lnTo>
                    <a:pt x="46" y="32"/>
                  </a:lnTo>
                  <a:lnTo>
                    <a:pt x="39" y="33"/>
                  </a:lnTo>
                  <a:lnTo>
                    <a:pt x="34" y="35"/>
                  </a:lnTo>
                  <a:lnTo>
                    <a:pt x="27" y="35"/>
                  </a:lnTo>
                  <a:lnTo>
                    <a:pt x="21" y="33"/>
                  </a:lnTo>
                  <a:lnTo>
                    <a:pt x="15" y="32"/>
                  </a:lnTo>
                  <a:lnTo>
                    <a:pt x="9" y="30"/>
                  </a:lnTo>
                  <a:lnTo>
                    <a:pt x="6" y="28"/>
                  </a:lnTo>
                  <a:lnTo>
                    <a:pt x="3" y="24"/>
                  </a:lnTo>
                  <a:lnTo>
                    <a:pt x="0" y="17"/>
                  </a:lnTo>
                  <a:lnTo>
                    <a:pt x="4" y="12"/>
                  </a:lnTo>
                  <a:lnTo>
                    <a:pt x="11" y="6"/>
                  </a:lnTo>
                  <a:lnTo>
                    <a:pt x="22" y="1"/>
                  </a:lnTo>
                  <a:lnTo>
                    <a:pt x="29" y="0"/>
                  </a:lnTo>
                  <a:lnTo>
                    <a:pt x="35" y="0"/>
                  </a:lnTo>
                  <a:lnTo>
                    <a:pt x="42" y="0"/>
                  </a:lnTo>
                  <a:lnTo>
                    <a:pt x="47" y="1"/>
                  </a:lnTo>
                  <a:lnTo>
                    <a:pt x="53" y="2"/>
                  </a:lnTo>
                  <a:lnTo>
                    <a:pt x="58" y="5"/>
                  </a:lnTo>
                  <a:lnTo>
                    <a:pt x="61" y="7"/>
                  </a:lnTo>
                  <a:lnTo>
                    <a:pt x="65" y="9"/>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61" name="Freeform 145"/>
            <p:cNvSpPr>
              <a:spLocks/>
            </p:cNvSpPr>
            <p:nvPr/>
          </p:nvSpPr>
          <p:spPr bwMode="auto">
            <a:xfrm>
              <a:off x="2340" y="3533"/>
              <a:ext cx="31" cy="15"/>
            </a:xfrm>
            <a:custGeom>
              <a:avLst/>
              <a:gdLst>
                <a:gd name="T0" fmla="*/ 2 w 62"/>
                <a:gd name="T1" fmla="*/ 0 h 32"/>
                <a:gd name="T2" fmla="*/ 2 w 62"/>
                <a:gd name="T3" fmla="*/ 0 h 32"/>
                <a:gd name="T4" fmla="*/ 2 w 62"/>
                <a:gd name="T5" fmla="*/ 0 h 32"/>
                <a:gd name="T6" fmla="*/ 2 w 62"/>
                <a:gd name="T7" fmla="*/ 0 h 32"/>
                <a:gd name="T8" fmla="*/ 2 w 62"/>
                <a:gd name="T9" fmla="*/ 0 h 32"/>
                <a:gd name="T10" fmla="*/ 2 w 62"/>
                <a:gd name="T11" fmla="*/ 0 h 32"/>
                <a:gd name="T12" fmla="*/ 1 w 62"/>
                <a:gd name="T13" fmla="*/ 0 h 32"/>
                <a:gd name="T14" fmla="*/ 1 w 62"/>
                <a:gd name="T15" fmla="*/ 0 h 32"/>
                <a:gd name="T16" fmla="*/ 1 w 62"/>
                <a:gd name="T17" fmla="*/ 0 h 32"/>
                <a:gd name="T18" fmla="*/ 1 w 62"/>
                <a:gd name="T19" fmla="*/ 0 h 32"/>
                <a:gd name="T20" fmla="*/ 1 w 62"/>
                <a:gd name="T21" fmla="*/ 0 h 32"/>
                <a:gd name="T22" fmla="*/ 1 w 62"/>
                <a:gd name="T23" fmla="*/ 0 h 32"/>
                <a:gd name="T24" fmla="*/ 1 w 62"/>
                <a:gd name="T25" fmla="*/ 0 h 32"/>
                <a:gd name="T26" fmla="*/ 0 w 62"/>
                <a:gd name="T27" fmla="*/ 0 h 32"/>
                <a:gd name="T28" fmla="*/ 1 w 62"/>
                <a:gd name="T29" fmla="*/ 0 h 32"/>
                <a:gd name="T30" fmla="*/ 1 w 62"/>
                <a:gd name="T31" fmla="*/ 0 h 32"/>
                <a:gd name="T32" fmla="*/ 1 w 62"/>
                <a:gd name="T33" fmla="*/ 0 h 32"/>
                <a:gd name="T34" fmla="*/ 1 w 62"/>
                <a:gd name="T35" fmla="*/ 0 h 32"/>
                <a:gd name="T36" fmla="*/ 1 w 62"/>
                <a:gd name="T37" fmla="*/ 0 h 32"/>
                <a:gd name="T38" fmla="*/ 2 w 62"/>
                <a:gd name="T39" fmla="*/ 0 h 32"/>
                <a:gd name="T40" fmla="*/ 2 w 62"/>
                <a:gd name="T41" fmla="*/ 0 h 32"/>
                <a:gd name="T42" fmla="*/ 2 w 62"/>
                <a:gd name="T43" fmla="*/ 0 h 32"/>
                <a:gd name="T44" fmla="*/ 2 w 62"/>
                <a:gd name="T45" fmla="*/ 0 h 32"/>
                <a:gd name="T46" fmla="*/ 2 w 62"/>
                <a:gd name="T47" fmla="*/ 0 h 32"/>
                <a:gd name="T48" fmla="*/ 2 w 62"/>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32">
                  <a:moveTo>
                    <a:pt x="60" y="9"/>
                  </a:moveTo>
                  <a:lnTo>
                    <a:pt x="62" y="15"/>
                  </a:lnTo>
                  <a:lnTo>
                    <a:pt x="60" y="22"/>
                  </a:lnTo>
                  <a:lnTo>
                    <a:pt x="53" y="28"/>
                  </a:lnTo>
                  <a:lnTo>
                    <a:pt x="42" y="31"/>
                  </a:lnTo>
                  <a:lnTo>
                    <a:pt x="37" y="32"/>
                  </a:lnTo>
                  <a:lnTo>
                    <a:pt x="30" y="32"/>
                  </a:lnTo>
                  <a:lnTo>
                    <a:pt x="24" y="32"/>
                  </a:lnTo>
                  <a:lnTo>
                    <a:pt x="18" y="31"/>
                  </a:lnTo>
                  <a:lnTo>
                    <a:pt x="13" y="30"/>
                  </a:lnTo>
                  <a:lnTo>
                    <a:pt x="9" y="28"/>
                  </a:lnTo>
                  <a:lnTo>
                    <a:pt x="4" y="25"/>
                  </a:lnTo>
                  <a:lnTo>
                    <a:pt x="2" y="23"/>
                  </a:lnTo>
                  <a:lnTo>
                    <a:pt x="0" y="17"/>
                  </a:lnTo>
                  <a:lnTo>
                    <a:pt x="2" y="10"/>
                  </a:lnTo>
                  <a:lnTo>
                    <a:pt x="9" y="6"/>
                  </a:lnTo>
                  <a:lnTo>
                    <a:pt x="19" y="1"/>
                  </a:lnTo>
                  <a:lnTo>
                    <a:pt x="25" y="0"/>
                  </a:lnTo>
                  <a:lnTo>
                    <a:pt x="32" y="0"/>
                  </a:lnTo>
                  <a:lnTo>
                    <a:pt x="38" y="0"/>
                  </a:lnTo>
                  <a:lnTo>
                    <a:pt x="43" y="1"/>
                  </a:lnTo>
                  <a:lnTo>
                    <a:pt x="48" y="2"/>
                  </a:lnTo>
                  <a:lnTo>
                    <a:pt x="53" y="5"/>
                  </a:lnTo>
                  <a:lnTo>
                    <a:pt x="57" y="7"/>
                  </a:lnTo>
                  <a:lnTo>
                    <a:pt x="60" y="9"/>
                  </a:lnTo>
                  <a:close/>
                </a:path>
              </a:pathLst>
            </a:custGeom>
            <a:solidFill>
              <a:srgbClr val="BC7202"/>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62" name="Freeform 146"/>
            <p:cNvSpPr>
              <a:spLocks/>
            </p:cNvSpPr>
            <p:nvPr/>
          </p:nvSpPr>
          <p:spPr bwMode="auto">
            <a:xfrm>
              <a:off x="2343" y="3535"/>
              <a:ext cx="27" cy="14"/>
            </a:xfrm>
            <a:custGeom>
              <a:avLst/>
              <a:gdLst>
                <a:gd name="T0" fmla="*/ 1 w 58"/>
                <a:gd name="T1" fmla="*/ 0 h 29"/>
                <a:gd name="T2" fmla="*/ 1 w 58"/>
                <a:gd name="T3" fmla="*/ 0 h 29"/>
                <a:gd name="T4" fmla="*/ 1 w 58"/>
                <a:gd name="T5" fmla="*/ 0 h 29"/>
                <a:gd name="T6" fmla="*/ 1 w 58"/>
                <a:gd name="T7" fmla="*/ 0 h 29"/>
                <a:gd name="T8" fmla="*/ 1 w 58"/>
                <a:gd name="T9" fmla="*/ 0 h 29"/>
                <a:gd name="T10" fmla="*/ 0 w 58"/>
                <a:gd name="T11" fmla="*/ 0 h 29"/>
                <a:gd name="T12" fmla="*/ 0 w 58"/>
                <a:gd name="T13" fmla="*/ 0 h 29"/>
                <a:gd name="T14" fmla="*/ 0 w 58"/>
                <a:gd name="T15" fmla="*/ 0 h 29"/>
                <a:gd name="T16" fmla="*/ 0 w 58"/>
                <a:gd name="T17" fmla="*/ 0 h 29"/>
                <a:gd name="T18" fmla="*/ 0 w 58"/>
                <a:gd name="T19" fmla="*/ 0 h 29"/>
                <a:gd name="T20" fmla="*/ 0 w 58"/>
                <a:gd name="T21" fmla="*/ 0 h 29"/>
                <a:gd name="T22" fmla="*/ 0 w 58"/>
                <a:gd name="T23" fmla="*/ 0 h 29"/>
                <a:gd name="T24" fmla="*/ 0 w 58"/>
                <a:gd name="T25" fmla="*/ 0 h 29"/>
                <a:gd name="T26" fmla="*/ 0 w 58"/>
                <a:gd name="T27" fmla="*/ 0 h 29"/>
                <a:gd name="T28" fmla="*/ 0 w 58"/>
                <a:gd name="T29" fmla="*/ 0 h 29"/>
                <a:gd name="T30" fmla="*/ 0 w 58"/>
                <a:gd name="T31" fmla="*/ 0 h 29"/>
                <a:gd name="T32" fmla="*/ 0 w 58"/>
                <a:gd name="T33" fmla="*/ 0 h 29"/>
                <a:gd name="T34" fmla="*/ 0 w 58"/>
                <a:gd name="T35" fmla="*/ 0 h 29"/>
                <a:gd name="T36" fmla="*/ 0 w 58"/>
                <a:gd name="T37" fmla="*/ 0 h 29"/>
                <a:gd name="T38" fmla="*/ 1 w 58"/>
                <a:gd name="T39" fmla="*/ 0 h 29"/>
                <a:gd name="T40" fmla="*/ 1 w 58"/>
                <a:gd name="T41" fmla="*/ 0 h 29"/>
                <a:gd name="T42" fmla="*/ 1 w 58"/>
                <a:gd name="T43" fmla="*/ 0 h 29"/>
                <a:gd name="T44" fmla="*/ 1 w 58"/>
                <a:gd name="T45" fmla="*/ 0 h 29"/>
                <a:gd name="T46" fmla="*/ 1 w 58"/>
                <a:gd name="T47" fmla="*/ 0 h 29"/>
                <a:gd name="T48" fmla="*/ 1 w 58"/>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29">
                  <a:moveTo>
                    <a:pt x="55" y="8"/>
                  </a:moveTo>
                  <a:lnTo>
                    <a:pt x="58" y="14"/>
                  </a:lnTo>
                  <a:lnTo>
                    <a:pt x="57" y="20"/>
                  </a:lnTo>
                  <a:lnTo>
                    <a:pt x="50" y="24"/>
                  </a:lnTo>
                  <a:lnTo>
                    <a:pt x="39" y="28"/>
                  </a:lnTo>
                  <a:lnTo>
                    <a:pt x="34" y="29"/>
                  </a:lnTo>
                  <a:lnTo>
                    <a:pt x="28" y="29"/>
                  </a:lnTo>
                  <a:lnTo>
                    <a:pt x="22" y="29"/>
                  </a:lnTo>
                  <a:lnTo>
                    <a:pt x="17" y="29"/>
                  </a:lnTo>
                  <a:lnTo>
                    <a:pt x="12" y="28"/>
                  </a:lnTo>
                  <a:lnTo>
                    <a:pt x="7" y="25"/>
                  </a:lnTo>
                  <a:lnTo>
                    <a:pt x="4" y="23"/>
                  </a:lnTo>
                  <a:lnTo>
                    <a:pt x="1" y="21"/>
                  </a:lnTo>
                  <a:lnTo>
                    <a:pt x="0" y="15"/>
                  </a:lnTo>
                  <a:lnTo>
                    <a:pt x="2" y="9"/>
                  </a:lnTo>
                  <a:lnTo>
                    <a:pt x="9" y="5"/>
                  </a:lnTo>
                  <a:lnTo>
                    <a:pt x="19" y="1"/>
                  </a:lnTo>
                  <a:lnTo>
                    <a:pt x="24" y="0"/>
                  </a:lnTo>
                  <a:lnTo>
                    <a:pt x="30" y="0"/>
                  </a:lnTo>
                  <a:lnTo>
                    <a:pt x="36" y="0"/>
                  </a:lnTo>
                  <a:lnTo>
                    <a:pt x="40" y="0"/>
                  </a:lnTo>
                  <a:lnTo>
                    <a:pt x="45" y="1"/>
                  </a:lnTo>
                  <a:lnTo>
                    <a:pt x="50" y="4"/>
                  </a:lnTo>
                  <a:lnTo>
                    <a:pt x="53" y="6"/>
                  </a:lnTo>
                  <a:lnTo>
                    <a:pt x="55" y="8"/>
                  </a:lnTo>
                  <a:close/>
                </a:path>
              </a:pathLst>
            </a:custGeom>
            <a:solidFill>
              <a:srgbClr val="C17A02"/>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63" name="Freeform 147"/>
            <p:cNvSpPr>
              <a:spLocks/>
            </p:cNvSpPr>
            <p:nvPr/>
          </p:nvSpPr>
          <p:spPr bwMode="auto">
            <a:xfrm>
              <a:off x="2343" y="3535"/>
              <a:ext cx="27" cy="12"/>
            </a:xfrm>
            <a:custGeom>
              <a:avLst/>
              <a:gdLst>
                <a:gd name="T0" fmla="*/ 1 w 55"/>
                <a:gd name="T1" fmla="*/ 0 h 28"/>
                <a:gd name="T2" fmla="*/ 1 w 55"/>
                <a:gd name="T3" fmla="*/ 0 h 28"/>
                <a:gd name="T4" fmla="*/ 1 w 55"/>
                <a:gd name="T5" fmla="*/ 0 h 28"/>
                <a:gd name="T6" fmla="*/ 1 w 55"/>
                <a:gd name="T7" fmla="*/ 0 h 28"/>
                <a:gd name="T8" fmla="*/ 1 w 55"/>
                <a:gd name="T9" fmla="*/ 0 h 28"/>
                <a:gd name="T10" fmla="*/ 1 w 55"/>
                <a:gd name="T11" fmla="*/ 0 h 28"/>
                <a:gd name="T12" fmla="*/ 0 w 55"/>
                <a:gd name="T13" fmla="*/ 0 h 28"/>
                <a:gd name="T14" fmla="*/ 0 w 55"/>
                <a:gd name="T15" fmla="*/ 0 h 28"/>
                <a:gd name="T16" fmla="*/ 0 w 55"/>
                <a:gd name="T17" fmla="*/ 0 h 28"/>
                <a:gd name="T18" fmla="*/ 0 w 55"/>
                <a:gd name="T19" fmla="*/ 0 h 28"/>
                <a:gd name="T20" fmla="*/ 0 w 55"/>
                <a:gd name="T21" fmla="*/ 0 h 28"/>
                <a:gd name="T22" fmla="*/ 0 w 55"/>
                <a:gd name="T23" fmla="*/ 0 h 28"/>
                <a:gd name="T24" fmla="*/ 0 w 55"/>
                <a:gd name="T25" fmla="*/ 0 h 28"/>
                <a:gd name="T26" fmla="*/ 0 w 55"/>
                <a:gd name="T27" fmla="*/ 0 h 28"/>
                <a:gd name="T28" fmla="*/ 0 w 55"/>
                <a:gd name="T29" fmla="*/ 0 h 28"/>
                <a:gd name="T30" fmla="*/ 0 w 55"/>
                <a:gd name="T31" fmla="*/ 0 h 28"/>
                <a:gd name="T32" fmla="*/ 0 w 55"/>
                <a:gd name="T33" fmla="*/ 0 h 28"/>
                <a:gd name="T34" fmla="*/ 0 w 55"/>
                <a:gd name="T35" fmla="*/ 0 h 28"/>
                <a:gd name="T36" fmla="*/ 0 w 55"/>
                <a:gd name="T37" fmla="*/ 0 h 28"/>
                <a:gd name="T38" fmla="*/ 1 w 55"/>
                <a:gd name="T39" fmla="*/ 0 h 28"/>
                <a:gd name="T40" fmla="*/ 1 w 55"/>
                <a:gd name="T41" fmla="*/ 0 h 28"/>
                <a:gd name="T42" fmla="*/ 1 w 55"/>
                <a:gd name="T43" fmla="*/ 0 h 28"/>
                <a:gd name="T44" fmla="*/ 1 w 55"/>
                <a:gd name="T45" fmla="*/ 0 h 28"/>
                <a:gd name="T46" fmla="*/ 1 w 55"/>
                <a:gd name="T47" fmla="*/ 0 h 28"/>
                <a:gd name="T48" fmla="*/ 1 w 55"/>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 h="28">
                  <a:moveTo>
                    <a:pt x="53" y="8"/>
                  </a:moveTo>
                  <a:lnTo>
                    <a:pt x="55" y="14"/>
                  </a:lnTo>
                  <a:lnTo>
                    <a:pt x="52" y="19"/>
                  </a:lnTo>
                  <a:lnTo>
                    <a:pt x="46" y="23"/>
                  </a:lnTo>
                  <a:lnTo>
                    <a:pt x="37" y="27"/>
                  </a:lnTo>
                  <a:lnTo>
                    <a:pt x="32" y="28"/>
                  </a:lnTo>
                  <a:lnTo>
                    <a:pt x="27" y="28"/>
                  </a:lnTo>
                  <a:lnTo>
                    <a:pt x="21" y="28"/>
                  </a:lnTo>
                  <a:lnTo>
                    <a:pt x="17" y="27"/>
                  </a:lnTo>
                  <a:lnTo>
                    <a:pt x="12" y="25"/>
                  </a:lnTo>
                  <a:lnTo>
                    <a:pt x="8" y="24"/>
                  </a:lnTo>
                  <a:lnTo>
                    <a:pt x="5" y="22"/>
                  </a:lnTo>
                  <a:lnTo>
                    <a:pt x="3" y="20"/>
                  </a:lnTo>
                  <a:lnTo>
                    <a:pt x="0" y="14"/>
                  </a:lnTo>
                  <a:lnTo>
                    <a:pt x="3" y="9"/>
                  </a:lnTo>
                  <a:lnTo>
                    <a:pt x="8" y="5"/>
                  </a:lnTo>
                  <a:lnTo>
                    <a:pt x="18" y="1"/>
                  </a:lnTo>
                  <a:lnTo>
                    <a:pt x="23" y="0"/>
                  </a:lnTo>
                  <a:lnTo>
                    <a:pt x="28" y="0"/>
                  </a:lnTo>
                  <a:lnTo>
                    <a:pt x="34" y="0"/>
                  </a:lnTo>
                  <a:lnTo>
                    <a:pt x="38" y="1"/>
                  </a:lnTo>
                  <a:lnTo>
                    <a:pt x="43" y="2"/>
                  </a:lnTo>
                  <a:lnTo>
                    <a:pt x="48" y="4"/>
                  </a:lnTo>
                  <a:lnTo>
                    <a:pt x="51" y="6"/>
                  </a:lnTo>
                  <a:lnTo>
                    <a:pt x="53" y="8"/>
                  </a:lnTo>
                  <a:close/>
                </a:path>
              </a:pathLst>
            </a:custGeom>
            <a:solidFill>
              <a:srgbClr val="C47C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64" name="Freeform 148"/>
            <p:cNvSpPr>
              <a:spLocks/>
            </p:cNvSpPr>
            <p:nvPr/>
          </p:nvSpPr>
          <p:spPr bwMode="auto">
            <a:xfrm>
              <a:off x="2344" y="3535"/>
              <a:ext cx="25" cy="12"/>
            </a:xfrm>
            <a:custGeom>
              <a:avLst/>
              <a:gdLst>
                <a:gd name="T0" fmla="*/ 1 w 51"/>
                <a:gd name="T1" fmla="*/ 0 h 25"/>
                <a:gd name="T2" fmla="*/ 1 w 51"/>
                <a:gd name="T3" fmla="*/ 0 h 25"/>
                <a:gd name="T4" fmla="*/ 1 w 51"/>
                <a:gd name="T5" fmla="*/ 0 h 25"/>
                <a:gd name="T6" fmla="*/ 1 w 51"/>
                <a:gd name="T7" fmla="*/ 0 h 25"/>
                <a:gd name="T8" fmla="*/ 1 w 51"/>
                <a:gd name="T9" fmla="*/ 0 h 25"/>
                <a:gd name="T10" fmla="*/ 0 w 51"/>
                <a:gd name="T11" fmla="*/ 0 h 25"/>
                <a:gd name="T12" fmla="*/ 0 w 51"/>
                <a:gd name="T13" fmla="*/ 0 h 25"/>
                <a:gd name="T14" fmla="*/ 0 w 51"/>
                <a:gd name="T15" fmla="*/ 0 h 25"/>
                <a:gd name="T16" fmla="*/ 0 w 51"/>
                <a:gd name="T17" fmla="*/ 0 h 25"/>
                <a:gd name="T18" fmla="*/ 0 w 51"/>
                <a:gd name="T19" fmla="*/ 0 h 25"/>
                <a:gd name="T20" fmla="*/ 0 w 51"/>
                <a:gd name="T21" fmla="*/ 0 h 25"/>
                <a:gd name="T22" fmla="*/ 0 w 51"/>
                <a:gd name="T23" fmla="*/ 0 h 25"/>
                <a:gd name="T24" fmla="*/ 0 w 51"/>
                <a:gd name="T25" fmla="*/ 0 h 25"/>
                <a:gd name="T26" fmla="*/ 0 w 51"/>
                <a:gd name="T27" fmla="*/ 0 h 25"/>
                <a:gd name="T28" fmla="*/ 0 w 51"/>
                <a:gd name="T29" fmla="*/ 0 h 25"/>
                <a:gd name="T30" fmla="*/ 0 w 51"/>
                <a:gd name="T31" fmla="*/ 0 h 25"/>
                <a:gd name="T32" fmla="*/ 1 w 51"/>
                <a:gd name="T33" fmla="*/ 0 h 25"/>
                <a:gd name="T34" fmla="*/ 1 w 51"/>
                <a:gd name="T35" fmla="*/ 0 h 25"/>
                <a:gd name="T36" fmla="*/ 1 w 51"/>
                <a:gd name="T37" fmla="*/ 0 h 25"/>
                <a:gd name="T38" fmla="*/ 1 w 51"/>
                <a:gd name="T39" fmla="*/ 0 h 25"/>
                <a:gd name="T40" fmla="*/ 1 w 51"/>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5">
                  <a:moveTo>
                    <a:pt x="49" y="7"/>
                  </a:moveTo>
                  <a:lnTo>
                    <a:pt x="51" y="13"/>
                  </a:lnTo>
                  <a:lnTo>
                    <a:pt x="48" y="17"/>
                  </a:lnTo>
                  <a:lnTo>
                    <a:pt x="42" y="22"/>
                  </a:lnTo>
                  <a:lnTo>
                    <a:pt x="33" y="24"/>
                  </a:lnTo>
                  <a:lnTo>
                    <a:pt x="24" y="25"/>
                  </a:lnTo>
                  <a:lnTo>
                    <a:pt x="14" y="25"/>
                  </a:lnTo>
                  <a:lnTo>
                    <a:pt x="7" y="23"/>
                  </a:lnTo>
                  <a:lnTo>
                    <a:pt x="1" y="19"/>
                  </a:lnTo>
                  <a:lnTo>
                    <a:pt x="0" y="14"/>
                  </a:lnTo>
                  <a:lnTo>
                    <a:pt x="1" y="8"/>
                  </a:lnTo>
                  <a:lnTo>
                    <a:pt x="7" y="5"/>
                  </a:lnTo>
                  <a:lnTo>
                    <a:pt x="15" y="1"/>
                  </a:lnTo>
                  <a:lnTo>
                    <a:pt x="19" y="0"/>
                  </a:lnTo>
                  <a:lnTo>
                    <a:pt x="25" y="0"/>
                  </a:lnTo>
                  <a:lnTo>
                    <a:pt x="30" y="0"/>
                  </a:lnTo>
                  <a:lnTo>
                    <a:pt x="34" y="0"/>
                  </a:lnTo>
                  <a:lnTo>
                    <a:pt x="39" y="1"/>
                  </a:lnTo>
                  <a:lnTo>
                    <a:pt x="42" y="4"/>
                  </a:lnTo>
                  <a:lnTo>
                    <a:pt x="46" y="5"/>
                  </a:lnTo>
                  <a:lnTo>
                    <a:pt x="49" y="7"/>
                  </a:lnTo>
                  <a:close/>
                </a:path>
              </a:pathLst>
            </a:custGeom>
            <a:solidFill>
              <a:srgbClr val="C98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65" name="Freeform 149"/>
            <p:cNvSpPr>
              <a:spLocks/>
            </p:cNvSpPr>
            <p:nvPr/>
          </p:nvSpPr>
          <p:spPr bwMode="auto">
            <a:xfrm>
              <a:off x="2346" y="3535"/>
              <a:ext cx="24" cy="12"/>
            </a:xfrm>
            <a:custGeom>
              <a:avLst/>
              <a:gdLst>
                <a:gd name="T0" fmla="*/ 2 w 47"/>
                <a:gd name="T1" fmla="*/ 1 h 24"/>
                <a:gd name="T2" fmla="*/ 2 w 47"/>
                <a:gd name="T3" fmla="*/ 1 h 24"/>
                <a:gd name="T4" fmla="*/ 2 w 47"/>
                <a:gd name="T5" fmla="*/ 1 h 24"/>
                <a:gd name="T6" fmla="*/ 2 w 47"/>
                <a:gd name="T7" fmla="*/ 1 h 24"/>
                <a:gd name="T8" fmla="*/ 1 w 47"/>
                <a:gd name="T9" fmla="*/ 1 h 24"/>
                <a:gd name="T10" fmla="*/ 1 w 47"/>
                <a:gd name="T11" fmla="*/ 1 h 24"/>
                <a:gd name="T12" fmla="*/ 1 w 47"/>
                <a:gd name="T13" fmla="*/ 1 h 24"/>
                <a:gd name="T14" fmla="*/ 1 w 47"/>
                <a:gd name="T15" fmla="*/ 1 h 24"/>
                <a:gd name="T16" fmla="*/ 1 w 47"/>
                <a:gd name="T17" fmla="*/ 1 h 24"/>
                <a:gd name="T18" fmla="*/ 0 w 47"/>
                <a:gd name="T19" fmla="*/ 1 h 24"/>
                <a:gd name="T20" fmla="*/ 1 w 47"/>
                <a:gd name="T21" fmla="*/ 1 h 24"/>
                <a:gd name="T22" fmla="*/ 1 w 47"/>
                <a:gd name="T23" fmla="*/ 1 h 24"/>
                <a:gd name="T24" fmla="*/ 1 w 47"/>
                <a:gd name="T25" fmla="*/ 1 h 24"/>
                <a:gd name="T26" fmla="*/ 1 w 47"/>
                <a:gd name="T27" fmla="*/ 0 h 24"/>
                <a:gd name="T28" fmla="*/ 1 w 47"/>
                <a:gd name="T29" fmla="*/ 1 h 24"/>
                <a:gd name="T30" fmla="*/ 2 w 47"/>
                <a:gd name="T31" fmla="*/ 1 h 24"/>
                <a:gd name="T32" fmla="*/ 2 w 47"/>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4">
                  <a:moveTo>
                    <a:pt x="46" y="7"/>
                  </a:moveTo>
                  <a:lnTo>
                    <a:pt x="47" y="12"/>
                  </a:lnTo>
                  <a:lnTo>
                    <a:pt x="45" y="16"/>
                  </a:lnTo>
                  <a:lnTo>
                    <a:pt x="39" y="20"/>
                  </a:lnTo>
                  <a:lnTo>
                    <a:pt x="31" y="23"/>
                  </a:lnTo>
                  <a:lnTo>
                    <a:pt x="22" y="24"/>
                  </a:lnTo>
                  <a:lnTo>
                    <a:pt x="14" y="23"/>
                  </a:lnTo>
                  <a:lnTo>
                    <a:pt x="7" y="21"/>
                  </a:lnTo>
                  <a:lnTo>
                    <a:pt x="1" y="17"/>
                  </a:lnTo>
                  <a:lnTo>
                    <a:pt x="0" y="13"/>
                  </a:lnTo>
                  <a:lnTo>
                    <a:pt x="2" y="8"/>
                  </a:lnTo>
                  <a:lnTo>
                    <a:pt x="7" y="4"/>
                  </a:lnTo>
                  <a:lnTo>
                    <a:pt x="15" y="1"/>
                  </a:lnTo>
                  <a:lnTo>
                    <a:pt x="24" y="0"/>
                  </a:lnTo>
                  <a:lnTo>
                    <a:pt x="32" y="1"/>
                  </a:lnTo>
                  <a:lnTo>
                    <a:pt x="40" y="4"/>
                  </a:lnTo>
                  <a:lnTo>
                    <a:pt x="46" y="7"/>
                  </a:lnTo>
                  <a:close/>
                </a:path>
              </a:pathLst>
            </a:custGeom>
            <a:solidFill>
              <a:srgbClr val="CE8C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66" name="Freeform 150"/>
            <p:cNvSpPr>
              <a:spLocks/>
            </p:cNvSpPr>
            <p:nvPr/>
          </p:nvSpPr>
          <p:spPr bwMode="auto">
            <a:xfrm>
              <a:off x="2347" y="3535"/>
              <a:ext cx="21" cy="10"/>
            </a:xfrm>
            <a:custGeom>
              <a:avLst/>
              <a:gdLst>
                <a:gd name="T0" fmla="*/ 2 w 41"/>
                <a:gd name="T1" fmla="*/ 0 h 22"/>
                <a:gd name="T2" fmla="*/ 2 w 41"/>
                <a:gd name="T3" fmla="*/ 0 h 22"/>
                <a:gd name="T4" fmla="*/ 2 w 41"/>
                <a:gd name="T5" fmla="*/ 0 h 22"/>
                <a:gd name="T6" fmla="*/ 2 w 41"/>
                <a:gd name="T7" fmla="*/ 0 h 22"/>
                <a:gd name="T8" fmla="*/ 1 w 41"/>
                <a:gd name="T9" fmla="*/ 0 h 22"/>
                <a:gd name="T10" fmla="*/ 1 w 41"/>
                <a:gd name="T11" fmla="*/ 0 h 22"/>
                <a:gd name="T12" fmla="*/ 1 w 41"/>
                <a:gd name="T13" fmla="*/ 0 h 22"/>
                <a:gd name="T14" fmla="*/ 1 w 41"/>
                <a:gd name="T15" fmla="*/ 0 h 22"/>
                <a:gd name="T16" fmla="*/ 1 w 41"/>
                <a:gd name="T17" fmla="*/ 0 h 22"/>
                <a:gd name="T18" fmla="*/ 0 w 41"/>
                <a:gd name="T19" fmla="*/ 0 h 22"/>
                <a:gd name="T20" fmla="*/ 1 w 41"/>
                <a:gd name="T21" fmla="*/ 0 h 22"/>
                <a:gd name="T22" fmla="*/ 1 w 41"/>
                <a:gd name="T23" fmla="*/ 0 h 22"/>
                <a:gd name="T24" fmla="*/ 1 w 41"/>
                <a:gd name="T25" fmla="*/ 0 h 22"/>
                <a:gd name="T26" fmla="*/ 1 w 41"/>
                <a:gd name="T27" fmla="*/ 0 h 22"/>
                <a:gd name="T28" fmla="*/ 1 w 41"/>
                <a:gd name="T29" fmla="*/ 0 h 22"/>
                <a:gd name="T30" fmla="*/ 2 w 41"/>
                <a:gd name="T31" fmla="*/ 0 h 22"/>
                <a:gd name="T32" fmla="*/ 2 w 41"/>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22">
                  <a:moveTo>
                    <a:pt x="40" y="7"/>
                  </a:moveTo>
                  <a:lnTo>
                    <a:pt x="41" y="11"/>
                  </a:lnTo>
                  <a:lnTo>
                    <a:pt x="40" y="15"/>
                  </a:lnTo>
                  <a:lnTo>
                    <a:pt x="35" y="19"/>
                  </a:lnTo>
                  <a:lnTo>
                    <a:pt x="28" y="21"/>
                  </a:lnTo>
                  <a:lnTo>
                    <a:pt x="20" y="22"/>
                  </a:lnTo>
                  <a:lnTo>
                    <a:pt x="12" y="22"/>
                  </a:lnTo>
                  <a:lnTo>
                    <a:pt x="5" y="20"/>
                  </a:lnTo>
                  <a:lnTo>
                    <a:pt x="1" y="16"/>
                  </a:lnTo>
                  <a:lnTo>
                    <a:pt x="0" y="12"/>
                  </a:lnTo>
                  <a:lnTo>
                    <a:pt x="1" y="7"/>
                  </a:lnTo>
                  <a:lnTo>
                    <a:pt x="5" y="4"/>
                  </a:lnTo>
                  <a:lnTo>
                    <a:pt x="12" y="1"/>
                  </a:lnTo>
                  <a:lnTo>
                    <a:pt x="20" y="0"/>
                  </a:lnTo>
                  <a:lnTo>
                    <a:pt x="28" y="1"/>
                  </a:lnTo>
                  <a:lnTo>
                    <a:pt x="35" y="4"/>
                  </a:lnTo>
                  <a:lnTo>
                    <a:pt x="40" y="7"/>
                  </a:lnTo>
                  <a:close/>
                </a:path>
              </a:pathLst>
            </a:custGeom>
            <a:solidFill>
              <a:srgbClr val="D393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67" name="Freeform 151"/>
            <p:cNvSpPr>
              <a:spLocks/>
            </p:cNvSpPr>
            <p:nvPr/>
          </p:nvSpPr>
          <p:spPr bwMode="auto">
            <a:xfrm>
              <a:off x="2349" y="3535"/>
              <a:ext cx="18" cy="9"/>
            </a:xfrm>
            <a:custGeom>
              <a:avLst/>
              <a:gdLst>
                <a:gd name="T0" fmla="*/ 1 w 38"/>
                <a:gd name="T1" fmla="*/ 0 h 21"/>
                <a:gd name="T2" fmla="*/ 1 w 38"/>
                <a:gd name="T3" fmla="*/ 0 h 21"/>
                <a:gd name="T4" fmla="*/ 1 w 38"/>
                <a:gd name="T5" fmla="*/ 0 h 21"/>
                <a:gd name="T6" fmla="*/ 0 w 38"/>
                <a:gd name="T7" fmla="*/ 0 h 21"/>
                <a:gd name="T8" fmla="*/ 0 w 38"/>
                <a:gd name="T9" fmla="*/ 0 h 21"/>
                <a:gd name="T10" fmla="*/ 0 w 38"/>
                <a:gd name="T11" fmla="*/ 0 h 21"/>
                <a:gd name="T12" fmla="*/ 0 w 38"/>
                <a:gd name="T13" fmla="*/ 0 h 21"/>
                <a:gd name="T14" fmla="*/ 0 w 38"/>
                <a:gd name="T15" fmla="*/ 0 h 21"/>
                <a:gd name="T16" fmla="*/ 0 w 38"/>
                <a:gd name="T17" fmla="*/ 0 h 21"/>
                <a:gd name="T18" fmla="*/ 0 w 38"/>
                <a:gd name="T19" fmla="*/ 0 h 21"/>
                <a:gd name="T20" fmla="*/ 0 w 38"/>
                <a:gd name="T21" fmla="*/ 0 h 21"/>
                <a:gd name="T22" fmla="*/ 0 w 38"/>
                <a:gd name="T23" fmla="*/ 0 h 21"/>
                <a:gd name="T24" fmla="*/ 0 w 38"/>
                <a:gd name="T25" fmla="*/ 0 h 21"/>
                <a:gd name="T26" fmla="*/ 0 w 38"/>
                <a:gd name="T27" fmla="*/ 0 h 21"/>
                <a:gd name="T28" fmla="*/ 0 w 38"/>
                <a:gd name="T29" fmla="*/ 0 h 21"/>
                <a:gd name="T30" fmla="*/ 1 w 38"/>
                <a:gd name="T31" fmla="*/ 0 h 21"/>
                <a:gd name="T32" fmla="*/ 1 w 38"/>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21">
                  <a:moveTo>
                    <a:pt x="37" y="6"/>
                  </a:moveTo>
                  <a:lnTo>
                    <a:pt x="38" y="11"/>
                  </a:lnTo>
                  <a:lnTo>
                    <a:pt x="37" y="14"/>
                  </a:lnTo>
                  <a:lnTo>
                    <a:pt x="32" y="17"/>
                  </a:lnTo>
                  <a:lnTo>
                    <a:pt x="26" y="20"/>
                  </a:lnTo>
                  <a:lnTo>
                    <a:pt x="20" y="21"/>
                  </a:lnTo>
                  <a:lnTo>
                    <a:pt x="13" y="20"/>
                  </a:lnTo>
                  <a:lnTo>
                    <a:pt x="6" y="19"/>
                  </a:lnTo>
                  <a:lnTo>
                    <a:pt x="1" y="15"/>
                  </a:lnTo>
                  <a:lnTo>
                    <a:pt x="0" y="11"/>
                  </a:lnTo>
                  <a:lnTo>
                    <a:pt x="2" y="7"/>
                  </a:lnTo>
                  <a:lnTo>
                    <a:pt x="6" y="4"/>
                  </a:lnTo>
                  <a:lnTo>
                    <a:pt x="13" y="1"/>
                  </a:lnTo>
                  <a:lnTo>
                    <a:pt x="20" y="0"/>
                  </a:lnTo>
                  <a:lnTo>
                    <a:pt x="26" y="1"/>
                  </a:lnTo>
                  <a:lnTo>
                    <a:pt x="33" y="2"/>
                  </a:lnTo>
                  <a:lnTo>
                    <a:pt x="37" y="6"/>
                  </a:lnTo>
                  <a:close/>
                </a:path>
              </a:pathLst>
            </a:custGeom>
            <a:solidFill>
              <a:srgbClr val="D89B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68" name="Freeform 152"/>
            <p:cNvSpPr>
              <a:spLocks/>
            </p:cNvSpPr>
            <p:nvPr/>
          </p:nvSpPr>
          <p:spPr bwMode="auto">
            <a:xfrm>
              <a:off x="2350" y="3535"/>
              <a:ext cx="16" cy="9"/>
            </a:xfrm>
            <a:custGeom>
              <a:avLst/>
              <a:gdLst>
                <a:gd name="T0" fmla="*/ 1 w 34"/>
                <a:gd name="T1" fmla="*/ 1 h 18"/>
                <a:gd name="T2" fmla="*/ 1 w 34"/>
                <a:gd name="T3" fmla="*/ 1 h 18"/>
                <a:gd name="T4" fmla="*/ 1 w 34"/>
                <a:gd name="T5" fmla="*/ 1 h 18"/>
                <a:gd name="T6" fmla="*/ 0 w 34"/>
                <a:gd name="T7" fmla="*/ 1 h 18"/>
                <a:gd name="T8" fmla="*/ 0 w 34"/>
                <a:gd name="T9" fmla="*/ 1 h 18"/>
                <a:gd name="T10" fmla="*/ 0 w 34"/>
                <a:gd name="T11" fmla="*/ 1 h 18"/>
                <a:gd name="T12" fmla="*/ 0 w 34"/>
                <a:gd name="T13" fmla="*/ 1 h 18"/>
                <a:gd name="T14" fmla="*/ 0 w 34"/>
                <a:gd name="T15" fmla="*/ 1 h 18"/>
                <a:gd name="T16" fmla="*/ 0 w 34"/>
                <a:gd name="T17" fmla="*/ 1 h 18"/>
                <a:gd name="T18" fmla="*/ 0 w 34"/>
                <a:gd name="T19" fmla="*/ 1 h 18"/>
                <a:gd name="T20" fmla="*/ 0 w 34"/>
                <a:gd name="T21" fmla="*/ 1 h 18"/>
                <a:gd name="T22" fmla="*/ 0 w 34"/>
                <a:gd name="T23" fmla="*/ 1 h 18"/>
                <a:gd name="T24" fmla="*/ 0 w 34"/>
                <a:gd name="T25" fmla="*/ 0 h 18"/>
                <a:gd name="T26" fmla="*/ 0 w 34"/>
                <a:gd name="T27" fmla="*/ 0 h 18"/>
                <a:gd name="T28" fmla="*/ 0 w 34"/>
                <a:gd name="T29" fmla="*/ 0 h 18"/>
                <a:gd name="T30" fmla="*/ 0 w 34"/>
                <a:gd name="T31" fmla="*/ 1 h 18"/>
                <a:gd name="T32" fmla="*/ 1 w 34"/>
                <a:gd name="T33" fmla="*/ 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3" y="5"/>
                  </a:moveTo>
                  <a:lnTo>
                    <a:pt x="34" y="8"/>
                  </a:lnTo>
                  <a:lnTo>
                    <a:pt x="33" y="12"/>
                  </a:lnTo>
                  <a:lnTo>
                    <a:pt x="29" y="14"/>
                  </a:lnTo>
                  <a:lnTo>
                    <a:pt x="23" y="16"/>
                  </a:lnTo>
                  <a:lnTo>
                    <a:pt x="17" y="18"/>
                  </a:lnTo>
                  <a:lnTo>
                    <a:pt x="11" y="16"/>
                  </a:lnTo>
                  <a:lnTo>
                    <a:pt x="5" y="15"/>
                  </a:lnTo>
                  <a:lnTo>
                    <a:pt x="2" y="13"/>
                  </a:lnTo>
                  <a:lnTo>
                    <a:pt x="0" y="10"/>
                  </a:lnTo>
                  <a:lnTo>
                    <a:pt x="2" y="6"/>
                  </a:lnTo>
                  <a:lnTo>
                    <a:pt x="5" y="3"/>
                  </a:lnTo>
                  <a:lnTo>
                    <a:pt x="11" y="0"/>
                  </a:lnTo>
                  <a:lnTo>
                    <a:pt x="18" y="0"/>
                  </a:lnTo>
                  <a:lnTo>
                    <a:pt x="23" y="0"/>
                  </a:lnTo>
                  <a:lnTo>
                    <a:pt x="29" y="3"/>
                  </a:lnTo>
                  <a:lnTo>
                    <a:pt x="33" y="5"/>
                  </a:lnTo>
                  <a:close/>
                </a:path>
              </a:pathLst>
            </a:custGeom>
            <a:solidFill>
              <a:srgbClr val="DDA3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69" name="Freeform 153"/>
            <p:cNvSpPr>
              <a:spLocks/>
            </p:cNvSpPr>
            <p:nvPr/>
          </p:nvSpPr>
          <p:spPr bwMode="auto">
            <a:xfrm>
              <a:off x="2352" y="3535"/>
              <a:ext cx="15" cy="7"/>
            </a:xfrm>
            <a:custGeom>
              <a:avLst/>
              <a:gdLst>
                <a:gd name="T0" fmla="*/ 1 w 30"/>
                <a:gd name="T1" fmla="*/ 0 h 15"/>
                <a:gd name="T2" fmla="*/ 1 w 30"/>
                <a:gd name="T3" fmla="*/ 0 h 15"/>
                <a:gd name="T4" fmla="*/ 1 w 30"/>
                <a:gd name="T5" fmla="*/ 0 h 15"/>
                <a:gd name="T6" fmla="*/ 1 w 30"/>
                <a:gd name="T7" fmla="*/ 0 h 15"/>
                <a:gd name="T8" fmla="*/ 1 w 30"/>
                <a:gd name="T9" fmla="*/ 0 h 15"/>
                <a:gd name="T10" fmla="*/ 1 w 30"/>
                <a:gd name="T11" fmla="*/ 0 h 15"/>
                <a:gd name="T12" fmla="*/ 1 w 30"/>
                <a:gd name="T13" fmla="*/ 0 h 15"/>
                <a:gd name="T14" fmla="*/ 1 w 30"/>
                <a:gd name="T15" fmla="*/ 0 h 15"/>
                <a:gd name="T16" fmla="*/ 1 w 30"/>
                <a:gd name="T17" fmla="*/ 0 h 15"/>
                <a:gd name="T18" fmla="*/ 0 w 30"/>
                <a:gd name="T19" fmla="*/ 0 h 15"/>
                <a:gd name="T20" fmla="*/ 1 w 30"/>
                <a:gd name="T21" fmla="*/ 0 h 15"/>
                <a:gd name="T22" fmla="*/ 1 w 30"/>
                <a:gd name="T23" fmla="*/ 0 h 15"/>
                <a:gd name="T24" fmla="*/ 1 w 30"/>
                <a:gd name="T25" fmla="*/ 0 h 15"/>
                <a:gd name="T26" fmla="*/ 1 w 30"/>
                <a:gd name="T27" fmla="*/ 0 h 15"/>
                <a:gd name="T28" fmla="*/ 1 w 30"/>
                <a:gd name="T29" fmla="*/ 0 h 15"/>
                <a:gd name="T30" fmla="*/ 1 w 30"/>
                <a:gd name="T31" fmla="*/ 0 h 15"/>
                <a:gd name="T32" fmla="*/ 1 w 3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15">
                  <a:moveTo>
                    <a:pt x="28" y="5"/>
                  </a:moveTo>
                  <a:lnTo>
                    <a:pt x="30" y="7"/>
                  </a:lnTo>
                  <a:lnTo>
                    <a:pt x="28" y="11"/>
                  </a:lnTo>
                  <a:lnTo>
                    <a:pt x="25" y="13"/>
                  </a:lnTo>
                  <a:lnTo>
                    <a:pt x="20" y="15"/>
                  </a:lnTo>
                  <a:lnTo>
                    <a:pt x="15" y="15"/>
                  </a:lnTo>
                  <a:lnTo>
                    <a:pt x="9" y="15"/>
                  </a:lnTo>
                  <a:lnTo>
                    <a:pt x="4" y="14"/>
                  </a:lnTo>
                  <a:lnTo>
                    <a:pt x="1" y="12"/>
                  </a:lnTo>
                  <a:lnTo>
                    <a:pt x="0" y="8"/>
                  </a:lnTo>
                  <a:lnTo>
                    <a:pt x="2" y="5"/>
                  </a:lnTo>
                  <a:lnTo>
                    <a:pt x="4" y="3"/>
                  </a:lnTo>
                  <a:lnTo>
                    <a:pt x="9" y="1"/>
                  </a:lnTo>
                  <a:lnTo>
                    <a:pt x="15" y="0"/>
                  </a:lnTo>
                  <a:lnTo>
                    <a:pt x="20" y="1"/>
                  </a:lnTo>
                  <a:lnTo>
                    <a:pt x="25" y="3"/>
                  </a:lnTo>
                  <a:lnTo>
                    <a:pt x="28" y="5"/>
                  </a:lnTo>
                  <a:close/>
                </a:path>
              </a:pathLst>
            </a:custGeom>
            <a:solidFill>
              <a:srgbClr val="E0A5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70" name="Freeform 154"/>
            <p:cNvSpPr>
              <a:spLocks/>
            </p:cNvSpPr>
            <p:nvPr/>
          </p:nvSpPr>
          <p:spPr bwMode="auto">
            <a:xfrm>
              <a:off x="2353" y="3535"/>
              <a:ext cx="13" cy="7"/>
            </a:xfrm>
            <a:custGeom>
              <a:avLst/>
              <a:gdLst>
                <a:gd name="T0" fmla="*/ 1 w 25"/>
                <a:gd name="T1" fmla="*/ 1 h 14"/>
                <a:gd name="T2" fmla="*/ 1 w 25"/>
                <a:gd name="T3" fmla="*/ 1 h 14"/>
                <a:gd name="T4" fmla="*/ 1 w 25"/>
                <a:gd name="T5" fmla="*/ 1 h 14"/>
                <a:gd name="T6" fmla="*/ 1 w 25"/>
                <a:gd name="T7" fmla="*/ 1 h 14"/>
                <a:gd name="T8" fmla="*/ 1 w 25"/>
                <a:gd name="T9" fmla="*/ 1 h 14"/>
                <a:gd name="T10" fmla="*/ 1 w 25"/>
                <a:gd name="T11" fmla="*/ 1 h 14"/>
                <a:gd name="T12" fmla="*/ 1 w 25"/>
                <a:gd name="T13" fmla="*/ 1 h 14"/>
                <a:gd name="T14" fmla="*/ 1 w 25"/>
                <a:gd name="T15" fmla="*/ 1 h 14"/>
                <a:gd name="T16" fmla="*/ 1 w 25"/>
                <a:gd name="T17" fmla="*/ 1 h 14"/>
                <a:gd name="T18" fmla="*/ 0 w 25"/>
                <a:gd name="T19" fmla="*/ 1 h 14"/>
                <a:gd name="T20" fmla="*/ 1 w 25"/>
                <a:gd name="T21" fmla="*/ 1 h 14"/>
                <a:gd name="T22" fmla="*/ 1 w 25"/>
                <a:gd name="T23" fmla="*/ 1 h 14"/>
                <a:gd name="T24" fmla="*/ 1 w 25"/>
                <a:gd name="T25" fmla="*/ 1 h 14"/>
                <a:gd name="T26" fmla="*/ 1 w 25"/>
                <a:gd name="T27" fmla="*/ 0 h 14"/>
                <a:gd name="T28" fmla="*/ 1 w 25"/>
                <a:gd name="T29" fmla="*/ 1 h 14"/>
                <a:gd name="T30" fmla="*/ 1 w 25"/>
                <a:gd name="T31" fmla="*/ 1 h 14"/>
                <a:gd name="T32" fmla="*/ 1 w 25"/>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4">
                  <a:moveTo>
                    <a:pt x="24" y="5"/>
                  </a:moveTo>
                  <a:lnTo>
                    <a:pt x="25" y="7"/>
                  </a:lnTo>
                  <a:lnTo>
                    <a:pt x="24" y="10"/>
                  </a:lnTo>
                  <a:lnTo>
                    <a:pt x="22" y="12"/>
                  </a:lnTo>
                  <a:lnTo>
                    <a:pt x="17" y="13"/>
                  </a:lnTo>
                  <a:lnTo>
                    <a:pt x="13" y="14"/>
                  </a:lnTo>
                  <a:lnTo>
                    <a:pt x="8" y="13"/>
                  </a:lnTo>
                  <a:lnTo>
                    <a:pt x="4" y="12"/>
                  </a:lnTo>
                  <a:lnTo>
                    <a:pt x="1" y="11"/>
                  </a:lnTo>
                  <a:lnTo>
                    <a:pt x="0" y="8"/>
                  </a:lnTo>
                  <a:lnTo>
                    <a:pt x="1" y="5"/>
                  </a:lnTo>
                  <a:lnTo>
                    <a:pt x="4" y="3"/>
                  </a:lnTo>
                  <a:lnTo>
                    <a:pt x="8" y="1"/>
                  </a:lnTo>
                  <a:lnTo>
                    <a:pt x="13" y="0"/>
                  </a:lnTo>
                  <a:lnTo>
                    <a:pt x="19" y="1"/>
                  </a:lnTo>
                  <a:lnTo>
                    <a:pt x="22" y="3"/>
                  </a:lnTo>
                  <a:lnTo>
                    <a:pt x="24" y="5"/>
                  </a:lnTo>
                  <a:close/>
                </a:path>
              </a:pathLst>
            </a:custGeom>
            <a:solidFill>
              <a:srgbClr val="E5AD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71" name="Freeform 155"/>
            <p:cNvSpPr>
              <a:spLocks/>
            </p:cNvSpPr>
            <p:nvPr/>
          </p:nvSpPr>
          <p:spPr bwMode="auto">
            <a:xfrm>
              <a:off x="2355" y="3535"/>
              <a:ext cx="10" cy="5"/>
            </a:xfrm>
            <a:custGeom>
              <a:avLst/>
              <a:gdLst>
                <a:gd name="T0" fmla="*/ 0 w 22"/>
                <a:gd name="T1" fmla="*/ 0 h 11"/>
                <a:gd name="T2" fmla="*/ 0 w 22"/>
                <a:gd name="T3" fmla="*/ 0 h 11"/>
                <a:gd name="T4" fmla="*/ 0 w 22"/>
                <a:gd name="T5" fmla="*/ 0 h 11"/>
                <a:gd name="T6" fmla="*/ 0 w 22"/>
                <a:gd name="T7" fmla="*/ 0 h 11"/>
                <a:gd name="T8" fmla="*/ 0 w 22"/>
                <a:gd name="T9" fmla="*/ 0 h 11"/>
                <a:gd name="T10" fmla="*/ 0 w 22"/>
                <a:gd name="T11" fmla="*/ 0 h 11"/>
                <a:gd name="T12" fmla="*/ 0 w 22"/>
                <a:gd name="T13" fmla="*/ 0 h 11"/>
                <a:gd name="T14" fmla="*/ 0 w 22"/>
                <a:gd name="T15" fmla="*/ 0 h 11"/>
                <a:gd name="T16" fmla="*/ 0 w 22"/>
                <a:gd name="T17" fmla="*/ 0 h 11"/>
                <a:gd name="T18" fmla="*/ 0 w 22"/>
                <a:gd name="T19" fmla="*/ 0 h 11"/>
                <a:gd name="T20" fmla="*/ 0 w 22"/>
                <a:gd name="T21" fmla="*/ 0 h 11"/>
                <a:gd name="T22" fmla="*/ 0 w 22"/>
                <a:gd name="T23" fmla="*/ 0 h 11"/>
                <a:gd name="T24" fmla="*/ 0 w 22"/>
                <a:gd name="T25" fmla="*/ 0 h 11"/>
                <a:gd name="T26" fmla="*/ 0 w 22"/>
                <a:gd name="T27" fmla="*/ 0 h 11"/>
                <a:gd name="T28" fmla="*/ 0 w 22"/>
                <a:gd name="T29" fmla="*/ 0 h 11"/>
                <a:gd name="T30" fmla="*/ 0 w 22"/>
                <a:gd name="T31" fmla="*/ 0 h 11"/>
                <a:gd name="T32" fmla="*/ 0 w 22"/>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11">
                  <a:moveTo>
                    <a:pt x="22" y="3"/>
                  </a:moveTo>
                  <a:lnTo>
                    <a:pt x="22" y="5"/>
                  </a:lnTo>
                  <a:lnTo>
                    <a:pt x="21" y="7"/>
                  </a:lnTo>
                  <a:lnTo>
                    <a:pt x="19" y="10"/>
                  </a:lnTo>
                  <a:lnTo>
                    <a:pt x="15" y="11"/>
                  </a:lnTo>
                  <a:lnTo>
                    <a:pt x="11" y="11"/>
                  </a:lnTo>
                  <a:lnTo>
                    <a:pt x="7" y="11"/>
                  </a:lnTo>
                  <a:lnTo>
                    <a:pt x="4" y="10"/>
                  </a:lnTo>
                  <a:lnTo>
                    <a:pt x="2" y="7"/>
                  </a:lnTo>
                  <a:lnTo>
                    <a:pt x="0" y="5"/>
                  </a:lnTo>
                  <a:lnTo>
                    <a:pt x="2" y="4"/>
                  </a:lnTo>
                  <a:lnTo>
                    <a:pt x="4" y="2"/>
                  </a:lnTo>
                  <a:lnTo>
                    <a:pt x="7" y="0"/>
                  </a:lnTo>
                  <a:lnTo>
                    <a:pt x="12" y="0"/>
                  </a:lnTo>
                  <a:lnTo>
                    <a:pt x="17" y="0"/>
                  </a:lnTo>
                  <a:lnTo>
                    <a:pt x="20" y="2"/>
                  </a:lnTo>
                  <a:lnTo>
                    <a:pt x="22" y="3"/>
                  </a:lnTo>
                  <a:close/>
                </a:path>
              </a:pathLst>
            </a:custGeom>
            <a:solidFill>
              <a:srgbClr val="EAB5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72" name="Freeform 156"/>
            <p:cNvSpPr>
              <a:spLocks/>
            </p:cNvSpPr>
            <p:nvPr/>
          </p:nvSpPr>
          <p:spPr bwMode="auto">
            <a:xfrm>
              <a:off x="2232" y="3225"/>
              <a:ext cx="37" cy="41"/>
            </a:xfrm>
            <a:custGeom>
              <a:avLst/>
              <a:gdLst>
                <a:gd name="T0" fmla="*/ 1 w 75"/>
                <a:gd name="T1" fmla="*/ 0 h 81"/>
                <a:gd name="T2" fmla="*/ 1 w 75"/>
                <a:gd name="T3" fmla="*/ 1 h 81"/>
                <a:gd name="T4" fmla="*/ 1 w 75"/>
                <a:gd name="T5" fmla="*/ 1 h 81"/>
                <a:gd name="T6" fmla="*/ 1 w 75"/>
                <a:gd name="T7" fmla="*/ 1 h 81"/>
                <a:gd name="T8" fmla="*/ 1 w 75"/>
                <a:gd name="T9" fmla="*/ 1 h 81"/>
                <a:gd name="T10" fmla="*/ 2 w 75"/>
                <a:gd name="T11" fmla="*/ 1 h 81"/>
                <a:gd name="T12" fmla="*/ 2 w 75"/>
                <a:gd name="T13" fmla="*/ 1 h 81"/>
                <a:gd name="T14" fmla="*/ 2 w 75"/>
                <a:gd name="T15" fmla="*/ 1 h 81"/>
                <a:gd name="T16" fmla="*/ 2 w 75"/>
                <a:gd name="T17" fmla="*/ 2 h 81"/>
                <a:gd name="T18" fmla="*/ 2 w 75"/>
                <a:gd name="T19" fmla="*/ 2 h 81"/>
                <a:gd name="T20" fmla="*/ 2 w 75"/>
                <a:gd name="T21" fmla="*/ 2 h 81"/>
                <a:gd name="T22" fmla="*/ 2 w 75"/>
                <a:gd name="T23" fmla="*/ 2 h 81"/>
                <a:gd name="T24" fmla="*/ 1 w 75"/>
                <a:gd name="T25" fmla="*/ 3 h 81"/>
                <a:gd name="T26" fmla="*/ 1 w 75"/>
                <a:gd name="T27" fmla="*/ 3 h 81"/>
                <a:gd name="T28" fmla="*/ 1 w 75"/>
                <a:gd name="T29" fmla="*/ 3 h 81"/>
                <a:gd name="T30" fmla="*/ 1 w 75"/>
                <a:gd name="T31" fmla="*/ 3 h 81"/>
                <a:gd name="T32" fmla="*/ 1 w 75"/>
                <a:gd name="T33" fmla="*/ 3 h 81"/>
                <a:gd name="T34" fmla="*/ 0 w 75"/>
                <a:gd name="T35" fmla="*/ 3 h 81"/>
                <a:gd name="T36" fmla="*/ 0 w 75"/>
                <a:gd name="T37" fmla="*/ 3 h 81"/>
                <a:gd name="T38" fmla="*/ 0 w 75"/>
                <a:gd name="T39" fmla="*/ 3 h 81"/>
                <a:gd name="T40" fmla="*/ 0 w 75"/>
                <a:gd name="T41" fmla="*/ 3 h 81"/>
                <a:gd name="T42" fmla="*/ 0 w 75"/>
                <a:gd name="T43" fmla="*/ 2 h 81"/>
                <a:gd name="T44" fmla="*/ 0 w 75"/>
                <a:gd name="T45" fmla="*/ 2 h 81"/>
                <a:gd name="T46" fmla="*/ 0 w 75"/>
                <a:gd name="T47" fmla="*/ 2 h 81"/>
                <a:gd name="T48" fmla="*/ 0 w 75"/>
                <a:gd name="T49" fmla="*/ 2 h 81"/>
                <a:gd name="T50" fmla="*/ 0 w 75"/>
                <a:gd name="T51" fmla="*/ 1 h 81"/>
                <a:gd name="T52" fmla="*/ 0 w 75"/>
                <a:gd name="T53" fmla="*/ 1 h 81"/>
                <a:gd name="T54" fmla="*/ 0 w 75"/>
                <a:gd name="T55" fmla="*/ 1 h 81"/>
                <a:gd name="T56" fmla="*/ 0 w 75"/>
                <a:gd name="T57" fmla="*/ 1 h 81"/>
                <a:gd name="T58" fmla="*/ 0 w 75"/>
                <a:gd name="T59" fmla="*/ 1 h 81"/>
                <a:gd name="T60" fmla="*/ 0 w 75"/>
                <a:gd name="T61" fmla="*/ 1 h 81"/>
                <a:gd name="T62" fmla="*/ 0 w 75"/>
                <a:gd name="T63" fmla="*/ 1 h 81"/>
                <a:gd name="T64" fmla="*/ 1 w 75"/>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81">
                  <a:moveTo>
                    <a:pt x="37" y="0"/>
                  </a:moveTo>
                  <a:lnTo>
                    <a:pt x="45" y="1"/>
                  </a:lnTo>
                  <a:lnTo>
                    <a:pt x="52" y="3"/>
                  </a:lnTo>
                  <a:lnTo>
                    <a:pt x="58" y="7"/>
                  </a:lnTo>
                  <a:lnTo>
                    <a:pt x="63" y="11"/>
                  </a:lnTo>
                  <a:lnTo>
                    <a:pt x="68" y="18"/>
                  </a:lnTo>
                  <a:lnTo>
                    <a:pt x="72" y="25"/>
                  </a:lnTo>
                  <a:lnTo>
                    <a:pt x="74" y="32"/>
                  </a:lnTo>
                  <a:lnTo>
                    <a:pt x="75" y="40"/>
                  </a:lnTo>
                  <a:lnTo>
                    <a:pt x="74" y="48"/>
                  </a:lnTo>
                  <a:lnTo>
                    <a:pt x="72" y="56"/>
                  </a:lnTo>
                  <a:lnTo>
                    <a:pt x="68" y="63"/>
                  </a:lnTo>
                  <a:lnTo>
                    <a:pt x="63" y="69"/>
                  </a:lnTo>
                  <a:lnTo>
                    <a:pt x="58" y="75"/>
                  </a:lnTo>
                  <a:lnTo>
                    <a:pt x="52" y="78"/>
                  </a:lnTo>
                  <a:lnTo>
                    <a:pt x="45" y="80"/>
                  </a:lnTo>
                  <a:lnTo>
                    <a:pt x="37" y="81"/>
                  </a:lnTo>
                  <a:lnTo>
                    <a:pt x="30" y="80"/>
                  </a:lnTo>
                  <a:lnTo>
                    <a:pt x="23" y="78"/>
                  </a:lnTo>
                  <a:lnTo>
                    <a:pt x="16" y="75"/>
                  </a:lnTo>
                  <a:lnTo>
                    <a:pt x="12" y="69"/>
                  </a:lnTo>
                  <a:lnTo>
                    <a:pt x="7" y="63"/>
                  </a:lnTo>
                  <a:lnTo>
                    <a:pt x="4" y="56"/>
                  </a:lnTo>
                  <a:lnTo>
                    <a:pt x="1" y="48"/>
                  </a:lnTo>
                  <a:lnTo>
                    <a:pt x="0" y="40"/>
                  </a:lnTo>
                  <a:lnTo>
                    <a:pt x="1" y="32"/>
                  </a:lnTo>
                  <a:lnTo>
                    <a:pt x="4" y="25"/>
                  </a:lnTo>
                  <a:lnTo>
                    <a:pt x="7" y="18"/>
                  </a:lnTo>
                  <a:lnTo>
                    <a:pt x="12" y="11"/>
                  </a:lnTo>
                  <a:lnTo>
                    <a:pt x="16" y="7"/>
                  </a:lnTo>
                  <a:lnTo>
                    <a:pt x="23" y="3"/>
                  </a:lnTo>
                  <a:lnTo>
                    <a:pt x="30" y="1"/>
                  </a:lnTo>
                  <a:lnTo>
                    <a:pt x="37" y="0"/>
                  </a:lnTo>
                  <a:close/>
                </a:path>
              </a:pathLst>
            </a:custGeom>
            <a:solidFill>
              <a:srgbClr val="00335B"/>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73" name="Freeform 157"/>
            <p:cNvSpPr>
              <a:spLocks/>
            </p:cNvSpPr>
            <p:nvPr/>
          </p:nvSpPr>
          <p:spPr bwMode="auto">
            <a:xfrm>
              <a:off x="2220" y="3338"/>
              <a:ext cx="13" cy="17"/>
            </a:xfrm>
            <a:custGeom>
              <a:avLst/>
              <a:gdLst>
                <a:gd name="T0" fmla="*/ 0 w 29"/>
                <a:gd name="T1" fmla="*/ 0 h 32"/>
                <a:gd name="T2" fmla="*/ 0 w 29"/>
                <a:gd name="T3" fmla="*/ 1 h 32"/>
                <a:gd name="T4" fmla="*/ 0 w 29"/>
                <a:gd name="T5" fmla="*/ 1 h 32"/>
                <a:gd name="T6" fmla="*/ 0 w 29"/>
                <a:gd name="T7" fmla="*/ 1 h 32"/>
                <a:gd name="T8" fmla="*/ 0 w 29"/>
                <a:gd name="T9" fmla="*/ 1 h 32"/>
                <a:gd name="T10" fmla="*/ 0 w 29"/>
                <a:gd name="T11" fmla="*/ 1 h 32"/>
                <a:gd name="T12" fmla="*/ 0 w 29"/>
                <a:gd name="T13" fmla="*/ 1 h 32"/>
                <a:gd name="T14" fmla="*/ 0 w 29"/>
                <a:gd name="T15" fmla="*/ 2 h 32"/>
                <a:gd name="T16" fmla="*/ 0 w 29"/>
                <a:gd name="T17" fmla="*/ 2 h 32"/>
                <a:gd name="T18" fmla="*/ 0 w 29"/>
                <a:gd name="T19" fmla="*/ 2 h 32"/>
                <a:gd name="T20" fmla="*/ 0 w 29"/>
                <a:gd name="T21" fmla="*/ 1 h 32"/>
                <a:gd name="T22" fmla="*/ 0 w 29"/>
                <a:gd name="T23" fmla="*/ 1 h 32"/>
                <a:gd name="T24" fmla="*/ 0 w 29"/>
                <a:gd name="T25" fmla="*/ 1 h 32"/>
                <a:gd name="T26" fmla="*/ 0 w 29"/>
                <a:gd name="T27" fmla="*/ 1 h 32"/>
                <a:gd name="T28" fmla="*/ 0 w 29"/>
                <a:gd name="T29" fmla="*/ 1 h 32"/>
                <a:gd name="T30" fmla="*/ 0 w 29"/>
                <a:gd name="T31" fmla="*/ 1 h 32"/>
                <a:gd name="T32" fmla="*/ 0 w 29"/>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2">
                  <a:moveTo>
                    <a:pt x="14" y="0"/>
                  </a:moveTo>
                  <a:lnTo>
                    <a:pt x="20" y="1"/>
                  </a:lnTo>
                  <a:lnTo>
                    <a:pt x="24" y="4"/>
                  </a:lnTo>
                  <a:lnTo>
                    <a:pt x="28" y="9"/>
                  </a:lnTo>
                  <a:lnTo>
                    <a:pt x="29" y="16"/>
                  </a:lnTo>
                  <a:lnTo>
                    <a:pt x="28" y="21"/>
                  </a:lnTo>
                  <a:lnTo>
                    <a:pt x="24" y="27"/>
                  </a:lnTo>
                  <a:lnTo>
                    <a:pt x="20" y="31"/>
                  </a:lnTo>
                  <a:lnTo>
                    <a:pt x="14" y="32"/>
                  </a:lnTo>
                  <a:lnTo>
                    <a:pt x="8" y="31"/>
                  </a:lnTo>
                  <a:lnTo>
                    <a:pt x="4" y="27"/>
                  </a:lnTo>
                  <a:lnTo>
                    <a:pt x="1" y="21"/>
                  </a:lnTo>
                  <a:lnTo>
                    <a:pt x="0" y="16"/>
                  </a:lnTo>
                  <a:lnTo>
                    <a:pt x="1" y="9"/>
                  </a:lnTo>
                  <a:lnTo>
                    <a:pt x="4" y="4"/>
                  </a:lnTo>
                  <a:lnTo>
                    <a:pt x="8" y="1"/>
                  </a:lnTo>
                  <a:lnTo>
                    <a:pt x="14" y="0"/>
                  </a:lnTo>
                  <a:close/>
                </a:path>
              </a:pathLst>
            </a:custGeom>
            <a:solidFill>
              <a:srgbClr val="00335B"/>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74" name="Freeform 158"/>
            <p:cNvSpPr>
              <a:spLocks/>
            </p:cNvSpPr>
            <p:nvPr/>
          </p:nvSpPr>
          <p:spPr bwMode="auto">
            <a:xfrm>
              <a:off x="2099" y="3725"/>
              <a:ext cx="19" cy="22"/>
            </a:xfrm>
            <a:custGeom>
              <a:avLst/>
              <a:gdLst>
                <a:gd name="T0" fmla="*/ 0 w 41"/>
                <a:gd name="T1" fmla="*/ 0 h 43"/>
                <a:gd name="T2" fmla="*/ 0 w 41"/>
                <a:gd name="T3" fmla="*/ 1 h 43"/>
                <a:gd name="T4" fmla="*/ 0 w 41"/>
                <a:gd name="T5" fmla="*/ 1 h 43"/>
                <a:gd name="T6" fmla="*/ 1 w 41"/>
                <a:gd name="T7" fmla="*/ 1 h 43"/>
                <a:gd name="T8" fmla="*/ 1 w 41"/>
                <a:gd name="T9" fmla="*/ 1 h 43"/>
                <a:gd name="T10" fmla="*/ 1 w 41"/>
                <a:gd name="T11" fmla="*/ 1 h 43"/>
                <a:gd name="T12" fmla="*/ 0 w 41"/>
                <a:gd name="T13" fmla="*/ 2 h 43"/>
                <a:gd name="T14" fmla="*/ 0 w 41"/>
                <a:gd name="T15" fmla="*/ 2 h 43"/>
                <a:gd name="T16" fmla="*/ 0 w 41"/>
                <a:gd name="T17" fmla="*/ 2 h 43"/>
                <a:gd name="T18" fmla="*/ 0 w 41"/>
                <a:gd name="T19" fmla="*/ 2 h 43"/>
                <a:gd name="T20" fmla="*/ 0 w 41"/>
                <a:gd name="T21" fmla="*/ 2 h 43"/>
                <a:gd name="T22" fmla="*/ 0 w 41"/>
                <a:gd name="T23" fmla="*/ 1 h 43"/>
                <a:gd name="T24" fmla="*/ 0 w 41"/>
                <a:gd name="T25" fmla="*/ 1 h 43"/>
                <a:gd name="T26" fmla="*/ 0 w 41"/>
                <a:gd name="T27" fmla="*/ 1 h 43"/>
                <a:gd name="T28" fmla="*/ 0 w 41"/>
                <a:gd name="T29" fmla="*/ 1 h 43"/>
                <a:gd name="T30" fmla="*/ 0 w 41"/>
                <a:gd name="T31" fmla="*/ 1 h 43"/>
                <a:gd name="T32" fmla="*/ 0 w 4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3">
                  <a:moveTo>
                    <a:pt x="20" y="0"/>
                  </a:moveTo>
                  <a:lnTo>
                    <a:pt x="28" y="1"/>
                  </a:lnTo>
                  <a:lnTo>
                    <a:pt x="35" y="5"/>
                  </a:lnTo>
                  <a:lnTo>
                    <a:pt x="39" y="12"/>
                  </a:lnTo>
                  <a:lnTo>
                    <a:pt x="41" y="21"/>
                  </a:lnTo>
                  <a:lnTo>
                    <a:pt x="39" y="30"/>
                  </a:lnTo>
                  <a:lnTo>
                    <a:pt x="35" y="36"/>
                  </a:lnTo>
                  <a:lnTo>
                    <a:pt x="28" y="41"/>
                  </a:lnTo>
                  <a:lnTo>
                    <a:pt x="20" y="43"/>
                  </a:lnTo>
                  <a:lnTo>
                    <a:pt x="13" y="41"/>
                  </a:lnTo>
                  <a:lnTo>
                    <a:pt x="6" y="36"/>
                  </a:lnTo>
                  <a:lnTo>
                    <a:pt x="1" y="30"/>
                  </a:lnTo>
                  <a:lnTo>
                    <a:pt x="0" y="21"/>
                  </a:lnTo>
                  <a:lnTo>
                    <a:pt x="1" y="12"/>
                  </a:lnTo>
                  <a:lnTo>
                    <a:pt x="6" y="5"/>
                  </a:lnTo>
                  <a:lnTo>
                    <a:pt x="13" y="1"/>
                  </a:lnTo>
                  <a:lnTo>
                    <a:pt x="20" y="0"/>
                  </a:lnTo>
                  <a:close/>
                </a:path>
              </a:pathLst>
            </a:custGeom>
            <a:solidFill>
              <a:srgbClr val="00335B"/>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75" name="Freeform 159"/>
            <p:cNvSpPr>
              <a:spLocks/>
            </p:cNvSpPr>
            <p:nvPr/>
          </p:nvSpPr>
          <p:spPr bwMode="auto">
            <a:xfrm>
              <a:off x="2299" y="3545"/>
              <a:ext cx="230" cy="58"/>
            </a:xfrm>
            <a:custGeom>
              <a:avLst/>
              <a:gdLst>
                <a:gd name="T0" fmla="*/ 1 w 462"/>
                <a:gd name="T1" fmla="*/ 3 h 116"/>
                <a:gd name="T2" fmla="*/ 8 w 462"/>
                <a:gd name="T3" fmla="*/ 3 h 116"/>
                <a:gd name="T4" fmla="*/ 11 w 462"/>
                <a:gd name="T5" fmla="*/ 1 h 116"/>
                <a:gd name="T6" fmla="*/ 4 w 462"/>
                <a:gd name="T7" fmla="*/ 1 h 116"/>
                <a:gd name="T8" fmla="*/ 4 w 462"/>
                <a:gd name="T9" fmla="*/ 0 h 116"/>
                <a:gd name="T10" fmla="*/ 14 w 462"/>
                <a:gd name="T11" fmla="*/ 1 h 116"/>
                <a:gd name="T12" fmla="*/ 10 w 462"/>
                <a:gd name="T13" fmla="*/ 4 h 116"/>
                <a:gd name="T14" fmla="*/ 0 w 462"/>
                <a:gd name="T15" fmla="*/ 4 h 116"/>
                <a:gd name="T16" fmla="*/ 1 w 462"/>
                <a:gd name="T17" fmla="*/ 3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2" h="116">
                  <a:moveTo>
                    <a:pt x="42" y="83"/>
                  </a:moveTo>
                  <a:lnTo>
                    <a:pt x="273" y="92"/>
                  </a:lnTo>
                  <a:lnTo>
                    <a:pt x="384" y="29"/>
                  </a:lnTo>
                  <a:lnTo>
                    <a:pt x="128" y="16"/>
                  </a:lnTo>
                  <a:lnTo>
                    <a:pt x="157" y="0"/>
                  </a:lnTo>
                  <a:lnTo>
                    <a:pt x="462" y="13"/>
                  </a:lnTo>
                  <a:lnTo>
                    <a:pt x="326" y="116"/>
                  </a:lnTo>
                  <a:lnTo>
                    <a:pt x="0" y="108"/>
                  </a:lnTo>
                  <a:lnTo>
                    <a:pt x="42" y="83"/>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76" name="Freeform 160"/>
            <p:cNvSpPr>
              <a:spLocks/>
            </p:cNvSpPr>
            <p:nvPr/>
          </p:nvSpPr>
          <p:spPr bwMode="auto">
            <a:xfrm>
              <a:off x="2234" y="3761"/>
              <a:ext cx="133" cy="45"/>
            </a:xfrm>
            <a:custGeom>
              <a:avLst/>
              <a:gdLst>
                <a:gd name="T0" fmla="*/ 1 w 263"/>
                <a:gd name="T1" fmla="*/ 0 h 91"/>
                <a:gd name="T2" fmla="*/ 9 w 263"/>
                <a:gd name="T3" fmla="*/ 0 h 91"/>
                <a:gd name="T4" fmla="*/ 9 w 263"/>
                <a:gd name="T5" fmla="*/ 2 h 91"/>
                <a:gd name="T6" fmla="*/ 0 w 263"/>
                <a:gd name="T7" fmla="*/ 2 h 91"/>
                <a:gd name="T8" fmla="*/ 1 w 263"/>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91">
                  <a:moveTo>
                    <a:pt x="5" y="0"/>
                  </a:moveTo>
                  <a:lnTo>
                    <a:pt x="263" y="23"/>
                  </a:lnTo>
                  <a:lnTo>
                    <a:pt x="258" y="91"/>
                  </a:lnTo>
                  <a:lnTo>
                    <a:pt x="0" y="68"/>
                  </a:lnTo>
                  <a:lnTo>
                    <a:pt x="5" y="0"/>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77" name="Freeform 161"/>
            <p:cNvSpPr>
              <a:spLocks/>
            </p:cNvSpPr>
            <p:nvPr/>
          </p:nvSpPr>
          <p:spPr bwMode="auto">
            <a:xfrm>
              <a:off x="2234" y="3770"/>
              <a:ext cx="131" cy="31"/>
            </a:xfrm>
            <a:custGeom>
              <a:avLst/>
              <a:gdLst>
                <a:gd name="T0" fmla="*/ 1 w 261"/>
                <a:gd name="T1" fmla="*/ 0 h 65"/>
                <a:gd name="T2" fmla="*/ 9 w 261"/>
                <a:gd name="T3" fmla="*/ 0 h 65"/>
                <a:gd name="T4" fmla="*/ 9 w 261"/>
                <a:gd name="T5" fmla="*/ 1 h 65"/>
                <a:gd name="T6" fmla="*/ 0 w 261"/>
                <a:gd name="T7" fmla="*/ 1 h 65"/>
                <a:gd name="T8" fmla="*/ 1 w 261"/>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 h="65">
                  <a:moveTo>
                    <a:pt x="3" y="0"/>
                  </a:moveTo>
                  <a:lnTo>
                    <a:pt x="261" y="23"/>
                  </a:lnTo>
                  <a:lnTo>
                    <a:pt x="257" y="65"/>
                  </a:lnTo>
                  <a:lnTo>
                    <a:pt x="0" y="42"/>
                  </a:lnTo>
                  <a:lnTo>
                    <a:pt x="3" y="0"/>
                  </a:lnTo>
                  <a:close/>
                </a:path>
              </a:pathLst>
            </a:custGeom>
            <a:solidFill>
              <a:srgbClr val="B76B05"/>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78" name="Freeform 162"/>
            <p:cNvSpPr>
              <a:spLocks/>
            </p:cNvSpPr>
            <p:nvPr/>
          </p:nvSpPr>
          <p:spPr bwMode="auto">
            <a:xfrm>
              <a:off x="2235" y="3775"/>
              <a:ext cx="130" cy="19"/>
            </a:xfrm>
            <a:custGeom>
              <a:avLst/>
              <a:gdLst>
                <a:gd name="T0" fmla="*/ 1 w 259"/>
                <a:gd name="T1" fmla="*/ 0 h 39"/>
                <a:gd name="T2" fmla="*/ 9 w 259"/>
                <a:gd name="T3" fmla="*/ 0 h 39"/>
                <a:gd name="T4" fmla="*/ 9 w 259"/>
                <a:gd name="T5" fmla="*/ 1 h 39"/>
                <a:gd name="T6" fmla="*/ 0 w 259"/>
                <a:gd name="T7" fmla="*/ 0 h 39"/>
                <a:gd name="T8" fmla="*/ 1 w 259"/>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39">
                  <a:moveTo>
                    <a:pt x="1" y="0"/>
                  </a:moveTo>
                  <a:lnTo>
                    <a:pt x="259" y="23"/>
                  </a:lnTo>
                  <a:lnTo>
                    <a:pt x="257" y="39"/>
                  </a:lnTo>
                  <a:lnTo>
                    <a:pt x="0" y="16"/>
                  </a:lnTo>
                  <a:lnTo>
                    <a:pt x="1" y="0"/>
                  </a:lnTo>
                  <a:close/>
                </a:path>
              </a:pathLst>
            </a:custGeom>
            <a:solidFill>
              <a:srgbClr val="D18E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79" name="Freeform 163"/>
            <p:cNvSpPr>
              <a:spLocks/>
            </p:cNvSpPr>
            <p:nvPr/>
          </p:nvSpPr>
          <p:spPr bwMode="auto">
            <a:xfrm>
              <a:off x="2337" y="3763"/>
              <a:ext cx="51" cy="63"/>
            </a:xfrm>
            <a:custGeom>
              <a:avLst/>
              <a:gdLst>
                <a:gd name="T0" fmla="*/ 3 w 102"/>
                <a:gd name="T1" fmla="*/ 0 h 129"/>
                <a:gd name="T2" fmla="*/ 2 w 102"/>
                <a:gd name="T3" fmla="*/ 0 h 129"/>
                <a:gd name="T4" fmla="*/ 1 w 102"/>
                <a:gd name="T5" fmla="*/ 1 h 129"/>
                <a:gd name="T6" fmla="*/ 0 w 102"/>
                <a:gd name="T7" fmla="*/ 2 h 129"/>
                <a:gd name="T8" fmla="*/ 2 w 102"/>
                <a:gd name="T9" fmla="*/ 3 h 129"/>
                <a:gd name="T10" fmla="*/ 4 w 102"/>
                <a:gd name="T11" fmla="*/ 3 h 129"/>
                <a:gd name="T12" fmla="*/ 3 w 102"/>
                <a:gd name="T13" fmla="*/ 2 h 129"/>
                <a:gd name="T14" fmla="*/ 2 w 102"/>
                <a:gd name="T15" fmla="*/ 2 h 129"/>
                <a:gd name="T16" fmla="*/ 2 w 102"/>
                <a:gd name="T17" fmla="*/ 1 h 129"/>
                <a:gd name="T18" fmla="*/ 3 w 102"/>
                <a:gd name="T19" fmla="*/ 0 h 129"/>
                <a:gd name="T20" fmla="*/ 3 w 102"/>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129">
                  <a:moveTo>
                    <a:pt x="87" y="0"/>
                  </a:moveTo>
                  <a:lnTo>
                    <a:pt x="33" y="4"/>
                  </a:lnTo>
                  <a:lnTo>
                    <a:pt x="5" y="40"/>
                  </a:lnTo>
                  <a:lnTo>
                    <a:pt x="0" y="70"/>
                  </a:lnTo>
                  <a:lnTo>
                    <a:pt x="33" y="121"/>
                  </a:lnTo>
                  <a:lnTo>
                    <a:pt x="102" y="129"/>
                  </a:lnTo>
                  <a:lnTo>
                    <a:pt x="91" y="92"/>
                  </a:lnTo>
                  <a:lnTo>
                    <a:pt x="47" y="73"/>
                  </a:lnTo>
                  <a:lnTo>
                    <a:pt x="47" y="33"/>
                  </a:lnTo>
                  <a:lnTo>
                    <a:pt x="87" y="30"/>
                  </a:lnTo>
                  <a:lnTo>
                    <a:pt x="87" y="0"/>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80" name="Freeform 164"/>
            <p:cNvSpPr>
              <a:spLocks/>
            </p:cNvSpPr>
            <p:nvPr/>
          </p:nvSpPr>
          <p:spPr bwMode="auto">
            <a:xfrm>
              <a:off x="2370" y="3739"/>
              <a:ext cx="84" cy="96"/>
            </a:xfrm>
            <a:custGeom>
              <a:avLst/>
              <a:gdLst>
                <a:gd name="T0" fmla="*/ 1 w 172"/>
                <a:gd name="T1" fmla="*/ 0 h 193"/>
                <a:gd name="T2" fmla="*/ 0 w 172"/>
                <a:gd name="T3" fmla="*/ 1 h 193"/>
                <a:gd name="T4" fmla="*/ 0 w 172"/>
                <a:gd name="T5" fmla="*/ 2 h 193"/>
                <a:gd name="T6" fmla="*/ 0 w 172"/>
                <a:gd name="T7" fmla="*/ 3 h 193"/>
                <a:gd name="T8" fmla="*/ 0 w 172"/>
                <a:gd name="T9" fmla="*/ 4 h 193"/>
                <a:gd name="T10" fmla="*/ 0 w 172"/>
                <a:gd name="T11" fmla="*/ 5 h 193"/>
                <a:gd name="T12" fmla="*/ 1 w 172"/>
                <a:gd name="T13" fmla="*/ 5 h 193"/>
                <a:gd name="T14" fmla="*/ 2 w 172"/>
                <a:gd name="T15" fmla="*/ 5 h 193"/>
                <a:gd name="T16" fmla="*/ 2 w 172"/>
                <a:gd name="T17" fmla="*/ 5 h 193"/>
                <a:gd name="T18" fmla="*/ 3 w 172"/>
                <a:gd name="T19" fmla="*/ 6 h 193"/>
                <a:gd name="T20" fmla="*/ 4 w 172"/>
                <a:gd name="T21" fmla="*/ 5 h 193"/>
                <a:gd name="T22" fmla="*/ 5 w 172"/>
                <a:gd name="T23" fmla="*/ 4 h 193"/>
                <a:gd name="T24" fmla="*/ 5 w 172"/>
                <a:gd name="T25" fmla="*/ 3 h 193"/>
                <a:gd name="T26" fmla="*/ 4 w 172"/>
                <a:gd name="T27" fmla="*/ 2 h 193"/>
                <a:gd name="T28" fmla="*/ 4 w 172"/>
                <a:gd name="T29" fmla="*/ 1 h 193"/>
                <a:gd name="T30" fmla="*/ 3 w 172"/>
                <a:gd name="T31" fmla="*/ 1 h 193"/>
                <a:gd name="T32" fmla="*/ 3 w 172"/>
                <a:gd name="T33" fmla="*/ 0 h 193"/>
                <a:gd name="T34" fmla="*/ 2 w 172"/>
                <a:gd name="T35" fmla="*/ 0 h 193"/>
                <a:gd name="T36" fmla="*/ 1 w 172"/>
                <a:gd name="T37" fmla="*/ 0 h 1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2" h="193">
                  <a:moveTo>
                    <a:pt x="47" y="0"/>
                  </a:moveTo>
                  <a:lnTo>
                    <a:pt x="6" y="41"/>
                  </a:lnTo>
                  <a:lnTo>
                    <a:pt x="0" y="88"/>
                  </a:lnTo>
                  <a:lnTo>
                    <a:pt x="7" y="119"/>
                  </a:lnTo>
                  <a:lnTo>
                    <a:pt x="18" y="144"/>
                  </a:lnTo>
                  <a:lnTo>
                    <a:pt x="30" y="164"/>
                  </a:lnTo>
                  <a:lnTo>
                    <a:pt x="47" y="177"/>
                  </a:lnTo>
                  <a:lnTo>
                    <a:pt x="67" y="186"/>
                  </a:lnTo>
                  <a:lnTo>
                    <a:pt x="91" y="190"/>
                  </a:lnTo>
                  <a:lnTo>
                    <a:pt x="119" y="193"/>
                  </a:lnTo>
                  <a:lnTo>
                    <a:pt x="151" y="190"/>
                  </a:lnTo>
                  <a:lnTo>
                    <a:pt x="168" y="149"/>
                  </a:lnTo>
                  <a:lnTo>
                    <a:pt x="172" y="113"/>
                  </a:lnTo>
                  <a:lnTo>
                    <a:pt x="164" y="81"/>
                  </a:lnTo>
                  <a:lnTo>
                    <a:pt x="149" y="55"/>
                  </a:lnTo>
                  <a:lnTo>
                    <a:pt x="127" y="33"/>
                  </a:lnTo>
                  <a:lnTo>
                    <a:pt x="100" y="17"/>
                  </a:lnTo>
                  <a:lnTo>
                    <a:pt x="74" y="6"/>
                  </a:lnTo>
                  <a:lnTo>
                    <a:pt x="47" y="0"/>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81" name="Freeform 165"/>
            <p:cNvSpPr>
              <a:spLocks/>
            </p:cNvSpPr>
            <p:nvPr/>
          </p:nvSpPr>
          <p:spPr bwMode="auto">
            <a:xfrm>
              <a:off x="2388" y="3735"/>
              <a:ext cx="69" cy="98"/>
            </a:xfrm>
            <a:custGeom>
              <a:avLst/>
              <a:gdLst>
                <a:gd name="T0" fmla="*/ 0 w 139"/>
                <a:gd name="T1" fmla="*/ 1 h 195"/>
                <a:gd name="T2" fmla="*/ 1 w 139"/>
                <a:gd name="T3" fmla="*/ 0 h 195"/>
                <a:gd name="T4" fmla="*/ 1 w 139"/>
                <a:gd name="T5" fmla="*/ 1 h 195"/>
                <a:gd name="T6" fmla="*/ 1 w 139"/>
                <a:gd name="T7" fmla="*/ 1 h 195"/>
                <a:gd name="T8" fmla="*/ 2 w 139"/>
                <a:gd name="T9" fmla="*/ 1 h 195"/>
                <a:gd name="T10" fmla="*/ 2 w 139"/>
                <a:gd name="T11" fmla="*/ 1 h 195"/>
                <a:gd name="T12" fmla="*/ 3 w 139"/>
                <a:gd name="T13" fmla="*/ 2 h 195"/>
                <a:gd name="T14" fmla="*/ 3 w 139"/>
                <a:gd name="T15" fmla="*/ 2 h 195"/>
                <a:gd name="T16" fmla="*/ 3 w 139"/>
                <a:gd name="T17" fmla="*/ 3 h 195"/>
                <a:gd name="T18" fmla="*/ 4 w 139"/>
                <a:gd name="T19" fmla="*/ 4 h 195"/>
                <a:gd name="T20" fmla="*/ 4 w 139"/>
                <a:gd name="T21" fmla="*/ 5 h 195"/>
                <a:gd name="T22" fmla="*/ 4 w 139"/>
                <a:gd name="T23" fmla="*/ 6 h 195"/>
                <a:gd name="T24" fmla="*/ 3 w 139"/>
                <a:gd name="T25" fmla="*/ 6 h 195"/>
                <a:gd name="T26" fmla="*/ 3 w 139"/>
                <a:gd name="T27" fmla="*/ 7 h 195"/>
                <a:gd name="T28" fmla="*/ 2 w 139"/>
                <a:gd name="T29" fmla="*/ 7 h 195"/>
                <a:gd name="T30" fmla="*/ 2 w 139"/>
                <a:gd name="T31" fmla="*/ 6 h 195"/>
                <a:gd name="T32" fmla="*/ 2 w 139"/>
                <a:gd name="T33" fmla="*/ 6 h 195"/>
                <a:gd name="T34" fmla="*/ 1 w 139"/>
                <a:gd name="T35" fmla="*/ 6 h 195"/>
                <a:gd name="T36" fmla="*/ 1 w 139"/>
                <a:gd name="T37" fmla="*/ 5 h 195"/>
                <a:gd name="T38" fmla="*/ 0 w 139"/>
                <a:gd name="T39" fmla="*/ 5 h 195"/>
                <a:gd name="T40" fmla="*/ 0 w 139"/>
                <a:gd name="T41" fmla="*/ 4 h 195"/>
                <a:gd name="T42" fmla="*/ 0 w 139"/>
                <a:gd name="T43" fmla="*/ 3 h 195"/>
                <a:gd name="T44" fmla="*/ 0 w 139"/>
                <a:gd name="T45" fmla="*/ 2 h 195"/>
                <a:gd name="T46" fmla="*/ 0 w 139"/>
                <a:gd name="T47" fmla="*/ 1 h 195"/>
                <a:gd name="T48" fmla="*/ 0 w 139"/>
                <a:gd name="T49" fmla="*/ 1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 h="195">
                  <a:moveTo>
                    <a:pt x="22" y="4"/>
                  </a:moveTo>
                  <a:lnTo>
                    <a:pt x="33" y="0"/>
                  </a:lnTo>
                  <a:lnTo>
                    <a:pt x="45" y="2"/>
                  </a:lnTo>
                  <a:lnTo>
                    <a:pt x="58" y="6"/>
                  </a:lnTo>
                  <a:lnTo>
                    <a:pt x="71" y="13"/>
                  </a:lnTo>
                  <a:lnTo>
                    <a:pt x="83" y="25"/>
                  </a:lnTo>
                  <a:lnTo>
                    <a:pt x="96" y="39"/>
                  </a:lnTo>
                  <a:lnTo>
                    <a:pt x="109" y="53"/>
                  </a:lnTo>
                  <a:lnTo>
                    <a:pt x="119" y="72"/>
                  </a:lnTo>
                  <a:lnTo>
                    <a:pt x="134" y="110"/>
                  </a:lnTo>
                  <a:lnTo>
                    <a:pt x="139" y="146"/>
                  </a:lnTo>
                  <a:lnTo>
                    <a:pt x="133" y="174"/>
                  </a:lnTo>
                  <a:lnTo>
                    <a:pt x="117" y="192"/>
                  </a:lnTo>
                  <a:lnTo>
                    <a:pt x="106" y="195"/>
                  </a:lnTo>
                  <a:lnTo>
                    <a:pt x="94" y="194"/>
                  </a:lnTo>
                  <a:lnTo>
                    <a:pt x="81" y="189"/>
                  </a:lnTo>
                  <a:lnTo>
                    <a:pt x="68" y="181"/>
                  </a:lnTo>
                  <a:lnTo>
                    <a:pt x="56" y="171"/>
                  </a:lnTo>
                  <a:lnTo>
                    <a:pt x="43" y="157"/>
                  </a:lnTo>
                  <a:lnTo>
                    <a:pt x="30" y="141"/>
                  </a:lnTo>
                  <a:lnTo>
                    <a:pt x="20" y="123"/>
                  </a:lnTo>
                  <a:lnTo>
                    <a:pt x="5" y="85"/>
                  </a:lnTo>
                  <a:lnTo>
                    <a:pt x="0" y="49"/>
                  </a:lnTo>
                  <a:lnTo>
                    <a:pt x="6" y="21"/>
                  </a:lnTo>
                  <a:lnTo>
                    <a:pt x="22" y="4"/>
                  </a:lnTo>
                  <a:close/>
                </a:path>
              </a:pathLst>
            </a:custGeom>
            <a:solidFill>
              <a:srgbClr val="8C44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82" name="Freeform 166"/>
            <p:cNvSpPr>
              <a:spLocks/>
            </p:cNvSpPr>
            <p:nvPr/>
          </p:nvSpPr>
          <p:spPr bwMode="auto">
            <a:xfrm>
              <a:off x="2391" y="3739"/>
              <a:ext cx="66" cy="93"/>
            </a:xfrm>
            <a:custGeom>
              <a:avLst/>
              <a:gdLst>
                <a:gd name="T0" fmla="*/ 1 w 131"/>
                <a:gd name="T1" fmla="*/ 1 h 186"/>
                <a:gd name="T2" fmla="*/ 1 w 131"/>
                <a:gd name="T3" fmla="*/ 0 h 186"/>
                <a:gd name="T4" fmla="*/ 2 w 131"/>
                <a:gd name="T5" fmla="*/ 0 h 186"/>
                <a:gd name="T6" fmla="*/ 2 w 131"/>
                <a:gd name="T7" fmla="*/ 1 h 186"/>
                <a:gd name="T8" fmla="*/ 3 w 131"/>
                <a:gd name="T9" fmla="*/ 1 h 186"/>
                <a:gd name="T10" fmla="*/ 3 w 131"/>
                <a:gd name="T11" fmla="*/ 1 h 186"/>
                <a:gd name="T12" fmla="*/ 3 w 131"/>
                <a:gd name="T13" fmla="*/ 2 h 186"/>
                <a:gd name="T14" fmla="*/ 4 w 131"/>
                <a:gd name="T15" fmla="*/ 2 h 186"/>
                <a:gd name="T16" fmla="*/ 4 w 131"/>
                <a:gd name="T17" fmla="*/ 3 h 186"/>
                <a:gd name="T18" fmla="*/ 4 w 131"/>
                <a:gd name="T19" fmla="*/ 4 h 186"/>
                <a:gd name="T20" fmla="*/ 5 w 131"/>
                <a:gd name="T21" fmla="*/ 5 h 186"/>
                <a:gd name="T22" fmla="*/ 4 w 131"/>
                <a:gd name="T23" fmla="*/ 6 h 186"/>
                <a:gd name="T24" fmla="*/ 4 w 131"/>
                <a:gd name="T25" fmla="*/ 6 h 186"/>
                <a:gd name="T26" fmla="*/ 4 w 131"/>
                <a:gd name="T27" fmla="*/ 6 h 186"/>
                <a:gd name="T28" fmla="*/ 3 w 131"/>
                <a:gd name="T29" fmla="*/ 6 h 186"/>
                <a:gd name="T30" fmla="*/ 3 w 131"/>
                <a:gd name="T31" fmla="*/ 6 h 186"/>
                <a:gd name="T32" fmla="*/ 3 w 131"/>
                <a:gd name="T33" fmla="*/ 6 h 186"/>
                <a:gd name="T34" fmla="*/ 2 w 131"/>
                <a:gd name="T35" fmla="*/ 6 h 186"/>
                <a:gd name="T36" fmla="*/ 2 w 131"/>
                <a:gd name="T37" fmla="*/ 5 h 186"/>
                <a:gd name="T38" fmla="*/ 1 w 131"/>
                <a:gd name="T39" fmla="*/ 5 h 186"/>
                <a:gd name="T40" fmla="*/ 1 w 131"/>
                <a:gd name="T41" fmla="*/ 4 h 186"/>
                <a:gd name="T42" fmla="*/ 1 w 131"/>
                <a:gd name="T43" fmla="*/ 3 h 186"/>
                <a:gd name="T44" fmla="*/ 0 w 131"/>
                <a:gd name="T45" fmla="*/ 2 h 186"/>
                <a:gd name="T46" fmla="*/ 1 w 131"/>
                <a:gd name="T47" fmla="*/ 1 h 186"/>
                <a:gd name="T48" fmla="*/ 1 w 131"/>
                <a:gd name="T49" fmla="*/ 1 h 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1" h="186">
                  <a:moveTo>
                    <a:pt x="20" y="3"/>
                  </a:moveTo>
                  <a:lnTo>
                    <a:pt x="30" y="0"/>
                  </a:lnTo>
                  <a:lnTo>
                    <a:pt x="41" y="0"/>
                  </a:lnTo>
                  <a:lnTo>
                    <a:pt x="54" y="5"/>
                  </a:lnTo>
                  <a:lnTo>
                    <a:pt x="67" y="12"/>
                  </a:lnTo>
                  <a:lnTo>
                    <a:pt x="80" y="22"/>
                  </a:lnTo>
                  <a:lnTo>
                    <a:pt x="91" y="35"/>
                  </a:lnTo>
                  <a:lnTo>
                    <a:pt x="103" y="51"/>
                  </a:lnTo>
                  <a:lnTo>
                    <a:pt x="113" y="68"/>
                  </a:lnTo>
                  <a:lnTo>
                    <a:pt x="127" y="105"/>
                  </a:lnTo>
                  <a:lnTo>
                    <a:pt x="131" y="138"/>
                  </a:lnTo>
                  <a:lnTo>
                    <a:pt x="126" y="166"/>
                  </a:lnTo>
                  <a:lnTo>
                    <a:pt x="111" y="182"/>
                  </a:lnTo>
                  <a:lnTo>
                    <a:pt x="100" y="186"/>
                  </a:lnTo>
                  <a:lnTo>
                    <a:pt x="89" y="185"/>
                  </a:lnTo>
                  <a:lnTo>
                    <a:pt x="77" y="181"/>
                  </a:lnTo>
                  <a:lnTo>
                    <a:pt x="65" y="173"/>
                  </a:lnTo>
                  <a:lnTo>
                    <a:pt x="52" y="163"/>
                  </a:lnTo>
                  <a:lnTo>
                    <a:pt x="39" y="150"/>
                  </a:lnTo>
                  <a:lnTo>
                    <a:pt x="29" y="134"/>
                  </a:lnTo>
                  <a:lnTo>
                    <a:pt x="18" y="117"/>
                  </a:lnTo>
                  <a:lnTo>
                    <a:pt x="5" y="80"/>
                  </a:lnTo>
                  <a:lnTo>
                    <a:pt x="0" y="46"/>
                  </a:lnTo>
                  <a:lnTo>
                    <a:pt x="5" y="19"/>
                  </a:lnTo>
                  <a:lnTo>
                    <a:pt x="20" y="3"/>
                  </a:lnTo>
                  <a:close/>
                </a:path>
              </a:pathLst>
            </a:custGeom>
            <a:solidFill>
              <a:srgbClr val="934F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83" name="Freeform 167"/>
            <p:cNvSpPr>
              <a:spLocks/>
            </p:cNvSpPr>
            <p:nvPr/>
          </p:nvSpPr>
          <p:spPr bwMode="auto">
            <a:xfrm>
              <a:off x="2392" y="3741"/>
              <a:ext cx="63" cy="89"/>
            </a:xfrm>
            <a:custGeom>
              <a:avLst/>
              <a:gdLst>
                <a:gd name="T0" fmla="*/ 1 w 126"/>
                <a:gd name="T1" fmla="*/ 1 h 177"/>
                <a:gd name="T2" fmla="*/ 1 w 126"/>
                <a:gd name="T3" fmla="*/ 0 h 177"/>
                <a:gd name="T4" fmla="*/ 2 w 126"/>
                <a:gd name="T5" fmla="*/ 1 h 177"/>
                <a:gd name="T6" fmla="*/ 2 w 126"/>
                <a:gd name="T7" fmla="*/ 1 h 177"/>
                <a:gd name="T8" fmla="*/ 2 w 126"/>
                <a:gd name="T9" fmla="*/ 1 h 177"/>
                <a:gd name="T10" fmla="*/ 3 w 126"/>
                <a:gd name="T11" fmla="*/ 1 h 177"/>
                <a:gd name="T12" fmla="*/ 3 w 126"/>
                <a:gd name="T13" fmla="*/ 2 h 177"/>
                <a:gd name="T14" fmla="*/ 4 w 126"/>
                <a:gd name="T15" fmla="*/ 2 h 177"/>
                <a:gd name="T16" fmla="*/ 4 w 126"/>
                <a:gd name="T17" fmla="*/ 3 h 177"/>
                <a:gd name="T18" fmla="*/ 4 w 126"/>
                <a:gd name="T19" fmla="*/ 4 h 177"/>
                <a:gd name="T20" fmla="*/ 4 w 126"/>
                <a:gd name="T21" fmla="*/ 5 h 177"/>
                <a:gd name="T22" fmla="*/ 4 w 126"/>
                <a:gd name="T23" fmla="*/ 5 h 177"/>
                <a:gd name="T24" fmla="*/ 4 w 126"/>
                <a:gd name="T25" fmla="*/ 6 h 177"/>
                <a:gd name="T26" fmla="*/ 4 w 126"/>
                <a:gd name="T27" fmla="*/ 6 h 177"/>
                <a:gd name="T28" fmla="*/ 3 w 126"/>
                <a:gd name="T29" fmla="*/ 6 h 177"/>
                <a:gd name="T30" fmla="*/ 3 w 126"/>
                <a:gd name="T31" fmla="*/ 6 h 177"/>
                <a:gd name="T32" fmla="*/ 2 w 126"/>
                <a:gd name="T33" fmla="*/ 6 h 177"/>
                <a:gd name="T34" fmla="*/ 2 w 126"/>
                <a:gd name="T35" fmla="*/ 5 h 177"/>
                <a:gd name="T36" fmla="*/ 2 w 126"/>
                <a:gd name="T37" fmla="*/ 5 h 177"/>
                <a:gd name="T38" fmla="*/ 1 w 126"/>
                <a:gd name="T39" fmla="*/ 5 h 177"/>
                <a:gd name="T40" fmla="*/ 1 w 126"/>
                <a:gd name="T41" fmla="*/ 4 h 177"/>
                <a:gd name="T42" fmla="*/ 1 w 126"/>
                <a:gd name="T43" fmla="*/ 3 h 177"/>
                <a:gd name="T44" fmla="*/ 0 w 126"/>
                <a:gd name="T45" fmla="*/ 2 h 177"/>
                <a:gd name="T46" fmla="*/ 1 w 126"/>
                <a:gd name="T47" fmla="*/ 1 h 177"/>
                <a:gd name="T48" fmla="*/ 1 w 126"/>
                <a:gd name="T49" fmla="*/ 1 h 1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177">
                  <a:moveTo>
                    <a:pt x="19" y="3"/>
                  </a:moveTo>
                  <a:lnTo>
                    <a:pt x="29" y="0"/>
                  </a:lnTo>
                  <a:lnTo>
                    <a:pt x="41" y="1"/>
                  </a:lnTo>
                  <a:lnTo>
                    <a:pt x="52" y="4"/>
                  </a:lnTo>
                  <a:lnTo>
                    <a:pt x="64" y="11"/>
                  </a:lnTo>
                  <a:lnTo>
                    <a:pt x="77" y="22"/>
                  </a:lnTo>
                  <a:lnTo>
                    <a:pt x="88" y="34"/>
                  </a:lnTo>
                  <a:lnTo>
                    <a:pt x="100" y="48"/>
                  </a:lnTo>
                  <a:lnTo>
                    <a:pt x="109" y="66"/>
                  </a:lnTo>
                  <a:lnTo>
                    <a:pt x="123" y="101"/>
                  </a:lnTo>
                  <a:lnTo>
                    <a:pt x="126" y="133"/>
                  </a:lnTo>
                  <a:lnTo>
                    <a:pt x="121" y="159"/>
                  </a:lnTo>
                  <a:lnTo>
                    <a:pt x="106" y="175"/>
                  </a:lnTo>
                  <a:lnTo>
                    <a:pt x="97" y="177"/>
                  </a:lnTo>
                  <a:lnTo>
                    <a:pt x="86" y="177"/>
                  </a:lnTo>
                  <a:lnTo>
                    <a:pt x="74" y="173"/>
                  </a:lnTo>
                  <a:lnTo>
                    <a:pt x="63" y="166"/>
                  </a:lnTo>
                  <a:lnTo>
                    <a:pt x="50" y="155"/>
                  </a:lnTo>
                  <a:lnTo>
                    <a:pt x="38" y="143"/>
                  </a:lnTo>
                  <a:lnTo>
                    <a:pt x="27" y="129"/>
                  </a:lnTo>
                  <a:lnTo>
                    <a:pt x="18" y="112"/>
                  </a:lnTo>
                  <a:lnTo>
                    <a:pt x="4" y="77"/>
                  </a:lnTo>
                  <a:lnTo>
                    <a:pt x="0" y="45"/>
                  </a:lnTo>
                  <a:lnTo>
                    <a:pt x="5" y="19"/>
                  </a:lnTo>
                  <a:lnTo>
                    <a:pt x="19" y="3"/>
                  </a:lnTo>
                  <a:close/>
                </a:path>
              </a:pathLst>
            </a:custGeom>
            <a:solidFill>
              <a:srgbClr val="9E59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84" name="Freeform 168"/>
            <p:cNvSpPr>
              <a:spLocks/>
            </p:cNvSpPr>
            <p:nvPr/>
          </p:nvSpPr>
          <p:spPr bwMode="auto">
            <a:xfrm>
              <a:off x="2394" y="3744"/>
              <a:ext cx="60" cy="84"/>
            </a:xfrm>
            <a:custGeom>
              <a:avLst/>
              <a:gdLst>
                <a:gd name="T0" fmla="*/ 1 w 120"/>
                <a:gd name="T1" fmla="*/ 0 h 169"/>
                <a:gd name="T2" fmla="*/ 1 w 120"/>
                <a:gd name="T3" fmla="*/ 0 h 169"/>
                <a:gd name="T4" fmla="*/ 2 w 120"/>
                <a:gd name="T5" fmla="*/ 0 h 169"/>
                <a:gd name="T6" fmla="*/ 2 w 120"/>
                <a:gd name="T7" fmla="*/ 0 h 169"/>
                <a:gd name="T8" fmla="*/ 2 w 120"/>
                <a:gd name="T9" fmla="*/ 0 h 169"/>
                <a:gd name="T10" fmla="*/ 3 w 120"/>
                <a:gd name="T11" fmla="*/ 0 h 169"/>
                <a:gd name="T12" fmla="*/ 3 w 120"/>
                <a:gd name="T13" fmla="*/ 1 h 169"/>
                <a:gd name="T14" fmla="*/ 3 w 120"/>
                <a:gd name="T15" fmla="*/ 1 h 169"/>
                <a:gd name="T16" fmla="*/ 4 w 120"/>
                <a:gd name="T17" fmla="*/ 1 h 169"/>
                <a:gd name="T18" fmla="*/ 4 w 120"/>
                <a:gd name="T19" fmla="*/ 2 h 169"/>
                <a:gd name="T20" fmla="*/ 4 w 120"/>
                <a:gd name="T21" fmla="*/ 3 h 169"/>
                <a:gd name="T22" fmla="*/ 4 w 120"/>
                <a:gd name="T23" fmla="*/ 4 h 169"/>
                <a:gd name="T24" fmla="*/ 4 w 120"/>
                <a:gd name="T25" fmla="*/ 5 h 169"/>
                <a:gd name="T26" fmla="*/ 3 w 120"/>
                <a:gd name="T27" fmla="*/ 5 h 169"/>
                <a:gd name="T28" fmla="*/ 3 w 120"/>
                <a:gd name="T29" fmla="*/ 5 h 169"/>
                <a:gd name="T30" fmla="*/ 3 w 120"/>
                <a:gd name="T31" fmla="*/ 5 h 169"/>
                <a:gd name="T32" fmla="*/ 2 w 120"/>
                <a:gd name="T33" fmla="*/ 4 h 169"/>
                <a:gd name="T34" fmla="*/ 2 w 120"/>
                <a:gd name="T35" fmla="*/ 4 h 169"/>
                <a:gd name="T36" fmla="*/ 2 w 120"/>
                <a:gd name="T37" fmla="*/ 4 h 169"/>
                <a:gd name="T38" fmla="*/ 1 w 120"/>
                <a:gd name="T39" fmla="*/ 3 h 169"/>
                <a:gd name="T40" fmla="*/ 1 w 120"/>
                <a:gd name="T41" fmla="*/ 3 h 169"/>
                <a:gd name="T42" fmla="*/ 1 w 120"/>
                <a:gd name="T43" fmla="*/ 2 h 169"/>
                <a:gd name="T44" fmla="*/ 0 w 120"/>
                <a:gd name="T45" fmla="*/ 1 h 169"/>
                <a:gd name="T46" fmla="*/ 1 w 120"/>
                <a:gd name="T47" fmla="*/ 0 h 169"/>
                <a:gd name="T48" fmla="*/ 1 w 120"/>
                <a:gd name="T49" fmla="*/ 0 h 1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0" h="169">
                  <a:moveTo>
                    <a:pt x="20" y="2"/>
                  </a:moveTo>
                  <a:lnTo>
                    <a:pt x="29" y="0"/>
                  </a:lnTo>
                  <a:lnTo>
                    <a:pt x="39" y="0"/>
                  </a:lnTo>
                  <a:lnTo>
                    <a:pt x="49" y="4"/>
                  </a:lnTo>
                  <a:lnTo>
                    <a:pt x="61" y="11"/>
                  </a:lnTo>
                  <a:lnTo>
                    <a:pt x="73" y="20"/>
                  </a:lnTo>
                  <a:lnTo>
                    <a:pt x="84" y="32"/>
                  </a:lnTo>
                  <a:lnTo>
                    <a:pt x="94" y="46"/>
                  </a:lnTo>
                  <a:lnTo>
                    <a:pt x="104" y="62"/>
                  </a:lnTo>
                  <a:lnTo>
                    <a:pt x="116" y="95"/>
                  </a:lnTo>
                  <a:lnTo>
                    <a:pt x="120" y="126"/>
                  </a:lnTo>
                  <a:lnTo>
                    <a:pt x="115" y="151"/>
                  </a:lnTo>
                  <a:lnTo>
                    <a:pt x="101" y="166"/>
                  </a:lnTo>
                  <a:lnTo>
                    <a:pt x="92" y="169"/>
                  </a:lnTo>
                  <a:lnTo>
                    <a:pt x="82" y="168"/>
                  </a:lnTo>
                  <a:lnTo>
                    <a:pt x="70" y="164"/>
                  </a:lnTo>
                  <a:lnTo>
                    <a:pt x="59" y="157"/>
                  </a:lnTo>
                  <a:lnTo>
                    <a:pt x="47" y="147"/>
                  </a:lnTo>
                  <a:lnTo>
                    <a:pt x="36" y="136"/>
                  </a:lnTo>
                  <a:lnTo>
                    <a:pt x="25" y="122"/>
                  </a:lnTo>
                  <a:lnTo>
                    <a:pt x="16" y="106"/>
                  </a:lnTo>
                  <a:lnTo>
                    <a:pt x="3" y="72"/>
                  </a:lnTo>
                  <a:lnTo>
                    <a:pt x="0" y="41"/>
                  </a:lnTo>
                  <a:lnTo>
                    <a:pt x="6" y="17"/>
                  </a:lnTo>
                  <a:lnTo>
                    <a:pt x="20" y="2"/>
                  </a:lnTo>
                  <a:close/>
                </a:path>
              </a:pathLst>
            </a:custGeom>
            <a:solidFill>
              <a:srgbClr val="A563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85" name="Freeform 169"/>
            <p:cNvSpPr>
              <a:spLocks/>
            </p:cNvSpPr>
            <p:nvPr/>
          </p:nvSpPr>
          <p:spPr bwMode="auto">
            <a:xfrm>
              <a:off x="2397" y="3746"/>
              <a:ext cx="57" cy="81"/>
            </a:xfrm>
            <a:custGeom>
              <a:avLst/>
              <a:gdLst>
                <a:gd name="T0" fmla="*/ 1 w 114"/>
                <a:gd name="T1" fmla="*/ 1 h 162"/>
                <a:gd name="T2" fmla="*/ 1 w 114"/>
                <a:gd name="T3" fmla="*/ 0 h 162"/>
                <a:gd name="T4" fmla="*/ 2 w 114"/>
                <a:gd name="T5" fmla="*/ 0 h 162"/>
                <a:gd name="T6" fmla="*/ 2 w 114"/>
                <a:gd name="T7" fmla="*/ 1 h 162"/>
                <a:gd name="T8" fmla="*/ 2 w 114"/>
                <a:gd name="T9" fmla="*/ 1 h 162"/>
                <a:gd name="T10" fmla="*/ 3 w 114"/>
                <a:gd name="T11" fmla="*/ 1 h 162"/>
                <a:gd name="T12" fmla="*/ 3 w 114"/>
                <a:gd name="T13" fmla="*/ 1 h 162"/>
                <a:gd name="T14" fmla="*/ 3 w 114"/>
                <a:gd name="T15" fmla="*/ 2 h 162"/>
                <a:gd name="T16" fmla="*/ 4 w 114"/>
                <a:gd name="T17" fmla="*/ 2 h 162"/>
                <a:gd name="T18" fmla="*/ 4 w 114"/>
                <a:gd name="T19" fmla="*/ 3 h 162"/>
                <a:gd name="T20" fmla="*/ 4 w 114"/>
                <a:gd name="T21" fmla="*/ 4 h 162"/>
                <a:gd name="T22" fmla="*/ 4 w 114"/>
                <a:gd name="T23" fmla="*/ 5 h 162"/>
                <a:gd name="T24" fmla="*/ 4 w 114"/>
                <a:gd name="T25" fmla="*/ 5 h 162"/>
                <a:gd name="T26" fmla="*/ 3 w 114"/>
                <a:gd name="T27" fmla="*/ 6 h 162"/>
                <a:gd name="T28" fmla="*/ 3 w 114"/>
                <a:gd name="T29" fmla="*/ 6 h 162"/>
                <a:gd name="T30" fmla="*/ 3 w 114"/>
                <a:gd name="T31" fmla="*/ 5 h 162"/>
                <a:gd name="T32" fmla="*/ 2 w 114"/>
                <a:gd name="T33" fmla="*/ 5 h 162"/>
                <a:gd name="T34" fmla="*/ 2 w 114"/>
                <a:gd name="T35" fmla="*/ 5 h 162"/>
                <a:gd name="T36" fmla="*/ 2 w 114"/>
                <a:gd name="T37" fmla="*/ 5 h 162"/>
                <a:gd name="T38" fmla="*/ 1 w 114"/>
                <a:gd name="T39" fmla="*/ 4 h 162"/>
                <a:gd name="T40" fmla="*/ 1 w 114"/>
                <a:gd name="T41" fmla="*/ 4 h 162"/>
                <a:gd name="T42" fmla="*/ 1 w 114"/>
                <a:gd name="T43" fmla="*/ 3 h 162"/>
                <a:gd name="T44" fmla="*/ 0 w 114"/>
                <a:gd name="T45" fmla="*/ 2 h 162"/>
                <a:gd name="T46" fmla="*/ 1 w 114"/>
                <a:gd name="T47" fmla="*/ 1 h 162"/>
                <a:gd name="T48" fmla="*/ 1 w 114"/>
                <a:gd name="T49" fmla="*/ 1 h 1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4" h="162">
                  <a:moveTo>
                    <a:pt x="18" y="3"/>
                  </a:moveTo>
                  <a:lnTo>
                    <a:pt x="27" y="0"/>
                  </a:lnTo>
                  <a:lnTo>
                    <a:pt x="37" y="0"/>
                  </a:lnTo>
                  <a:lnTo>
                    <a:pt x="48" y="5"/>
                  </a:lnTo>
                  <a:lnTo>
                    <a:pt x="58" y="11"/>
                  </a:lnTo>
                  <a:lnTo>
                    <a:pt x="70" y="20"/>
                  </a:lnTo>
                  <a:lnTo>
                    <a:pt x="80" y="31"/>
                  </a:lnTo>
                  <a:lnTo>
                    <a:pt x="89" y="45"/>
                  </a:lnTo>
                  <a:lnTo>
                    <a:pt x="98" y="60"/>
                  </a:lnTo>
                  <a:lnTo>
                    <a:pt x="111" y="92"/>
                  </a:lnTo>
                  <a:lnTo>
                    <a:pt x="114" y="121"/>
                  </a:lnTo>
                  <a:lnTo>
                    <a:pt x="110" y="145"/>
                  </a:lnTo>
                  <a:lnTo>
                    <a:pt x="97" y="159"/>
                  </a:lnTo>
                  <a:lnTo>
                    <a:pt x="88" y="162"/>
                  </a:lnTo>
                  <a:lnTo>
                    <a:pt x="79" y="162"/>
                  </a:lnTo>
                  <a:lnTo>
                    <a:pt x="68" y="158"/>
                  </a:lnTo>
                  <a:lnTo>
                    <a:pt x="57" y="151"/>
                  </a:lnTo>
                  <a:lnTo>
                    <a:pt x="46" y="142"/>
                  </a:lnTo>
                  <a:lnTo>
                    <a:pt x="36" y="130"/>
                  </a:lnTo>
                  <a:lnTo>
                    <a:pt x="26" y="117"/>
                  </a:lnTo>
                  <a:lnTo>
                    <a:pt x="18" y="102"/>
                  </a:lnTo>
                  <a:lnTo>
                    <a:pt x="5" y="69"/>
                  </a:lnTo>
                  <a:lnTo>
                    <a:pt x="0" y="41"/>
                  </a:lnTo>
                  <a:lnTo>
                    <a:pt x="5" y="18"/>
                  </a:lnTo>
                  <a:lnTo>
                    <a:pt x="18" y="3"/>
                  </a:lnTo>
                  <a:close/>
                </a:path>
              </a:pathLst>
            </a:custGeom>
            <a:solidFill>
              <a:srgbClr val="AD6D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86" name="Freeform 170"/>
            <p:cNvSpPr>
              <a:spLocks/>
            </p:cNvSpPr>
            <p:nvPr/>
          </p:nvSpPr>
          <p:spPr bwMode="auto">
            <a:xfrm>
              <a:off x="2397" y="3749"/>
              <a:ext cx="55" cy="75"/>
            </a:xfrm>
            <a:custGeom>
              <a:avLst/>
              <a:gdLst>
                <a:gd name="T0" fmla="*/ 1 w 108"/>
                <a:gd name="T1" fmla="*/ 0 h 152"/>
                <a:gd name="T2" fmla="*/ 1 w 108"/>
                <a:gd name="T3" fmla="*/ 0 h 152"/>
                <a:gd name="T4" fmla="*/ 2 w 108"/>
                <a:gd name="T5" fmla="*/ 0 h 152"/>
                <a:gd name="T6" fmla="*/ 2 w 108"/>
                <a:gd name="T7" fmla="*/ 0 h 152"/>
                <a:gd name="T8" fmla="*/ 2 w 108"/>
                <a:gd name="T9" fmla="*/ 0 h 152"/>
                <a:gd name="T10" fmla="*/ 3 w 108"/>
                <a:gd name="T11" fmla="*/ 0 h 152"/>
                <a:gd name="T12" fmla="*/ 3 w 108"/>
                <a:gd name="T13" fmla="*/ 0 h 152"/>
                <a:gd name="T14" fmla="*/ 3 w 108"/>
                <a:gd name="T15" fmla="*/ 1 h 152"/>
                <a:gd name="T16" fmla="*/ 3 w 108"/>
                <a:gd name="T17" fmla="*/ 1 h 152"/>
                <a:gd name="T18" fmla="*/ 4 w 108"/>
                <a:gd name="T19" fmla="*/ 2 h 152"/>
                <a:gd name="T20" fmla="*/ 4 w 108"/>
                <a:gd name="T21" fmla="*/ 3 h 152"/>
                <a:gd name="T22" fmla="*/ 4 w 108"/>
                <a:gd name="T23" fmla="*/ 4 h 152"/>
                <a:gd name="T24" fmla="*/ 3 w 108"/>
                <a:gd name="T25" fmla="*/ 4 h 152"/>
                <a:gd name="T26" fmla="*/ 3 w 108"/>
                <a:gd name="T27" fmla="*/ 4 h 152"/>
                <a:gd name="T28" fmla="*/ 3 w 108"/>
                <a:gd name="T29" fmla="*/ 4 h 152"/>
                <a:gd name="T30" fmla="*/ 2 w 108"/>
                <a:gd name="T31" fmla="*/ 4 h 152"/>
                <a:gd name="T32" fmla="*/ 2 w 108"/>
                <a:gd name="T33" fmla="*/ 4 h 152"/>
                <a:gd name="T34" fmla="*/ 2 w 108"/>
                <a:gd name="T35" fmla="*/ 4 h 152"/>
                <a:gd name="T36" fmla="*/ 2 w 108"/>
                <a:gd name="T37" fmla="*/ 3 h 152"/>
                <a:gd name="T38" fmla="*/ 1 w 108"/>
                <a:gd name="T39" fmla="*/ 3 h 152"/>
                <a:gd name="T40" fmla="*/ 1 w 108"/>
                <a:gd name="T41" fmla="*/ 2 h 152"/>
                <a:gd name="T42" fmla="*/ 1 w 108"/>
                <a:gd name="T43" fmla="*/ 2 h 152"/>
                <a:gd name="T44" fmla="*/ 0 w 108"/>
                <a:gd name="T45" fmla="*/ 1 h 152"/>
                <a:gd name="T46" fmla="*/ 1 w 108"/>
                <a:gd name="T47" fmla="*/ 0 h 152"/>
                <a:gd name="T48" fmla="*/ 1 w 108"/>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8" h="152">
                  <a:moveTo>
                    <a:pt x="17" y="2"/>
                  </a:moveTo>
                  <a:lnTo>
                    <a:pt x="25" y="0"/>
                  </a:lnTo>
                  <a:lnTo>
                    <a:pt x="34" y="0"/>
                  </a:lnTo>
                  <a:lnTo>
                    <a:pt x="45" y="3"/>
                  </a:lnTo>
                  <a:lnTo>
                    <a:pt x="55" y="9"/>
                  </a:lnTo>
                  <a:lnTo>
                    <a:pt x="66" y="18"/>
                  </a:lnTo>
                  <a:lnTo>
                    <a:pt x="76" y="29"/>
                  </a:lnTo>
                  <a:lnTo>
                    <a:pt x="85" y="41"/>
                  </a:lnTo>
                  <a:lnTo>
                    <a:pt x="93" y="56"/>
                  </a:lnTo>
                  <a:lnTo>
                    <a:pt x="105" y="86"/>
                  </a:lnTo>
                  <a:lnTo>
                    <a:pt x="108" y="114"/>
                  </a:lnTo>
                  <a:lnTo>
                    <a:pt x="105" y="136"/>
                  </a:lnTo>
                  <a:lnTo>
                    <a:pt x="92" y="150"/>
                  </a:lnTo>
                  <a:lnTo>
                    <a:pt x="83" y="152"/>
                  </a:lnTo>
                  <a:lnTo>
                    <a:pt x="74" y="152"/>
                  </a:lnTo>
                  <a:lnTo>
                    <a:pt x="63" y="149"/>
                  </a:lnTo>
                  <a:lnTo>
                    <a:pt x="54" y="143"/>
                  </a:lnTo>
                  <a:lnTo>
                    <a:pt x="44" y="134"/>
                  </a:lnTo>
                  <a:lnTo>
                    <a:pt x="33" y="123"/>
                  </a:lnTo>
                  <a:lnTo>
                    <a:pt x="24" y="111"/>
                  </a:lnTo>
                  <a:lnTo>
                    <a:pt x="15" y="96"/>
                  </a:lnTo>
                  <a:lnTo>
                    <a:pt x="3" y="66"/>
                  </a:lnTo>
                  <a:lnTo>
                    <a:pt x="0" y="38"/>
                  </a:lnTo>
                  <a:lnTo>
                    <a:pt x="4" y="16"/>
                  </a:lnTo>
                  <a:lnTo>
                    <a:pt x="17" y="2"/>
                  </a:lnTo>
                  <a:close/>
                </a:path>
              </a:pathLst>
            </a:custGeom>
            <a:solidFill>
              <a:srgbClr val="B777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87" name="Freeform 171"/>
            <p:cNvSpPr>
              <a:spLocks/>
            </p:cNvSpPr>
            <p:nvPr/>
          </p:nvSpPr>
          <p:spPr bwMode="auto">
            <a:xfrm>
              <a:off x="2399" y="3751"/>
              <a:ext cx="51" cy="74"/>
            </a:xfrm>
            <a:custGeom>
              <a:avLst/>
              <a:gdLst>
                <a:gd name="T0" fmla="*/ 0 w 104"/>
                <a:gd name="T1" fmla="*/ 1 h 145"/>
                <a:gd name="T2" fmla="*/ 0 w 104"/>
                <a:gd name="T3" fmla="*/ 0 h 145"/>
                <a:gd name="T4" fmla="*/ 1 w 104"/>
                <a:gd name="T5" fmla="*/ 0 h 145"/>
                <a:gd name="T6" fmla="*/ 1 w 104"/>
                <a:gd name="T7" fmla="*/ 1 h 145"/>
                <a:gd name="T8" fmla="*/ 1 w 104"/>
                <a:gd name="T9" fmla="*/ 1 h 145"/>
                <a:gd name="T10" fmla="*/ 1 w 104"/>
                <a:gd name="T11" fmla="*/ 1 h 145"/>
                <a:gd name="T12" fmla="*/ 2 w 104"/>
                <a:gd name="T13" fmla="*/ 1 h 145"/>
                <a:gd name="T14" fmla="*/ 2 w 104"/>
                <a:gd name="T15" fmla="*/ 2 h 145"/>
                <a:gd name="T16" fmla="*/ 2 w 104"/>
                <a:gd name="T17" fmla="*/ 2 h 145"/>
                <a:gd name="T18" fmla="*/ 3 w 104"/>
                <a:gd name="T19" fmla="*/ 3 h 145"/>
                <a:gd name="T20" fmla="*/ 3 w 104"/>
                <a:gd name="T21" fmla="*/ 4 h 145"/>
                <a:gd name="T22" fmla="*/ 3 w 104"/>
                <a:gd name="T23" fmla="*/ 5 h 145"/>
                <a:gd name="T24" fmla="*/ 2 w 104"/>
                <a:gd name="T25" fmla="*/ 5 h 145"/>
                <a:gd name="T26" fmla="*/ 2 w 104"/>
                <a:gd name="T27" fmla="*/ 5 h 145"/>
                <a:gd name="T28" fmla="*/ 2 w 104"/>
                <a:gd name="T29" fmla="*/ 5 h 145"/>
                <a:gd name="T30" fmla="*/ 1 w 104"/>
                <a:gd name="T31" fmla="*/ 5 h 145"/>
                <a:gd name="T32" fmla="*/ 1 w 104"/>
                <a:gd name="T33" fmla="*/ 5 h 145"/>
                <a:gd name="T34" fmla="*/ 1 w 104"/>
                <a:gd name="T35" fmla="*/ 5 h 145"/>
                <a:gd name="T36" fmla="*/ 0 w 104"/>
                <a:gd name="T37" fmla="*/ 4 h 145"/>
                <a:gd name="T38" fmla="*/ 0 w 104"/>
                <a:gd name="T39" fmla="*/ 4 h 145"/>
                <a:gd name="T40" fmla="*/ 0 w 104"/>
                <a:gd name="T41" fmla="*/ 3 h 145"/>
                <a:gd name="T42" fmla="*/ 0 w 104"/>
                <a:gd name="T43" fmla="*/ 2 h 145"/>
                <a:gd name="T44" fmla="*/ 0 w 104"/>
                <a:gd name="T45" fmla="*/ 2 h 145"/>
                <a:gd name="T46" fmla="*/ 0 w 104"/>
                <a:gd name="T47" fmla="*/ 1 h 145"/>
                <a:gd name="T48" fmla="*/ 0 w 104"/>
                <a:gd name="T49" fmla="*/ 1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4" h="145">
                  <a:moveTo>
                    <a:pt x="16" y="2"/>
                  </a:moveTo>
                  <a:lnTo>
                    <a:pt x="24" y="0"/>
                  </a:lnTo>
                  <a:lnTo>
                    <a:pt x="34" y="0"/>
                  </a:lnTo>
                  <a:lnTo>
                    <a:pt x="43" y="3"/>
                  </a:lnTo>
                  <a:lnTo>
                    <a:pt x="53" y="9"/>
                  </a:lnTo>
                  <a:lnTo>
                    <a:pt x="63" y="17"/>
                  </a:lnTo>
                  <a:lnTo>
                    <a:pt x="73" y="27"/>
                  </a:lnTo>
                  <a:lnTo>
                    <a:pt x="81" y="40"/>
                  </a:lnTo>
                  <a:lnTo>
                    <a:pt x="89" y="54"/>
                  </a:lnTo>
                  <a:lnTo>
                    <a:pt x="101" y="83"/>
                  </a:lnTo>
                  <a:lnTo>
                    <a:pt x="104" y="108"/>
                  </a:lnTo>
                  <a:lnTo>
                    <a:pt x="99" y="130"/>
                  </a:lnTo>
                  <a:lnTo>
                    <a:pt x="88" y="142"/>
                  </a:lnTo>
                  <a:lnTo>
                    <a:pt x="80" y="145"/>
                  </a:lnTo>
                  <a:lnTo>
                    <a:pt x="71" y="145"/>
                  </a:lnTo>
                  <a:lnTo>
                    <a:pt x="61" y="141"/>
                  </a:lnTo>
                  <a:lnTo>
                    <a:pt x="51" y="136"/>
                  </a:lnTo>
                  <a:lnTo>
                    <a:pt x="42" y="127"/>
                  </a:lnTo>
                  <a:lnTo>
                    <a:pt x="31" y="117"/>
                  </a:lnTo>
                  <a:lnTo>
                    <a:pt x="23" y="104"/>
                  </a:lnTo>
                  <a:lnTo>
                    <a:pt x="15" y="91"/>
                  </a:lnTo>
                  <a:lnTo>
                    <a:pt x="4" y="62"/>
                  </a:lnTo>
                  <a:lnTo>
                    <a:pt x="0" y="35"/>
                  </a:lnTo>
                  <a:lnTo>
                    <a:pt x="5" y="15"/>
                  </a:lnTo>
                  <a:lnTo>
                    <a:pt x="16" y="2"/>
                  </a:lnTo>
                  <a:close/>
                </a:path>
              </a:pathLst>
            </a:custGeom>
            <a:solidFill>
              <a:srgbClr val="BF82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88" name="Freeform 172"/>
            <p:cNvSpPr>
              <a:spLocks/>
            </p:cNvSpPr>
            <p:nvPr/>
          </p:nvSpPr>
          <p:spPr bwMode="auto">
            <a:xfrm>
              <a:off x="2401" y="3754"/>
              <a:ext cx="49" cy="69"/>
            </a:xfrm>
            <a:custGeom>
              <a:avLst/>
              <a:gdLst>
                <a:gd name="T0" fmla="*/ 1 w 98"/>
                <a:gd name="T1" fmla="*/ 1 h 136"/>
                <a:gd name="T2" fmla="*/ 1 w 98"/>
                <a:gd name="T3" fmla="*/ 0 h 136"/>
                <a:gd name="T4" fmla="*/ 1 w 98"/>
                <a:gd name="T5" fmla="*/ 0 h 136"/>
                <a:gd name="T6" fmla="*/ 2 w 98"/>
                <a:gd name="T7" fmla="*/ 1 h 136"/>
                <a:gd name="T8" fmla="*/ 2 w 98"/>
                <a:gd name="T9" fmla="*/ 1 h 136"/>
                <a:gd name="T10" fmla="*/ 2 w 98"/>
                <a:gd name="T11" fmla="*/ 1 h 136"/>
                <a:gd name="T12" fmla="*/ 3 w 98"/>
                <a:gd name="T13" fmla="*/ 1 h 136"/>
                <a:gd name="T14" fmla="*/ 3 w 98"/>
                <a:gd name="T15" fmla="*/ 2 h 136"/>
                <a:gd name="T16" fmla="*/ 3 w 98"/>
                <a:gd name="T17" fmla="*/ 2 h 136"/>
                <a:gd name="T18" fmla="*/ 3 w 98"/>
                <a:gd name="T19" fmla="*/ 3 h 136"/>
                <a:gd name="T20" fmla="*/ 4 w 98"/>
                <a:gd name="T21" fmla="*/ 4 h 136"/>
                <a:gd name="T22" fmla="*/ 3 w 98"/>
                <a:gd name="T23" fmla="*/ 4 h 136"/>
                <a:gd name="T24" fmla="*/ 3 w 98"/>
                <a:gd name="T25" fmla="*/ 5 h 136"/>
                <a:gd name="T26" fmla="*/ 3 w 98"/>
                <a:gd name="T27" fmla="*/ 5 h 136"/>
                <a:gd name="T28" fmla="*/ 3 w 98"/>
                <a:gd name="T29" fmla="*/ 5 h 136"/>
                <a:gd name="T30" fmla="*/ 2 w 98"/>
                <a:gd name="T31" fmla="*/ 5 h 136"/>
                <a:gd name="T32" fmla="*/ 2 w 98"/>
                <a:gd name="T33" fmla="*/ 4 h 136"/>
                <a:gd name="T34" fmla="*/ 2 w 98"/>
                <a:gd name="T35" fmla="*/ 4 h 136"/>
                <a:gd name="T36" fmla="*/ 1 w 98"/>
                <a:gd name="T37" fmla="*/ 4 h 136"/>
                <a:gd name="T38" fmla="*/ 1 w 98"/>
                <a:gd name="T39" fmla="*/ 4 h 136"/>
                <a:gd name="T40" fmla="*/ 1 w 98"/>
                <a:gd name="T41" fmla="*/ 3 h 136"/>
                <a:gd name="T42" fmla="*/ 1 w 98"/>
                <a:gd name="T43" fmla="*/ 2 h 136"/>
                <a:gd name="T44" fmla="*/ 0 w 98"/>
                <a:gd name="T45" fmla="*/ 2 h 136"/>
                <a:gd name="T46" fmla="*/ 1 w 98"/>
                <a:gd name="T47" fmla="*/ 1 h 136"/>
                <a:gd name="T48" fmla="*/ 1 w 98"/>
                <a:gd name="T49" fmla="*/ 1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8" h="136">
                  <a:moveTo>
                    <a:pt x="14" y="3"/>
                  </a:moveTo>
                  <a:lnTo>
                    <a:pt x="22" y="0"/>
                  </a:lnTo>
                  <a:lnTo>
                    <a:pt x="30" y="0"/>
                  </a:lnTo>
                  <a:lnTo>
                    <a:pt x="39" y="4"/>
                  </a:lnTo>
                  <a:lnTo>
                    <a:pt x="48" y="10"/>
                  </a:lnTo>
                  <a:lnTo>
                    <a:pt x="58" y="16"/>
                  </a:lnTo>
                  <a:lnTo>
                    <a:pt x="67" y="27"/>
                  </a:lnTo>
                  <a:lnTo>
                    <a:pt x="76" y="38"/>
                  </a:lnTo>
                  <a:lnTo>
                    <a:pt x="83" y="51"/>
                  </a:lnTo>
                  <a:lnTo>
                    <a:pt x="94" y="78"/>
                  </a:lnTo>
                  <a:lnTo>
                    <a:pt x="98" y="103"/>
                  </a:lnTo>
                  <a:lnTo>
                    <a:pt x="93" y="122"/>
                  </a:lnTo>
                  <a:lnTo>
                    <a:pt x="82" y="134"/>
                  </a:lnTo>
                  <a:lnTo>
                    <a:pt x="74" y="136"/>
                  </a:lnTo>
                  <a:lnTo>
                    <a:pt x="66" y="136"/>
                  </a:lnTo>
                  <a:lnTo>
                    <a:pt x="56" y="133"/>
                  </a:lnTo>
                  <a:lnTo>
                    <a:pt x="47" y="127"/>
                  </a:lnTo>
                  <a:lnTo>
                    <a:pt x="38" y="120"/>
                  </a:lnTo>
                  <a:lnTo>
                    <a:pt x="29" y="110"/>
                  </a:lnTo>
                  <a:lnTo>
                    <a:pt x="21" y="98"/>
                  </a:lnTo>
                  <a:lnTo>
                    <a:pt x="13" y="86"/>
                  </a:lnTo>
                  <a:lnTo>
                    <a:pt x="2" y="59"/>
                  </a:lnTo>
                  <a:lnTo>
                    <a:pt x="0" y="34"/>
                  </a:lnTo>
                  <a:lnTo>
                    <a:pt x="3" y="14"/>
                  </a:lnTo>
                  <a:lnTo>
                    <a:pt x="14" y="3"/>
                  </a:lnTo>
                  <a:close/>
                </a:path>
              </a:pathLst>
            </a:custGeom>
            <a:solidFill>
              <a:srgbClr val="C98C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89" name="Freeform 173"/>
            <p:cNvSpPr>
              <a:spLocks/>
            </p:cNvSpPr>
            <p:nvPr/>
          </p:nvSpPr>
          <p:spPr bwMode="auto">
            <a:xfrm>
              <a:off x="2402" y="3756"/>
              <a:ext cx="45" cy="65"/>
            </a:xfrm>
            <a:custGeom>
              <a:avLst/>
              <a:gdLst>
                <a:gd name="T0" fmla="*/ 0 w 91"/>
                <a:gd name="T1" fmla="*/ 1 h 129"/>
                <a:gd name="T2" fmla="*/ 0 w 91"/>
                <a:gd name="T3" fmla="*/ 0 h 129"/>
                <a:gd name="T4" fmla="*/ 0 w 91"/>
                <a:gd name="T5" fmla="*/ 1 h 129"/>
                <a:gd name="T6" fmla="*/ 1 w 91"/>
                <a:gd name="T7" fmla="*/ 1 h 129"/>
                <a:gd name="T8" fmla="*/ 1 w 91"/>
                <a:gd name="T9" fmla="*/ 1 h 129"/>
                <a:gd name="T10" fmla="*/ 1 w 91"/>
                <a:gd name="T11" fmla="*/ 1 h 129"/>
                <a:gd name="T12" fmla="*/ 2 w 91"/>
                <a:gd name="T13" fmla="*/ 1 h 129"/>
                <a:gd name="T14" fmla="*/ 2 w 91"/>
                <a:gd name="T15" fmla="*/ 2 h 129"/>
                <a:gd name="T16" fmla="*/ 2 w 91"/>
                <a:gd name="T17" fmla="*/ 2 h 129"/>
                <a:gd name="T18" fmla="*/ 2 w 91"/>
                <a:gd name="T19" fmla="*/ 3 h 129"/>
                <a:gd name="T20" fmla="*/ 2 w 91"/>
                <a:gd name="T21" fmla="*/ 4 h 129"/>
                <a:gd name="T22" fmla="*/ 2 w 91"/>
                <a:gd name="T23" fmla="*/ 4 h 129"/>
                <a:gd name="T24" fmla="*/ 2 w 91"/>
                <a:gd name="T25" fmla="*/ 4 h 129"/>
                <a:gd name="T26" fmla="*/ 2 w 91"/>
                <a:gd name="T27" fmla="*/ 5 h 129"/>
                <a:gd name="T28" fmla="*/ 1 w 91"/>
                <a:gd name="T29" fmla="*/ 4 h 129"/>
                <a:gd name="T30" fmla="*/ 1 w 91"/>
                <a:gd name="T31" fmla="*/ 4 h 129"/>
                <a:gd name="T32" fmla="*/ 1 w 91"/>
                <a:gd name="T33" fmla="*/ 4 h 129"/>
                <a:gd name="T34" fmla="*/ 1 w 91"/>
                <a:gd name="T35" fmla="*/ 4 h 129"/>
                <a:gd name="T36" fmla="*/ 0 w 91"/>
                <a:gd name="T37" fmla="*/ 4 h 129"/>
                <a:gd name="T38" fmla="*/ 0 w 91"/>
                <a:gd name="T39" fmla="*/ 3 h 129"/>
                <a:gd name="T40" fmla="*/ 0 w 91"/>
                <a:gd name="T41" fmla="*/ 3 h 129"/>
                <a:gd name="T42" fmla="*/ 0 w 91"/>
                <a:gd name="T43" fmla="*/ 2 h 129"/>
                <a:gd name="T44" fmla="*/ 0 w 91"/>
                <a:gd name="T45" fmla="*/ 1 h 129"/>
                <a:gd name="T46" fmla="*/ 0 w 91"/>
                <a:gd name="T47" fmla="*/ 1 h 129"/>
                <a:gd name="T48" fmla="*/ 0 w 91"/>
                <a:gd name="T49" fmla="*/ 1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1" h="129">
                  <a:moveTo>
                    <a:pt x="14" y="2"/>
                  </a:moveTo>
                  <a:lnTo>
                    <a:pt x="21" y="0"/>
                  </a:lnTo>
                  <a:lnTo>
                    <a:pt x="29" y="1"/>
                  </a:lnTo>
                  <a:lnTo>
                    <a:pt x="38" y="3"/>
                  </a:lnTo>
                  <a:lnTo>
                    <a:pt x="46" y="9"/>
                  </a:lnTo>
                  <a:lnTo>
                    <a:pt x="56" y="16"/>
                  </a:lnTo>
                  <a:lnTo>
                    <a:pt x="64" y="25"/>
                  </a:lnTo>
                  <a:lnTo>
                    <a:pt x="72" y="36"/>
                  </a:lnTo>
                  <a:lnTo>
                    <a:pt x="79" y="47"/>
                  </a:lnTo>
                  <a:lnTo>
                    <a:pt x="88" y="73"/>
                  </a:lnTo>
                  <a:lnTo>
                    <a:pt x="91" y="97"/>
                  </a:lnTo>
                  <a:lnTo>
                    <a:pt x="88" y="115"/>
                  </a:lnTo>
                  <a:lnTo>
                    <a:pt x="78" y="127"/>
                  </a:lnTo>
                  <a:lnTo>
                    <a:pt x="71" y="129"/>
                  </a:lnTo>
                  <a:lnTo>
                    <a:pt x="63" y="128"/>
                  </a:lnTo>
                  <a:lnTo>
                    <a:pt x="53" y="126"/>
                  </a:lnTo>
                  <a:lnTo>
                    <a:pt x="45" y="120"/>
                  </a:lnTo>
                  <a:lnTo>
                    <a:pt x="36" y="113"/>
                  </a:lnTo>
                  <a:lnTo>
                    <a:pt x="28" y="104"/>
                  </a:lnTo>
                  <a:lnTo>
                    <a:pt x="20" y="93"/>
                  </a:lnTo>
                  <a:lnTo>
                    <a:pt x="13" y="81"/>
                  </a:lnTo>
                  <a:lnTo>
                    <a:pt x="4" y="55"/>
                  </a:lnTo>
                  <a:lnTo>
                    <a:pt x="0" y="32"/>
                  </a:lnTo>
                  <a:lnTo>
                    <a:pt x="4" y="14"/>
                  </a:lnTo>
                  <a:lnTo>
                    <a:pt x="14" y="2"/>
                  </a:lnTo>
                  <a:close/>
                </a:path>
              </a:pathLst>
            </a:custGeom>
            <a:solidFill>
              <a:srgbClr val="D196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90" name="Freeform 174"/>
            <p:cNvSpPr>
              <a:spLocks/>
            </p:cNvSpPr>
            <p:nvPr/>
          </p:nvSpPr>
          <p:spPr bwMode="auto">
            <a:xfrm>
              <a:off x="2405" y="3759"/>
              <a:ext cx="42" cy="60"/>
            </a:xfrm>
            <a:custGeom>
              <a:avLst/>
              <a:gdLst>
                <a:gd name="T0" fmla="*/ 0 w 85"/>
                <a:gd name="T1" fmla="*/ 0 h 121"/>
                <a:gd name="T2" fmla="*/ 0 w 85"/>
                <a:gd name="T3" fmla="*/ 0 h 121"/>
                <a:gd name="T4" fmla="*/ 0 w 85"/>
                <a:gd name="T5" fmla="*/ 0 h 121"/>
                <a:gd name="T6" fmla="*/ 1 w 85"/>
                <a:gd name="T7" fmla="*/ 0 h 121"/>
                <a:gd name="T8" fmla="*/ 1 w 85"/>
                <a:gd name="T9" fmla="*/ 0 h 121"/>
                <a:gd name="T10" fmla="*/ 1 w 85"/>
                <a:gd name="T11" fmla="*/ 0 h 121"/>
                <a:gd name="T12" fmla="*/ 1 w 85"/>
                <a:gd name="T13" fmla="*/ 0 h 121"/>
                <a:gd name="T14" fmla="*/ 2 w 85"/>
                <a:gd name="T15" fmla="*/ 1 h 121"/>
                <a:gd name="T16" fmla="*/ 2 w 85"/>
                <a:gd name="T17" fmla="*/ 1 h 121"/>
                <a:gd name="T18" fmla="*/ 2 w 85"/>
                <a:gd name="T19" fmla="*/ 2 h 121"/>
                <a:gd name="T20" fmla="*/ 2 w 85"/>
                <a:gd name="T21" fmla="*/ 2 h 121"/>
                <a:gd name="T22" fmla="*/ 2 w 85"/>
                <a:gd name="T23" fmla="*/ 3 h 121"/>
                <a:gd name="T24" fmla="*/ 2 w 85"/>
                <a:gd name="T25" fmla="*/ 3 h 121"/>
                <a:gd name="T26" fmla="*/ 2 w 85"/>
                <a:gd name="T27" fmla="*/ 3 h 121"/>
                <a:gd name="T28" fmla="*/ 1 w 85"/>
                <a:gd name="T29" fmla="*/ 3 h 121"/>
                <a:gd name="T30" fmla="*/ 1 w 85"/>
                <a:gd name="T31" fmla="*/ 3 h 121"/>
                <a:gd name="T32" fmla="*/ 1 w 85"/>
                <a:gd name="T33" fmla="*/ 3 h 121"/>
                <a:gd name="T34" fmla="*/ 1 w 85"/>
                <a:gd name="T35" fmla="*/ 3 h 121"/>
                <a:gd name="T36" fmla="*/ 0 w 85"/>
                <a:gd name="T37" fmla="*/ 3 h 121"/>
                <a:gd name="T38" fmla="*/ 0 w 85"/>
                <a:gd name="T39" fmla="*/ 2 h 121"/>
                <a:gd name="T40" fmla="*/ 0 w 85"/>
                <a:gd name="T41" fmla="*/ 2 h 121"/>
                <a:gd name="T42" fmla="*/ 0 w 85"/>
                <a:gd name="T43" fmla="*/ 1 h 121"/>
                <a:gd name="T44" fmla="*/ 0 w 85"/>
                <a:gd name="T45" fmla="*/ 0 h 121"/>
                <a:gd name="T46" fmla="*/ 0 w 85"/>
                <a:gd name="T47" fmla="*/ 0 h 121"/>
                <a:gd name="T48" fmla="*/ 0 w 85"/>
                <a:gd name="T49" fmla="*/ 0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 h="121">
                  <a:moveTo>
                    <a:pt x="12" y="2"/>
                  </a:moveTo>
                  <a:lnTo>
                    <a:pt x="19" y="0"/>
                  </a:lnTo>
                  <a:lnTo>
                    <a:pt x="27" y="1"/>
                  </a:lnTo>
                  <a:lnTo>
                    <a:pt x="36" y="3"/>
                  </a:lnTo>
                  <a:lnTo>
                    <a:pt x="44" y="8"/>
                  </a:lnTo>
                  <a:lnTo>
                    <a:pt x="52" y="15"/>
                  </a:lnTo>
                  <a:lnTo>
                    <a:pt x="60" y="23"/>
                  </a:lnTo>
                  <a:lnTo>
                    <a:pt x="67" y="33"/>
                  </a:lnTo>
                  <a:lnTo>
                    <a:pt x="74" y="44"/>
                  </a:lnTo>
                  <a:lnTo>
                    <a:pt x="83" y="69"/>
                  </a:lnTo>
                  <a:lnTo>
                    <a:pt x="85" y="91"/>
                  </a:lnTo>
                  <a:lnTo>
                    <a:pt x="82" y="108"/>
                  </a:lnTo>
                  <a:lnTo>
                    <a:pt x="72" y="118"/>
                  </a:lnTo>
                  <a:lnTo>
                    <a:pt x="65" y="121"/>
                  </a:lnTo>
                  <a:lnTo>
                    <a:pt x="59" y="121"/>
                  </a:lnTo>
                  <a:lnTo>
                    <a:pt x="51" y="117"/>
                  </a:lnTo>
                  <a:lnTo>
                    <a:pt x="42" y="112"/>
                  </a:lnTo>
                  <a:lnTo>
                    <a:pt x="33" y="106"/>
                  </a:lnTo>
                  <a:lnTo>
                    <a:pt x="26" y="97"/>
                  </a:lnTo>
                  <a:lnTo>
                    <a:pt x="18" y="88"/>
                  </a:lnTo>
                  <a:lnTo>
                    <a:pt x="11" y="77"/>
                  </a:lnTo>
                  <a:lnTo>
                    <a:pt x="2" y="53"/>
                  </a:lnTo>
                  <a:lnTo>
                    <a:pt x="0" y="31"/>
                  </a:lnTo>
                  <a:lnTo>
                    <a:pt x="3" y="13"/>
                  </a:lnTo>
                  <a:lnTo>
                    <a:pt x="12" y="2"/>
                  </a:lnTo>
                  <a:close/>
                </a:path>
              </a:pathLst>
            </a:custGeom>
            <a:solidFill>
              <a:srgbClr val="D8A0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91" name="Freeform 175"/>
            <p:cNvSpPr>
              <a:spLocks/>
            </p:cNvSpPr>
            <p:nvPr/>
          </p:nvSpPr>
          <p:spPr bwMode="auto">
            <a:xfrm>
              <a:off x="2407" y="3763"/>
              <a:ext cx="39" cy="55"/>
            </a:xfrm>
            <a:custGeom>
              <a:avLst/>
              <a:gdLst>
                <a:gd name="T0" fmla="*/ 0 w 80"/>
                <a:gd name="T1" fmla="*/ 0 h 113"/>
                <a:gd name="T2" fmla="*/ 0 w 80"/>
                <a:gd name="T3" fmla="*/ 0 h 113"/>
                <a:gd name="T4" fmla="*/ 0 w 80"/>
                <a:gd name="T5" fmla="*/ 0 h 113"/>
                <a:gd name="T6" fmla="*/ 1 w 80"/>
                <a:gd name="T7" fmla="*/ 0 h 113"/>
                <a:gd name="T8" fmla="*/ 1 w 80"/>
                <a:gd name="T9" fmla="*/ 0 h 113"/>
                <a:gd name="T10" fmla="*/ 1 w 80"/>
                <a:gd name="T11" fmla="*/ 0 h 113"/>
                <a:gd name="T12" fmla="*/ 1 w 80"/>
                <a:gd name="T13" fmla="*/ 0 h 113"/>
                <a:gd name="T14" fmla="*/ 1 w 80"/>
                <a:gd name="T15" fmla="*/ 0 h 113"/>
                <a:gd name="T16" fmla="*/ 2 w 80"/>
                <a:gd name="T17" fmla="*/ 1 h 113"/>
                <a:gd name="T18" fmla="*/ 2 w 80"/>
                <a:gd name="T19" fmla="*/ 1 h 113"/>
                <a:gd name="T20" fmla="*/ 2 w 80"/>
                <a:gd name="T21" fmla="*/ 2 h 113"/>
                <a:gd name="T22" fmla="*/ 2 w 80"/>
                <a:gd name="T23" fmla="*/ 3 h 113"/>
                <a:gd name="T24" fmla="*/ 2 w 80"/>
                <a:gd name="T25" fmla="*/ 3 h 113"/>
                <a:gd name="T26" fmla="*/ 1 w 80"/>
                <a:gd name="T27" fmla="*/ 3 h 113"/>
                <a:gd name="T28" fmla="*/ 1 w 80"/>
                <a:gd name="T29" fmla="*/ 3 h 113"/>
                <a:gd name="T30" fmla="*/ 1 w 80"/>
                <a:gd name="T31" fmla="*/ 3 h 113"/>
                <a:gd name="T32" fmla="*/ 1 w 80"/>
                <a:gd name="T33" fmla="*/ 3 h 113"/>
                <a:gd name="T34" fmla="*/ 1 w 80"/>
                <a:gd name="T35" fmla="*/ 2 h 113"/>
                <a:gd name="T36" fmla="*/ 0 w 80"/>
                <a:gd name="T37" fmla="*/ 2 h 113"/>
                <a:gd name="T38" fmla="*/ 0 w 80"/>
                <a:gd name="T39" fmla="*/ 2 h 113"/>
                <a:gd name="T40" fmla="*/ 0 w 80"/>
                <a:gd name="T41" fmla="*/ 2 h 113"/>
                <a:gd name="T42" fmla="*/ 0 w 80"/>
                <a:gd name="T43" fmla="*/ 1 h 113"/>
                <a:gd name="T44" fmla="*/ 0 w 80"/>
                <a:gd name="T45" fmla="*/ 0 h 113"/>
                <a:gd name="T46" fmla="*/ 0 w 80"/>
                <a:gd name="T47" fmla="*/ 0 h 113"/>
                <a:gd name="T48" fmla="*/ 0 w 80"/>
                <a:gd name="T49" fmla="*/ 0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 h="113">
                  <a:moveTo>
                    <a:pt x="13" y="3"/>
                  </a:moveTo>
                  <a:lnTo>
                    <a:pt x="19" y="0"/>
                  </a:lnTo>
                  <a:lnTo>
                    <a:pt x="26" y="1"/>
                  </a:lnTo>
                  <a:lnTo>
                    <a:pt x="34" y="4"/>
                  </a:lnTo>
                  <a:lnTo>
                    <a:pt x="41" y="8"/>
                  </a:lnTo>
                  <a:lnTo>
                    <a:pt x="49" y="14"/>
                  </a:lnTo>
                  <a:lnTo>
                    <a:pt x="56" y="22"/>
                  </a:lnTo>
                  <a:lnTo>
                    <a:pt x="62" y="31"/>
                  </a:lnTo>
                  <a:lnTo>
                    <a:pt x="69" y="42"/>
                  </a:lnTo>
                  <a:lnTo>
                    <a:pt x="77" y="64"/>
                  </a:lnTo>
                  <a:lnTo>
                    <a:pt x="80" y="84"/>
                  </a:lnTo>
                  <a:lnTo>
                    <a:pt x="76" y="101"/>
                  </a:lnTo>
                  <a:lnTo>
                    <a:pt x="68" y="111"/>
                  </a:lnTo>
                  <a:lnTo>
                    <a:pt x="61" y="113"/>
                  </a:lnTo>
                  <a:lnTo>
                    <a:pt x="54" y="112"/>
                  </a:lnTo>
                  <a:lnTo>
                    <a:pt x="48" y="110"/>
                  </a:lnTo>
                  <a:lnTo>
                    <a:pt x="39" y="105"/>
                  </a:lnTo>
                  <a:lnTo>
                    <a:pt x="33" y="99"/>
                  </a:lnTo>
                  <a:lnTo>
                    <a:pt x="24" y="91"/>
                  </a:lnTo>
                  <a:lnTo>
                    <a:pt x="18" y="82"/>
                  </a:lnTo>
                  <a:lnTo>
                    <a:pt x="12" y="72"/>
                  </a:lnTo>
                  <a:lnTo>
                    <a:pt x="4" y="50"/>
                  </a:lnTo>
                  <a:lnTo>
                    <a:pt x="0" y="29"/>
                  </a:lnTo>
                  <a:lnTo>
                    <a:pt x="4" y="13"/>
                  </a:lnTo>
                  <a:lnTo>
                    <a:pt x="13" y="3"/>
                  </a:lnTo>
                  <a:close/>
                </a:path>
              </a:pathLst>
            </a:custGeom>
            <a:solidFill>
              <a:srgbClr val="E2AA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92" name="Freeform 176"/>
            <p:cNvSpPr>
              <a:spLocks/>
            </p:cNvSpPr>
            <p:nvPr/>
          </p:nvSpPr>
          <p:spPr bwMode="auto">
            <a:xfrm>
              <a:off x="2408" y="3765"/>
              <a:ext cx="36" cy="51"/>
            </a:xfrm>
            <a:custGeom>
              <a:avLst/>
              <a:gdLst>
                <a:gd name="T0" fmla="*/ 0 w 75"/>
                <a:gd name="T1" fmla="*/ 0 h 104"/>
                <a:gd name="T2" fmla="*/ 0 w 75"/>
                <a:gd name="T3" fmla="*/ 0 h 104"/>
                <a:gd name="T4" fmla="*/ 0 w 75"/>
                <a:gd name="T5" fmla="*/ 0 h 104"/>
                <a:gd name="T6" fmla="*/ 0 w 75"/>
                <a:gd name="T7" fmla="*/ 0 h 104"/>
                <a:gd name="T8" fmla="*/ 1 w 75"/>
                <a:gd name="T9" fmla="*/ 0 h 104"/>
                <a:gd name="T10" fmla="*/ 1 w 75"/>
                <a:gd name="T11" fmla="*/ 0 h 104"/>
                <a:gd name="T12" fmla="*/ 1 w 75"/>
                <a:gd name="T13" fmla="*/ 0 h 104"/>
                <a:gd name="T14" fmla="*/ 1 w 75"/>
                <a:gd name="T15" fmla="*/ 0 h 104"/>
                <a:gd name="T16" fmla="*/ 1 w 75"/>
                <a:gd name="T17" fmla="*/ 1 h 104"/>
                <a:gd name="T18" fmla="*/ 2 w 75"/>
                <a:gd name="T19" fmla="*/ 1 h 104"/>
                <a:gd name="T20" fmla="*/ 2 w 75"/>
                <a:gd name="T21" fmla="*/ 2 h 104"/>
                <a:gd name="T22" fmla="*/ 2 w 75"/>
                <a:gd name="T23" fmla="*/ 2 h 104"/>
                <a:gd name="T24" fmla="*/ 1 w 75"/>
                <a:gd name="T25" fmla="*/ 3 h 104"/>
                <a:gd name="T26" fmla="*/ 1 w 75"/>
                <a:gd name="T27" fmla="*/ 3 h 104"/>
                <a:gd name="T28" fmla="*/ 1 w 75"/>
                <a:gd name="T29" fmla="*/ 3 h 104"/>
                <a:gd name="T30" fmla="*/ 1 w 75"/>
                <a:gd name="T31" fmla="*/ 3 h 104"/>
                <a:gd name="T32" fmla="*/ 1 w 75"/>
                <a:gd name="T33" fmla="*/ 3 h 104"/>
                <a:gd name="T34" fmla="*/ 0 w 75"/>
                <a:gd name="T35" fmla="*/ 2 h 104"/>
                <a:gd name="T36" fmla="*/ 0 w 75"/>
                <a:gd name="T37" fmla="*/ 2 h 104"/>
                <a:gd name="T38" fmla="*/ 0 w 75"/>
                <a:gd name="T39" fmla="*/ 2 h 104"/>
                <a:gd name="T40" fmla="*/ 0 w 75"/>
                <a:gd name="T41" fmla="*/ 2 h 104"/>
                <a:gd name="T42" fmla="*/ 0 w 75"/>
                <a:gd name="T43" fmla="*/ 1 h 104"/>
                <a:gd name="T44" fmla="*/ 0 w 75"/>
                <a:gd name="T45" fmla="*/ 0 h 104"/>
                <a:gd name="T46" fmla="*/ 0 w 75"/>
                <a:gd name="T47" fmla="*/ 0 h 104"/>
                <a:gd name="T48" fmla="*/ 0 w 75"/>
                <a:gd name="T49" fmla="*/ 0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104">
                  <a:moveTo>
                    <a:pt x="11" y="1"/>
                  </a:moveTo>
                  <a:lnTo>
                    <a:pt x="17" y="0"/>
                  </a:lnTo>
                  <a:lnTo>
                    <a:pt x="24" y="0"/>
                  </a:lnTo>
                  <a:lnTo>
                    <a:pt x="31" y="2"/>
                  </a:lnTo>
                  <a:lnTo>
                    <a:pt x="38" y="7"/>
                  </a:lnTo>
                  <a:lnTo>
                    <a:pt x="45" y="13"/>
                  </a:lnTo>
                  <a:lnTo>
                    <a:pt x="52" y="20"/>
                  </a:lnTo>
                  <a:lnTo>
                    <a:pt x="58" y="28"/>
                  </a:lnTo>
                  <a:lnTo>
                    <a:pt x="64" y="38"/>
                  </a:lnTo>
                  <a:lnTo>
                    <a:pt x="72" y="59"/>
                  </a:lnTo>
                  <a:lnTo>
                    <a:pt x="75" y="77"/>
                  </a:lnTo>
                  <a:lnTo>
                    <a:pt x="71" y="92"/>
                  </a:lnTo>
                  <a:lnTo>
                    <a:pt x="64" y="101"/>
                  </a:lnTo>
                  <a:lnTo>
                    <a:pt x="57" y="104"/>
                  </a:lnTo>
                  <a:lnTo>
                    <a:pt x="52" y="103"/>
                  </a:lnTo>
                  <a:lnTo>
                    <a:pt x="44" y="101"/>
                  </a:lnTo>
                  <a:lnTo>
                    <a:pt x="37" y="97"/>
                  </a:lnTo>
                  <a:lnTo>
                    <a:pt x="30" y="91"/>
                  </a:lnTo>
                  <a:lnTo>
                    <a:pt x="23" y="84"/>
                  </a:lnTo>
                  <a:lnTo>
                    <a:pt x="16" y="76"/>
                  </a:lnTo>
                  <a:lnTo>
                    <a:pt x="10" y="66"/>
                  </a:lnTo>
                  <a:lnTo>
                    <a:pt x="2" y="45"/>
                  </a:lnTo>
                  <a:lnTo>
                    <a:pt x="0" y="27"/>
                  </a:lnTo>
                  <a:lnTo>
                    <a:pt x="3" y="10"/>
                  </a:lnTo>
                  <a:lnTo>
                    <a:pt x="11" y="1"/>
                  </a:lnTo>
                  <a:close/>
                </a:path>
              </a:pathLst>
            </a:custGeom>
            <a:solidFill>
              <a:srgbClr val="EAB5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03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3857"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wheel spokes="8"/>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15F219B-07C7-4E74-898C-BAFADB85E2E6}" type="datetimeFigureOut">
              <a:rPr lang="ru-RU"/>
              <a:pPr>
                <a:defRPr/>
              </a:pPr>
              <a:t>20.08.2015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38D24AD-7E1E-4E1C-AEC8-45ACE0247BD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5856" y="2911748"/>
            <a:ext cx="5338936" cy="2692896"/>
          </a:xfrm>
        </p:spPr>
        <p:txBody>
          <a:bodyPr/>
          <a:lstStyle/>
          <a:p>
            <a:pPr marL="0" indent="0">
              <a:buNone/>
            </a:pPr>
            <a:r>
              <a:rPr lang="ru-RU" sz="2200" dirty="0" err="1">
                <a:latin typeface="Times New Roman" panose="02020603050405020304" pitchFamily="18" charset="0"/>
                <a:cs typeface="Times New Roman" panose="02020603050405020304" pitchFamily="18" charset="0"/>
              </a:rPr>
              <a:t>Голоднова</a:t>
            </a:r>
            <a:r>
              <a:rPr lang="ru-RU" sz="2200" dirty="0">
                <a:latin typeface="Times New Roman" panose="02020603050405020304" pitchFamily="18" charset="0"/>
                <a:cs typeface="Times New Roman" panose="02020603050405020304" pitchFamily="18" charset="0"/>
              </a:rPr>
              <a:t> Светлана Юрьевна</a:t>
            </a:r>
          </a:p>
          <a:p>
            <a:pPr marL="0" indent="0">
              <a:buNone/>
            </a:pPr>
            <a:r>
              <a:rPr lang="ru-RU" sz="2200" dirty="0">
                <a:latin typeface="Times New Roman" panose="02020603050405020304" pitchFamily="18" charset="0"/>
                <a:cs typeface="Times New Roman" panose="02020603050405020304" pitchFamily="18" charset="0"/>
              </a:rPr>
              <a:t>учитель биологии и химии</a:t>
            </a:r>
          </a:p>
          <a:p>
            <a:pPr marL="0" indent="0">
              <a:buNone/>
            </a:pPr>
            <a:r>
              <a:rPr lang="ru-RU" sz="2200" dirty="0">
                <a:latin typeface="Times New Roman" panose="02020603050405020304" pitchFamily="18" charset="0"/>
                <a:cs typeface="Times New Roman" panose="02020603050405020304" pitchFamily="18" charset="0"/>
              </a:rPr>
              <a:t>Муниципальное образовательное учреждение </a:t>
            </a:r>
            <a:r>
              <a:rPr lang="ru-RU" sz="2200" dirty="0" err="1">
                <a:latin typeface="Times New Roman" panose="02020603050405020304" pitchFamily="18" charset="0"/>
                <a:cs typeface="Times New Roman" panose="02020603050405020304" pitchFamily="18" charset="0"/>
              </a:rPr>
              <a:t>Новоульяновская</a:t>
            </a:r>
            <a:r>
              <a:rPr lang="ru-RU" sz="2200" dirty="0">
                <a:latin typeface="Times New Roman" panose="02020603050405020304" pitchFamily="18" charset="0"/>
                <a:cs typeface="Times New Roman" panose="02020603050405020304" pitchFamily="18" charset="0"/>
              </a:rPr>
              <a:t> средняя общеобразовательная школа №1</a:t>
            </a:r>
          </a:p>
          <a:p>
            <a:pPr marL="0" indent="0">
              <a:buNone/>
            </a:pPr>
            <a:r>
              <a:rPr lang="ru-RU" sz="2200" dirty="0">
                <a:latin typeface="Times New Roman" panose="02020603050405020304" pitchFamily="18" charset="0"/>
                <a:cs typeface="Times New Roman" panose="02020603050405020304" pitchFamily="18" charset="0"/>
              </a:rPr>
              <a:t>г. </a:t>
            </a:r>
            <a:r>
              <a:rPr lang="ru-RU" sz="2200" dirty="0" err="1">
                <a:latin typeface="Times New Roman" panose="02020603050405020304" pitchFamily="18" charset="0"/>
                <a:cs typeface="Times New Roman" panose="02020603050405020304" pitchFamily="18" charset="0"/>
              </a:rPr>
              <a:t>Новоульяновск</a:t>
            </a:r>
            <a:r>
              <a:rPr lang="ru-RU" sz="2200" dirty="0">
                <a:latin typeface="Times New Roman" panose="02020603050405020304" pitchFamily="18" charset="0"/>
                <a:cs typeface="Times New Roman" panose="02020603050405020304" pitchFamily="18" charset="0"/>
              </a:rPr>
              <a:t> Ульяновской области</a:t>
            </a:r>
          </a:p>
          <a:p>
            <a:endParaRPr lang="ru-RU" dirty="0"/>
          </a:p>
        </p:txBody>
      </p:sp>
      <p:pic>
        <p:nvPicPr>
          <p:cNvPr id="4" name="Рисунок 3" descr="C:\Работа4(конференция зима)\верхний колонтитул naukograd 2013.png"/>
          <p:cNvPicPr/>
          <p:nvPr/>
        </p:nvPicPr>
        <p:blipFill>
          <a:blip r:embed="rId2">
            <a:extLst>
              <a:ext uri="{28A0092B-C50C-407E-A947-70E740481C1C}">
                <a14:useLocalDpi xmlns:a14="http://schemas.microsoft.com/office/drawing/2010/main" val="0"/>
              </a:ext>
            </a:extLst>
          </a:blip>
          <a:srcRect/>
          <a:stretch>
            <a:fillRect/>
          </a:stretch>
        </p:blipFill>
        <p:spPr bwMode="auto">
          <a:xfrm>
            <a:off x="1487041" y="417810"/>
            <a:ext cx="6115050" cy="314325"/>
          </a:xfrm>
          <a:prstGeom prst="rect">
            <a:avLst/>
          </a:prstGeom>
          <a:noFill/>
          <a:ln>
            <a:noFill/>
          </a:ln>
        </p:spPr>
      </p:pic>
      <p:sp>
        <p:nvSpPr>
          <p:cNvPr id="5" name="Прямоугольник 4"/>
          <p:cNvSpPr/>
          <p:nvPr/>
        </p:nvSpPr>
        <p:spPr>
          <a:xfrm>
            <a:off x="381050" y="5733256"/>
            <a:ext cx="8424936" cy="830997"/>
          </a:xfrm>
          <a:prstGeom prst="rect">
            <a:avLst/>
          </a:prstGeom>
        </p:spPr>
        <p:txBody>
          <a:bodyPr wrap="square">
            <a:spAutoFit/>
          </a:bodyPr>
          <a:lstStyle/>
          <a:p>
            <a:pPr algn="ctr">
              <a:spcAft>
                <a:spcPts val="0"/>
              </a:spcAft>
            </a:pPr>
            <a:r>
              <a:rPr lang="ru-RU" sz="1600" dirty="0" smtClean="0">
                <a:solidFill>
                  <a:srgbClr val="002060"/>
                </a:solidFill>
                <a:effectLst/>
                <a:latin typeface="Times New Roman" panose="02020603050405020304" pitchFamily="18" charset="0"/>
                <a:ea typeface="Times New Roman"/>
                <a:cs typeface="Times New Roman" panose="02020603050405020304" pitchFamily="18" charset="0"/>
              </a:rPr>
              <a:t>20 августа </a:t>
            </a:r>
            <a:r>
              <a:rPr lang="ru-RU" sz="1600" dirty="0" smtClean="0">
                <a:solidFill>
                  <a:srgbClr val="002060"/>
                </a:solidFill>
                <a:effectLst/>
                <a:latin typeface="Times New Roman" panose="02020603050405020304" pitchFamily="18" charset="0"/>
                <a:ea typeface="Times New Roman"/>
                <a:cs typeface="Times New Roman" panose="02020603050405020304" pitchFamily="18" charset="0"/>
              </a:rPr>
              <a:t>201</a:t>
            </a:r>
            <a:r>
              <a:rPr lang="en-US" sz="1600" dirty="0" smtClean="0">
                <a:solidFill>
                  <a:srgbClr val="002060"/>
                </a:solidFill>
                <a:effectLst/>
                <a:latin typeface="Times New Roman" panose="02020603050405020304" pitchFamily="18" charset="0"/>
                <a:ea typeface="Times New Roman"/>
                <a:cs typeface="Times New Roman" panose="02020603050405020304" pitchFamily="18" charset="0"/>
              </a:rPr>
              <a:t>5</a:t>
            </a:r>
            <a:r>
              <a:rPr lang="ru-RU" sz="1600" dirty="0" smtClean="0">
                <a:solidFill>
                  <a:srgbClr val="002060"/>
                </a:solidFill>
                <a:effectLst/>
                <a:latin typeface="Times New Roman" panose="02020603050405020304" pitchFamily="18" charset="0"/>
                <a:ea typeface="Times New Roman"/>
                <a:cs typeface="Times New Roman" panose="02020603050405020304" pitchFamily="18" charset="0"/>
              </a:rPr>
              <a:t> г.</a:t>
            </a:r>
            <a:endParaRPr lang="ru-RU" sz="1600" dirty="0" smtClean="0">
              <a:solidFill>
                <a:srgbClr val="002060"/>
              </a:solidFill>
              <a:effectLst/>
              <a:latin typeface="Times New Roman" panose="02020603050405020304" pitchFamily="18" charset="0"/>
              <a:ea typeface="Calibri"/>
              <a:cs typeface="Times New Roman" panose="02020603050405020304" pitchFamily="18" charset="0"/>
            </a:endParaRPr>
          </a:p>
          <a:p>
            <a:pPr algn="ctr">
              <a:spcAft>
                <a:spcPts val="0"/>
              </a:spcAft>
              <a:tabLst>
                <a:tab pos="2969895" algn="ctr"/>
                <a:tab pos="5940425" algn="r"/>
              </a:tabLst>
            </a:pPr>
            <a:r>
              <a:rPr lang="ru-RU" sz="1600" dirty="0" smtClean="0">
                <a:solidFill>
                  <a:srgbClr val="002060"/>
                </a:solidFill>
                <a:effectLst/>
                <a:latin typeface="Times New Roman" panose="02020603050405020304" pitchFamily="18" charset="0"/>
                <a:ea typeface="Times New Roman"/>
                <a:cs typeface="Times New Roman" panose="02020603050405020304" pitchFamily="18" charset="0"/>
              </a:rPr>
              <a:t>Третья летняя Всероссийская  конференция 2015 года </a:t>
            </a:r>
          </a:p>
          <a:p>
            <a:pPr algn="ctr">
              <a:spcAft>
                <a:spcPts val="0"/>
              </a:spcAft>
              <a:tabLst>
                <a:tab pos="2969895" algn="ctr"/>
                <a:tab pos="5940425" algn="r"/>
              </a:tabLst>
            </a:pPr>
            <a:r>
              <a:rPr lang="ru-RU" sz="1600" dirty="0" smtClean="0">
                <a:solidFill>
                  <a:srgbClr val="002060"/>
                </a:solidFill>
                <a:effectLst/>
                <a:latin typeface="Times New Roman" panose="02020603050405020304" pitchFamily="18" charset="0"/>
                <a:ea typeface="Times New Roman"/>
                <a:cs typeface="Times New Roman" panose="02020603050405020304" pitchFamily="18" charset="0"/>
              </a:rPr>
              <a:t>«Актуальные  проблемы теории и практики образования"</a:t>
            </a:r>
            <a:endParaRPr lang="ru-RU" sz="1600" dirty="0">
              <a:solidFill>
                <a:srgbClr val="002060"/>
              </a:solidFill>
              <a:effectLst/>
              <a:latin typeface="Times New Roman" panose="02020603050405020304" pitchFamily="18" charset="0"/>
              <a:ea typeface="Calibri"/>
              <a:cs typeface="Times New Roman" panose="02020603050405020304" pitchFamily="18" charset="0"/>
            </a:endParaRPr>
          </a:p>
        </p:txBody>
      </p:sp>
      <p:sp>
        <p:nvSpPr>
          <p:cNvPr id="6" name="Прямоугольник 5"/>
          <p:cNvSpPr/>
          <p:nvPr/>
        </p:nvSpPr>
        <p:spPr>
          <a:xfrm>
            <a:off x="899592" y="1412776"/>
            <a:ext cx="7416824" cy="1477328"/>
          </a:xfrm>
          <a:prstGeom prst="rect">
            <a:avLst/>
          </a:prstGeom>
        </p:spPr>
        <p:txBody>
          <a:bodyPr wrap="square">
            <a:spAutoFit/>
          </a:bodyPr>
          <a:lstStyle/>
          <a:p>
            <a:pPr algn="ctr"/>
            <a:r>
              <a:rPr lang="ru-RU" sz="2400" b="1" cap="all" dirty="0">
                <a:latin typeface="Times New Roman" panose="02020603050405020304" pitchFamily="18" charset="0"/>
                <a:cs typeface="Times New Roman" panose="02020603050405020304" pitchFamily="18" charset="0"/>
              </a:rPr>
              <a:t>Методическая разработка урока биологии  в 10 классе </a:t>
            </a:r>
            <a:r>
              <a:rPr lang="ru-RU" sz="2400" b="1" cap="all" dirty="0" smtClean="0">
                <a:latin typeface="Times New Roman" panose="02020603050405020304" pitchFamily="18" charset="0"/>
                <a:cs typeface="Times New Roman" panose="02020603050405020304" pitchFamily="18" charset="0"/>
              </a:rPr>
              <a:t/>
            </a:r>
            <a:br>
              <a:rPr lang="ru-RU" sz="2400" b="1" cap="all" dirty="0" smtClean="0">
                <a:latin typeface="Times New Roman" panose="02020603050405020304" pitchFamily="18" charset="0"/>
                <a:cs typeface="Times New Roman" panose="02020603050405020304" pitchFamily="18" charset="0"/>
              </a:rPr>
            </a:br>
            <a:r>
              <a:rPr lang="ru-RU" sz="2400" b="1" cap="all" dirty="0" smtClean="0">
                <a:latin typeface="Times New Roman" panose="02020603050405020304" pitchFamily="18" charset="0"/>
                <a:cs typeface="Times New Roman" panose="02020603050405020304" pitchFamily="18" charset="0"/>
              </a:rPr>
              <a:t>«</a:t>
            </a:r>
            <a:r>
              <a:rPr lang="ru-RU" sz="2400" b="1" cap="all" dirty="0">
                <a:latin typeface="Times New Roman" panose="02020603050405020304" pitchFamily="18" charset="0"/>
                <a:cs typeface="Times New Roman" panose="02020603050405020304" pitchFamily="18" charset="0"/>
              </a:rPr>
              <a:t>Деление клетки. Митоз»</a:t>
            </a:r>
            <a:endParaRPr lang="ru-RU" sz="2400" dirty="0">
              <a:latin typeface="Times New Roman" panose="02020603050405020304" pitchFamily="18" charset="0"/>
              <a:cs typeface="Times New Roman" panose="02020603050405020304" pitchFamily="18" charset="0"/>
            </a:endParaRPr>
          </a:p>
          <a:p>
            <a:r>
              <a:rPr lang="ru-RU" b="1" dirty="0"/>
              <a:t> </a:t>
            </a:r>
            <a:endParaRPr lang="ru-RU" dirty="0"/>
          </a:p>
        </p:txBody>
      </p:sp>
    </p:spTree>
    <p:extLst>
      <p:ext uri="{BB962C8B-B14F-4D97-AF65-F5344CB8AC3E}">
        <p14:creationId xmlns:p14="http://schemas.microsoft.com/office/powerpoint/2010/main" val="3328667225"/>
      </p:ext>
    </p:extLst>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476375" y="188913"/>
            <a:ext cx="6192838" cy="5842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3200" b="1" dirty="0">
                <a:solidFill>
                  <a:srgbClr val="FF3300"/>
                </a:solidFill>
                <a:latin typeface="Arial"/>
                <a:cs typeface="+mn-cs"/>
              </a:rPr>
              <a:t> </a:t>
            </a:r>
          </a:p>
        </p:txBody>
      </p:sp>
      <p:sp>
        <p:nvSpPr>
          <p:cNvPr id="41987" name="Text Box 3"/>
          <p:cNvSpPr txBox="1">
            <a:spLocks noChangeArrowheads="1"/>
          </p:cNvSpPr>
          <p:nvPr/>
        </p:nvSpPr>
        <p:spPr bwMode="auto">
          <a:xfrm>
            <a:off x="179388" y="3071813"/>
            <a:ext cx="8964612" cy="830262"/>
          </a:xfrm>
          <a:prstGeom prst="rect">
            <a:avLst/>
          </a:prstGeom>
          <a:noFill/>
          <a:ln w="9525">
            <a:noFill/>
            <a:miter lim="800000"/>
            <a:headEnd/>
            <a:tailEnd/>
          </a:ln>
          <a:effectLst/>
        </p:spPr>
        <p:txBody>
          <a:bodyPr>
            <a:spAutoFit/>
          </a:bodyPr>
          <a:lstStyle/>
          <a:p>
            <a:pPr indent="457200" fontAlgn="auto">
              <a:spcBef>
                <a:spcPts val="0"/>
              </a:spcBef>
              <a:spcAft>
                <a:spcPts val="0"/>
              </a:spcAft>
              <a:defRPr/>
            </a:pPr>
            <a:endParaRPr lang="ru-RU" sz="2400" b="1" dirty="0">
              <a:solidFill>
                <a:srgbClr val="002060"/>
              </a:solidFill>
              <a:latin typeface="Arial"/>
              <a:cs typeface="+mn-cs"/>
            </a:endParaRPr>
          </a:p>
          <a:p>
            <a:pPr algn="ctr">
              <a:defRPr/>
            </a:pPr>
            <a:endParaRPr lang="ru-RU" sz="2400" b="1" dirty="0">
              <a:solidFill>
                <a:srgbClr val="002060"/>
              </a:solidFill>
              <a:latin typeface="Arial"/>
              <a:cs typeface="+mn-cs"/>
            </a:endParaRPr>
          </a:p>
        </p:txBody>
      </p:sp>
      <p:pic>
        <p:nvPicPr>
          <p:cNvPr id="41989" name="Picture 5"/>
          <p:cNvPicPr>
            <a:picLocks noChangeAspect="1" noChangeArrowheads="1"/>
          </p:cNvPicPr>
          <p:nvPr/>
        </p:nvPicPr>
        <p:blipFill>
          <a:blip r:embed="rId3" cstate="print"/>
          <a:srcRect/>
          <a:stretch>
            <a:fillRect/>
          </a:stretch>
        </p:blipFill>
        <p:spPr bwMode="auto">
          <a:xfrm>
            <a:off x="7026448" y="6597"/>
            <a:ext cx="2010793" cy="1334171"/>
          </a:xfrm>
          <a:prstGeom prst="rect">
            <a:avLst/>
          </a:prstGeom>
          <a:ln>
            <a:noFill/>
          </a:ln>
          <a:effectLst>
            <a:softEdge rad="112500"/>
          </a:effectLst>
        </p:spPr>
      </p:pic>
      <p:sp>
        <p:nvSpPr>
          <p:cNvPr id="12293" name="Заголовок 3"/>
          <p:cNvSpPr>
            <a:spLocks noGrp="1"/>
          </p:cNvSpPr>
          <p:nvPr>
            <p:ph type="title"/>
          </p:nvPr>
        </p:nvSpPr>
        <p:spPr>
          <a:xfrm>
            <a:off x="457200" y="274638"/>
            <a:ext cx="8229600" cy="346075"/>
          </a:xfrm>
        </p:spPr>
        <p:txBody>
          <a:bodyPr/>
          <a:lstStyle/>
          <a:p>
            <a:endParaRPr lang="ru-RU" altLang="ru-RU" smtClean="0"/>
          </a:p>
        </p:txBody>
      </p:sp>
      <p:sp>
        <p:nvSpPr>
          <p:cNvPr id="5" name="Объект 4"/>
          <p:cNvSpPr>
            <a:spLocks noGrp="1"/>
          </p:cNvSpPr>
          <p:nvPr>
            <p:ph idx="1"/>
          </p:nvPr>
        </p:nvSpPr>
        <p:spPr>
          <a:xfrm>
            <a:off x="457200" y="1196975"/>
            <a:ext cx="8229600" cy="4929188"/>
          </a:xfrm>
        </p:spPr>
        <p:txBody>
          <a:bodyPr/>
          <a:lstStyle/>
          <a:p>
            <a:pPr marL="0" indent="0" eaLnBrk="1" hangingPunct="1">
              <a:spcBef>
                <a:spcPct val="0"/>
              </a:spcBef>
              <a:buFontTx/>
              <a:buNone/>
              <a:defRPr/>
            </a:pPr>
            <a:r>
              <a:rPr lang="ru-RU" sz="2400" b="1" kern="1200" dirty="0">
                <a:solidFill>
                  <a:srgbClr val="002060"/>
                </a:solidFill>
                <a:cs typeface="Arial" charset="0"/>
              </a:rPr>
              <a:t>Под </a:t>
            </a:r>
            <a:r>
              <a:rPr lang="ru-RU" sz="2400" b="1" kern="1200" dirty="0">
                <a:solidFill>
                  <a:srgbClr val="FF3300"/>
                </a:solidFill>
                <a:cs typeface="Arial" charset="0"/>
              </a:rPr>
              <a:t>жизненным (клеточным) циклом.</a:t>
            </a:r>
            <a:r>
              <a:rPr lang="ru-RU" sz="2400" kern="1200" dirty="0">
                <a:solidFill>
                  <a:srgbClr val="444A4C"/>
                </a:solidFill>
                <a:cs typeface="Arial" charset="0"/>
              </a:rPr>
              <a:t>  </a:t>
            </a:r>
            <a:r>
              <a:rPr lang="ru-RU" sz="2400" kern="1200" dirty="0">
                <a:solidFill>
                  <a:srgbClr val="2D2D8A">
                    <a:lumMod val="75000"/>
                  </a:srgbClr>
                </a:solidFill>
                <a:cs typeface="Arial" charset="0"/>
              </a:rPr>
              <a:t>понимают существование клетки от момента ее появления в результате деления до другого деления или до </a:t>
            </a:r>
            <a:r>
              <a:rPr lang="ru-RU" sz="2400" b="1" kern="1200" dirty="0">
                <a:solidFill>
                  <a:srgbClr val="00B050"/>
                </a:solidFill>
                <a:cs typeface="Arial" charset="0"/>
              </a:rPr>
              <a:t>гибели</a:t>
            </a:r>
            <a:r>
              <a:rPr lang="ru-RU" sz="2400" kern="1200" dirty="0">
                <a:solidFill>
                  <a:srgbClr val="2D2D8A">
                    <a:lumMod val="75000"/>
                  </a:srgbClr>
                </a:solidFill>
                <a:cs typeface="Arial" charset="0"/>
              </a:rPr>
              <a:t> </a:t>
            </a:r>
            <a:r>
              <a:rPr lang="ru-RU" sz="2400" kern="1200" dirty="0" smtClean="0">
                <a:solidFill>
                  <a:srgbClr val="2D2D8A">
                    <a:lumMod val="75000"/>
                  </a:srgbClr>
                </a:solidFill>
                <a:cs typeface="Arial" charset="0"/>
              </a:rPr>
              <a:t>клетки</a:t>
            </a:r>
            <a:r>
              <a:rPr lang="ru-RU" sz="2400" kern="1200" dirty="0" smtClean="0">
                <a:solidFill>
                  <a:srgbClr val="444A4C"/>
                </a:solidFill>
                <a:cs typeface="Arial" charset="0"/>
              </a:rPr>
              <a:t>.</a:t>
            </a:r>
            <a:endParaRPr lang="ru-RU" sz="2400" kern="1200" dirty="0">
              <a:solidFill>
                <a:srgbClr val="444A4C"/>
              </a:solidFill>
              <a:cs typeface="Arial" charset="0"/>
            </a:endParaRPr>
          </a:p>
          <a:p>
            <a:pPr marL="0" indent="0" eaLnBrk="1" hangingPunct="1">
              <a:spcBef>
                <a:spcPct val="0"/>
              </a:spcBef>
              <a:buFontTx/>
              <a:buNone/>
              <a:defRPr/>
            </a:pPr>
            <a:r>
              <a:rPr lang="ru-RU" sz="2400" b="1" kern="1200" dirty="0">
                <a:solidFill>
                  <a:srgbClr val="C00000"/>
                </a:solidFill>
                <a:cs typeface="Arial" charset="0"/>
              </a:rPr>
              <a:t>Митотический цикл</a:t>
            </a:r>
            <a:r>
              <a:rPr lang="ru-RU" sz="2400" kern="1200" dirty="0">
                <a:solidFill>
                  <a:srgbClr val="C00000"/>
                </a:solidFill>
                <a:cs typeface="Arial" charset="0"/>
              </a:rPr>
              <a:t> — </a:t>
            </a:r>
            <a:r>
              <a:rPr lang="ru-RU" sz="2400" kern="1200" dirty="0">
                <a:solidFill>
                  <a:srgbClr val="444A4C"/>
                </a:solidFill>
                <a:cs typeface="Arial" charset="0"/>
              </a:rPr>
              <a:t>это жизнедеятельность клетки от деления до следующего деления. </a:t>
            </a:r>
            <a:endParaRPr lang="ru-RU" sz="2400" kern="1200" dirty="0" smtClean="0">
              <a:solidFill>
                <a:srgbClr val="444A4C"/>
              </a:solidFill>
              <a:cs typeface="Arial" charset="0"/>
            </a:endParaRPr>
          </a:p>
          <a:p>
            <a:pPr marL="0" indent="0" eaLnBrk="1" hangingPunct="1">
              <a:spcBef>
                <a:spcPct val="0"/>
              </a:spcBef>
              <a:buFontTx/>
              <a:buNone/>
              <a:defRPr/>
            </a:pPr>
            <a:r>
              <a:rPr lang="ru-RU" sz="2400" kern="1200" dirty="0" smtClean="0">
                <a:solidFill>
                  <a:srgbClr val="444A4C"/>
                </a:solidFill>
                <a:cs typeface="Arial" charset="0"/>
              </a:rPr>
              <a:t>Жизненный </a:t>
            </a:r>
            <a:r>
              <a:rPr lang="ru-RU" sz="2400" kern="1200" dirty="0">
                <a:solidFill>
                  <a:srgbClr val="444A4C"/>
                </a:solidFill>
                <a:cs typeface="Arial" charset="0"/>
              </a:rPr>
              <a:t>цикл может быть равен митотическому, но в отличие от него — это более широкое понятие и охватывает </a:t>
            </a:r>
            <a:r>
              <a:rPr lang="ru-RU" sz="2400" kern="1200" dirty="0" err="1">
                <a:solidFill>
                  <a:srgbClr val="444A4C"/>
                </a:solidFill>
                <a:cs typeface="Arial" charset="0"/>
              </a:rPr>
              <a:t>постмитотические</a:t>
            </a:r>
            <a:r>
              <a:rPr lang="ru-RU" sz="2400" kern="1200" dirty="0">
                <a:solidFill>
                  <a:srgbClr val="444A4C"/>
                </a:solidFill>
                <a:cs typeface="Arial" charset="0"/>
              </a:rPr>
              <a:t> популяции клеток, потерявших способность к делению с высокой степенью дифференциации.</a:t>
            </a:r>
          </a:p>
          <a:p>
            <a:pPr marL="0" indent="0" algn="ctr" eaLnBrk="1" hangingPunct="1">
              <a:spcBef>
                <a:spcPct val="0"/>
              </a:spcBef>
              <a:buFontTx/>
              <a:buNone/>
              <a:defRPr/>
            </a:pPr>
            <a:r>
              <a:rPr lang="ru-RU" sz="2400" kern="1200" dirty="0">
                <a:solidFill>
                  <a:srgbClr val="444A4C"/>
                </a:solidFill>
                <a:cs typeface="Arial" charset="0"/>
              </a:rPr>
              <a:t>  </a:t>
            </a:r>
            <a:r>
              <a:rPr lang="ru-RU" sz="2400" b="1" kern="1200" dirty="0" smtClean="0">
                <a:solidFill>
                  <a:srgbClr val="FF3300"/>
                </a:solidFill>
                <a:cs typeface="Arial" charset="0"/>
              </a:rPr>
              <a:t>Митотический </a:t>
            </a:r>
            <a:r>
              <a:rPr lang="ru-RU" sz="2400" b="1" kern="1200" dirty="0">
                <a:solidFill>
                  <a:srgbClr val="FF3300"/>
                </a:solidFill>
                <a:cs typeface="Arial" charset="0"/>
              </a:rPr>
              <a:t>цикл</a:t>
            </a:r>
            <a:r>
              <a:rPr lang="ru-RU" sz="2400" b="1" kern="1200" dirty="0">
                <a:solidFill>
                  <a:srgbClr val="3333FF"/>
                </a:solidFill>
                <a:cs typeface="Arial" charset="0"/>
              </a:rPr>
              <a:t> </a:t>
            </a:r>
            <a:r>
              <a:rPr lang="ru-RU" sz="2400" b="1" kern="1200" dirty="0">
                <a:solidFill>
                  <a:srgbClr val="002060"/>
                </a:solidFill>
                <a:cs typeface="Arial" charset="0"/>
              </a:rPr>
              <a:t>наблюдается у клеток, которые постоянно делятся, в этом случает цикл состоит из интерфазы и митоза.</a:t>
            </a:r>
            <a:endParaRPr lang="ru-RU" dirty="0"/>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274638"/>
            <a:ext cx="8229600" cy="993775"/>
          </a:xfrm>
        </p:spPr>
        <p:txBody>
          <a:bodyPr/>
          <a:lstStyle/>
          <a:p>
            <a:r>
              <a:rPr lang="ru-RU" altLang="ru-RU" sz="3600" b="1" smtClean="0">
                <a:solidFill>
                  <a:srgbClr val="00B050"/>
                </a:solidFill>
              </a:rPr>
              <a:t>Гибель клетки </a:t>
            </a:r>
          </a:p>
        </p:txBody>
      </p:sp>
      <p:sp>
        <p:nvSpPr>
          <p:cNvPr id="13315" name="Объект 2"/>
          <p:cNvSpPr>
            <a:spLocks noGrp="1"/>
          </p:cNvSpPr>
          <p:nvPr>
            <p:ph idx="1"/>
          </p:nvPr>
        </p:nvSpPr>
        <p:spPr>
          <a:xfrm>
            <a:off x="457200" y="1341438"/>
            <a:ext cx="8229600" cy="4784725"/>
          </a:xfrm>
        </p:spPr>
        <p:txBody>
          <a:bodyPr/>
          <a:lstStyle/>
          <a:p>
            <a:pPr marL="114300" indent="0">
              <a:buFontTx/>
              <a:buNone/>
            </a:pPr>
            <a:r>
              <a:rPr lang="ru-RU" altLang="ru-RU" sz="1800" b="1" smtClean="0">
                <a:solidFill>
                  <a:srgbClr val="222268"/>
                </a:solidFill>
                <a:latin typeface="Times New Roman" pitchFamily="18" charset="0"/>
                <a:cs typeface="Times New Roman" pitchFamily="18" charset="0"/>
              </a:rPr>
              <a:t> </a:t>
            </a:r>
            <a:r>
              <a:rPr lang="ru-RU" altLang="ru-RU" sz="1800" b="1" smtClean="0">
                <a:solidFill>
                  <a:srgbClr val="6B6BCF"/>
                </a:solidFill>
                <a:latin typeface="Times New Roman" pitchFamily="18" charset="0"/>
                <a:cs typeface="Times New Roman" pitchFamily="18" charset="0"/>
              </a:rPr>
              <a:t>1</a:t>
            </a:r>
            <a:r>
              <a:rPr lang="ru-RU" altLang="ru-RU" sz="1800" b="1" smtClean="0">
                <a:solidFill>
                  <a:srgbClr val="222268"/>
                </a:solidFill>
                <a:latin typeface="Times New Roman" pitchFamily="18" charset="0"/>
                <a:cs typeface="Times New Roman" pitchFamily="18" charset="0"/>
              </a:rPr>
              <a:t>. </a:t>
            </a:r>
            <a:r>
              <a:rPr lang="ru-RU" altLang="ru-RU" sz="2400" b="1" u="sng" smtClean="0">
                <a:solidFill>
                  <a:srgbClr val="6B6BCF"/>
                </a:solidFill>
                <a:latin typeface="Times New Roman" pitchFamily="18" charset="0"/>
                <a:cs typeface="Times New Roman" pitchFamily="18" charset="0"/>
              </a:rPr>
              <a:t>Апоптоз</a:t>
            </a:r>
            <a:r>
              <a:rPr lang="ru-RU" altLang="ru-RU" sz="2000" b="1" i="1" u="sng" smtClean="0">
                <a:latin typeface="Times New Roman" pitchFamily="18" charset="0"/>
                <a:cs typeface="Times New Roman" pitchFamily="18" charset="0"/>
              </a:rPr>
              <a:t> </a:t>
            </a:r>
            <a:r>
              <a:rPr lang="ru-RU" altLang="ru-RU" sz="1800" b="1" i="1" smtClean="0">
                <a:solidFill>
                  <a:srgbClr val="6B6BCF"/>
                </a:solidFill>
                <a:latin typeface="Times New Roman" pitchFamily="18" charset="0"/>
                <a:cs typeface="Times New Roman" pitchFamily="18" charset="0"/>
              </a:rPr>
              <a:t>– </a:t>
            </a:r>
            <a:r>
              <a:rPr lang="ru-RU" altLang="ru-RU" sz="1800" b="1" smtClean="0">
                <a:solidFill>
                  <a:srgbClr val="6B6BCF"/>
                </a:solidFill>
                <a:latin typeface="Times New Roman" pitchFamily="18" charset="0"/>
                <a:cs typeface="Times New Roman" pitchFamily="18" charset="0"/>
              </a:rPr>
              <a:t>генетически обусловленный процесс физиологической гибели клетки.</a:t>
            </a:r>
            <a:r>
              <a:rPr lang="ru-RU" altLang="ru-RU" sz="1800" smtClean="0">
                <a:latin typeface="Times New Roman" pitchFamily="18" charset="0"/>
                <a:cs typeface="Times New Roman" pitchFamily="18" charset="0"/>
              </a:rPr>
              <a:t> («запрограммированная» клеточная смерть, это происходит  потому что ДНК клетки содержат особые «Гены смерти»).</a:t>
            </a:r>
          </a:p>
          <a:p>
            <a:pPr marL="114300" indent="0">
              <a:buFontTx/>
              <a:buNone/>
            </a:pPr>
            <a:endParaRPr lang="ru-RU" altLang="ru-RU" sz="1800" smtClean="0">
              <a:latin typeface="Times New Roman" pitchFamily="18" charset="0"/>
              <a:cs typeface="Times New Roman" pitchFamily="18" charset="0"/>
            </a:endParaRPr>
          </a:p>
          <a:p>
            <a:pPr marL="114300" indent="0">
              <a:buFontTx/>
              <a:buNone/>
            </a:pPr>
            <a:r>
              <a:rPr lang="ru-RU" altLang="ru-RU" sz="1800" smtClean="0">
                <a:latin typeface="Times New Roman" pitchFamily="18" charset="0"/>
                <a:cs typeface="Times New Roman" pitchFamily="18" charset="0"/>
              </a:rPr>
              <a:t>От своего рождения до апоптоза клетка проходит множество клеточных циклов (у бактерий 1 цикл  он занимает 20 минут, у инфузории – туфельки от 10 до 20 часов) </a:t>
            </a:r>
          </a:p>
          <a:p>
            <a:pPr marL="114300" indent="0">
              <a:buFontTx/>
              <a:buNone/>
            </a:pPr>
            <a:endParaRPr lang="ru-RU" altLang="ru-RU" sz="1800" smtClean="0">
              <a:latin typeface="Times New Roman" pitchFamily="18" charset="0"/>
              <a:cs typeface="Times New Roman" pitchFamily="18" charset="0"/>
            </a:endParaRPr>
          </a:p>
          <a:p>
            <a:pPr marL="114300" indent="0">
              <a:buFontTx/>
              <a:buNone/>
            </a:pPr>
            <a:r>
              <a:rPr lang="ru-RU" altLang="ru-RU" sz="1800" smtClean="0">
                <a:latin typeface="Times New Roman" pitchFamily="18" charset="0"/>
                <a:cs typeface="Times New Roman" pitchFamily="18" charset="0"/>
              </a:rPr>
              <a:t>Клетки тканей многоклеточного организма на разных стадиях его развития делятся очень часто, а затем клеточные циклы значительно удлиняются.  </a:t>
            </a:r>
          </a:p>
          <a:p>
            <a:pPr marL="114300" indent="0">
              <a:buFontTx/>
              <a:buAutoNum type="arabicPeriod" startAt="2"/>
            </a:pPr>
            <a:r>
              <a:rPr lang="ru-RU" altLang="ru-RU" sz="2400" b="1" u="sng" smtClean="0">
                <a:solidFill>
                  <a:srgbClr val="6B6BCF"/>
                </a:solidFill>
                <a:latin typeface="Times New Roman" pitchFamily="18" charset="0"/>
                <a:cs typeface="Times New Roman" pitchFamily="18" charset="0"/>
              </a:rPr>
              <a:t>Некроз</a:t>
            </a:r>
            <a:r>
              <a:rPr lang="ru-RU" altLang="ru-RU" sz="1800" b="1" smtClean="0">
                <a:solidFill>
                  <a:srgbClr val="6B6BCF"/>
                </a:solidFill>
                <a:latin typeface="Times New Roman" pitchFamily="18" charset="0"/>
                <a:cs typeface="Times New Roman" pitchFamily="18" charset="0"/>
              </a:rPr>
              <a:t> – случайная гибель</a:t>
            </a:r>
            <a:r>
              <a:rPr lang="ru-RU" altLang="ru-RU" sz="1800" smtClean="0">
                <a:latin typeface="Times New Roman" pitchFamily="18" charset="0"/>
                <a:cs typeface="Times New Roman" pitchFamily="18" charset="0"/>
              </a:rPr>
              <a:t>, отмирание.  </a:t>
            </a:r>
          </a:p>
          <a:p>
            <a:pPr marL="114300" indent="0">
              <a:buFontTx/>
              <a:buNone/>
            </a:pPr>
            <a:r>
              <a:rPr lang="ru-RU" altLang="ru-RU" sz="1800" smtClean="0">
                <a:latin typeface="Times New Roman" pitchFamily="18" charset="0"/>
                <a:cs typeface="Times New Roman" pitchFamily="18" charset="0"/>
              </a:rPr>
              <a:t>        Вызывает воспаление.</a:t>
            </a:r>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DDEBCF"/>
            </a:gs>
            <a:gs pos="50000">
              <a:srgbClr val="9CB86E"/>
            </a:gs>
            <a:gs pos="100000">
              <a:srgbClr val="156B13"/>
            </a:gs>
          </a:gsLst>
          <a:lin ang="8100000" scaled="1"/>
        </a:grad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500034" y="285728"/>
            <a:ext cx="8215370" cy="857256"/>
          </a:xfrm>
          <a:prstGeom prst="roundRect">
            <a:avLst/>
          </a:prstGeom>
          <a:ln>
            <a:solidFill>
              <a:srgbClr val="00B050"/>
            </a:solidFill>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3600" b="1" dirty="0">
                <a:solidFill>
                  <a:srgbClr val="C00000"/>
                </a:solidFill>
                <a:latin typeface="Constantia" pitchFamily="18" charset="0"/>
              </a:rPr>
              <a:t>? </a:t>
            </a:r>
            <a:r>
              <a:rPr lang="ru-RU" sz="3600" b="1" dirty="0">
                <a:latin typeface="Constantia" pitchFamily="18" charset="0"/>
              </a:rPr>
              <a:t> цикл   клетки</a:t>
            </a:r>
          </a:p>
        </p:txBody>
      </p:sp>
      <p:sp>
        <p:nvSpPr>
          <p:cNvPr id="5" name="Скругленный прямоугольник 4"/>
          <p:cNvSpPr/>
          <p:nvPr/>
        </p:nvSpPr>
        <p:spPr>
          <a:xfrm>
            <a:off x="428596" y="1785926"/>
            <a:ext cx="3214710" cy="1143008"/>
          </a:xfrm>
          <a:prstGeom prst="roundRect">
            <a:avLst/>
          </a:prstGeom>
          <a:ln>
            <a:solidFill>
              <a:srgbClr val="00B05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800" b="1" dirty="0">
              <a:solidFill>
                <a:schemeClr val="tx1"/>
              </a:solidFill>
              <a:latin typeface="Constantia" pitchFamily="18" charset="0"/>
            </a:endParaRPr>
          </a:p>
          <a:p>
            <a:pPr algn="ctr" fontAlgn="auto">
              <a:spcBef>
                <a:spcPts val="0"/>
              </a:spcBef>
              <a:spcAft>
                <a:spcPts val="0"/>
              </a:spcAft>
              <a:defRPr/>
            </a:pPr>
            <a:r>
              <a:rPr lang="ru-RU" sz="2800" b="1" dirty="0">
                <a:solidFill>
                  <a:schemeClr val="tx1"/>
                </a:solidFill>
                <a:latin typeface="Constantia" pitchFamily="18" charset="0"/>
              </a:rPr>
              <a:t>Интерфаза - </a:t>
            </a:r>
          </a:p>
          <a:p>
            <a:pPr algn="ctr">
              <a:defRPr/>
            </a:pPr>
            <a:r>
              <a:rPr lang="ru-RU" sz="2800" b="1" dirty="0">
                <a:solidFill>
                  <a:schemeClr val="tx1"/>
                </a:solidFill>
                <a:latin typeface="Constantia" pitchFamily="18" charset="0"/>
              </a:rPr>
              <a:t> </a:t>
            </a:r>
            <a:r>
              <a:rPr lang="ru-RU" dirty="0">
                <a:solidFill>
                  <a:schemeClr val="tx1"/>
                </a:solidFill>
              </a:rPr>
              <a:t>подготовка клетки к делению (20 – 22 ч.)</a:t>
            </a:r>
          </a:p>
          <a:p>
            <a:pPr algn="ctr" fontAlgn="auto">
              <a:spcBef>
                <a:spcPts val="0"/>
              </a:spcBef>
              <a:spcAft>
                <a:spcPts val="0"/>
              </a:spcAft>
              <a:defRPr/>
            </a:pPr>
            <a:endParaRPr lang="ru-RU" sz="2800" b="1" dirty="0">
              <a:solidFill>
                <a:schemeClr val="tx1"/>
              </a:solidFill>
              <a:latin typeface="Constantia" pitchFamily="18" charset="0"/>
            </a:endParaRPr>
          </a:p>
        </p:txBody>
      </p:sp>
      <p:sp>
        <p:nvSpPr>
          <p:cNvPr id="6" name="Скругленный прямоугольник 5"/>
          <p:cNvSpPr/>
          <p:nvPr/>
        </p:nvSpPr>
        <p:spPr>
          <a:xfrm>
            <a:off x="5429256" y="1785926"/>
            <a:ext cx="3214710" cy="1143008"/>
          </a:xfrm>
          <a:prstGeom prst="roundRect">
            <a:avLst/>
          </a:prstGeom>
          <a:ln>
            <a:solidFill>
              <a:srgbClr val="00B05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800" b="1" dirty="0">
              <a:solidFill>
                <a:schemeClr val="tx1"/>
              </a:solidFill>
              <a:latin typeface="Constantia" pitchFamily="18" charset="0"/>
            </a:endParaRPr>
          </a:p>
          <a:p>
            <a:pPr algn="ctr">
              <a:defRPr/>
            </a:pPr>
            <a:r>
              <a:rPr lang="ru-RU" sz="2800" b="1" dirty="0">
                <a:solidFill>
                  <a:schemeClr val="tx1"/>
                </a:solidFill>
                <a:latin typeface="Constantia" pitchFamily="18" charset="0"/>
              </a:rPr>
              <a:t>Деление клетки- митоз </a:t>
            </a:r>
          </a:p>
          <a:p>
            <a:pPr algn="ctr">
              <a:defRPr/>
            </a:pPr>
            <a:r>
              <a:rPr lang="ru-RU" dirty="0">
                <a:solidFill>
                  <a:schemeClr val="tx1"/>
                </a:solidFill>
              </a:rPr>
              <a:t>(1-2 ч.)</a:t>
            </a:r>
          </a:p>
          <a:p>
            <a:pPr algn="ctr" fontAlgn="auto">
              <a:spcBef>
                <a:spcPts val="0"/>
              </a:spcBef>
              <a:spcAft>
                <a:spcPts val="0"/>
              </a:spcAft>
              <a:defRPr/>
            </a:pPr>
            <a:r>
              <a:rPr lang="ru-RU" sz="2800" b="1" dirty="0">
                <a:solidFill>
                  <a:schemeClr val="tx1"/>
                </a:solidFill>
                <a:latin typeface="Constantia" pitchFamily="18" charset="0"/>
              </a:rPr>
              <a:t> </a:t>
            </a:r>
          </a:p>
        </p:txBody>
      </p:sp>
      <p:sp>
        <p:nvSpPr>
          <p:cNvPr id="8" name="Скругленный прямоугольник 7"/>
          <p:cNvSpPr/>
          <p:nvPr/>
        </p:nvSpPr>
        <p:spPr>
          <a:xfrm>
            <a:off x="6429375" y="3500438"/>
            <a:ext cx="2286000" cy="1143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ru-RU" sz="3200" b="1" dirty="0">
                <a:solidFill>
                  <a:schemeClr val="tx1"/>
                </a:solidFill>
                <a:latin typeface="Constantia" pitchFamily="18" charset="0"/>
              </a:rPr>
              <a:t>телофаза</a:t>
            </a:r>
          </a:p>
        </p:txBody>
      </p:sp>
      <p:cxnSp>
        <p:nvCxnSpPr>
          <p:cNvPr id="13" name="Прямая со стрелкой 12"/>
          <p:cNvCxnSpPr/>
          <p:nvPr/>
        </p:nvCxnSpPr>
        <p:spPr>
          <a:xfrm rot="5400000">
            <a:off x="3000375" y="177800"/>
            <a:ext cx="642938" cy="2573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Прямая со стрелкой 14"/>
          <p:cNvCxnSpPr/>
          <p:nvPr/>
        </p:nvCxnSpPr>
        <p:spPr>
          <a:xfrm rot="16200000" flipH="1">
            <a:off x="5501482" y="250031"/>
            <a:ext cx="642938" cy="2428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Прямая со стрелкой 20"/>
          <p:cNvCxnSpPr>
            <a:endCxn id="8" idx="0"/>
          </p:cNvCxnSpPr>
          <p:nvPr/>
        </p:nvCxnSpPr>
        <p:spPr>
          <a:xfrm rot="16200000" flipH="1">
            <a:off x="7019132" y="2947194"/>
            <a:ext cx="571500" cy="5349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Скругленный прямоугольник 24"/>
          <p:cNvSpPr/>
          <p:nvPr/>
        </p:nvSpPr>
        <p:spPr>
          <a:xfrm>
            <a:off x="3929063" y="4714875"/>
            <a:ext cx="2286000" cy="1143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ru-RU" sz="3200" b="1" dirty="0">
                <a:solidFill>
                  <a:schemeClr val="tx1"/>
                </a:solidFill>
                <a:latin typeface="Constantia" pitchFamily="18" charset="0"/>
              </a:rPr>
              <a:t>анафаза</a:t>
            </a:r>
          </a:p>
        </p:txBody>
      </p:sp>
      <p:sp>
        <p:nvSpPr>
          <p:cNvPr id="26" name="Скругленный прямоугольник 25"/>
          <p:cNvSpPr/>
          <p:nvPr/>
        </p:nvSpPr>
        <p:spPr>
          <a:xfrm>
            <a:off x="357188" y="3571875"/>
            <a:ext cx="2286000" cy="1143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ru-RU" sz="3200" b="1" dirty="0">
                <a:solidFill>
                  <a:schemeClr val="tx1"/>
                </a:solidFill>
                <a:latin typeface="Constantia" pitchFamily="18" charset="0"/>
              </a:rPr>
              <a:t>профаза</a:t>
            </a:r>
          </a:p>
        </p:txBody>
      </p:sp>
      <p:sp>
        <p:nvSpPr>
          <p:cNvPr id="27" name="Скругленный прямоугольник 26"/>
          <p:cNvSpPr/>
          <p:nvPr/>
        </p:nvSpPr>
        <p:spPr>
          <a:xfrm>
            <a:off x="1357313" y="5214938"/>
            <a:ext cx="2286000" cy="1143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ru-RU" sz="3200" b="1" dirty="0">
                <a:solidFill>
                  <a:schemeClr val="tx1"/>
                </a:solidFill>
                <a:latin typeface="Constantia" pitchFamily="18" charset="0"/>
              </a:rPr>
              <a:t>метафаза</a:t>
            </a:r>
          </a:p>
        </p:txBody>
      </p:sp>
      <p:cxnSp>
        <p:nvCxnSpPr>
          <p:cNvPr id="32" name="Прямая со стрелкой 31"/>
          <p:cNvCxnSpPr>
            <a:endCxn id="26" idx="0"/>
          </p:cNvCxnSpPr>
          <p:nvPr/>
        </p:nvCxnSpPr>
        <p:spPr>
          <a:xfrm rot="5400000">
            <a:off x="3947319" y="481807"/>
            <a:ext cx="642937" cy="553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Прямая со стрелкой 33"/>
          <p:cNvCxnSpPr>
            <a:endCxn id="27" idx="0"/>
          </p:cNvCxnSpPr>
          <p:nvPr/>
        </p:nvCxnSpPr>
        <p:spPr>
          <a:xfrm rot="5400000">
            <a:off x="3625851" y="1803400"/>
            <a:ext cx="2286000" cy="4537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Прямая со стрелкой 35"/>
          <p:cNvCxnSpPr>
            <a:endCxn id="25" idx="0"/>
          </p:cNvCxnSpPr>
          <p:nvPr/>
        </p:nvCxnSpPr>
        <p:spPr>
          <a:xfrm rot="5400000">
            <a:off x="5161757" y="2839244"/>
            <a:ext cx="1785937" cy="19653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defRPr/>
            </a:pPr>
            <a:r>
              <a:rPr lang="ru-RU" b="1" dirty="0" smtClean="0">
                <a:effectLst>
                  <a:outerShdw blurRad="38100" dist="38100" dir="2700000" algn="tl">
                    <a:srgbClr val="000000">
                      <a:alpha val="43137"/>
                    </a:srgbClr>
                  </a:outerShdw>
                </a:effectLst>
              </a:rPr>
              <a:t>МИТОЗ</a:t>
            </a:r>
          </a:p>
        </p:txBody>
      </p:sp>
      <p:pic>
        <p:nvPicPr>
          <p:cNvPr id="6" name="Содержимое 5" descr="fig06-arpfelupqrq.jpg"/>
          <p:cNvPicPr>
            <a:picLocks noGrp="1" noChangeAspect="1"/>
          </p:cNvPicPr>
          <p:nvPr>
            <p:ph idx="1"/>
          </p:nvPr>
        </p:nvPicPr>
        <p:blipFill>
          <a:blip r:embed="rId2" cstate="print"/>
          <a:stretch>
            <a:fillRect/>
          </a:stretch>
        </p:blipFill>
        <p:spPr>
          <a:xfrm>
            <a:off x="571472" y="1214422"/>
            <a:ext cx="8082117" cy="5244916"/>
          </a:xfrm>
          <a:effectLst>
            <a:softEdge rad="112500"/>
          </a:effectLst>
        </p:spPr>
      </p:pic>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115888"/>
            <a:ext cx="5256212" cy="4524375"/>
          </a:xfrm>
          <a:prstGeom prst="rect">
            <a:avLst/>
          </a:prstGeom>
        </p:spPr>
        <p:txBody>
          <a:bodyPr>
            <a:spAutoFit/>
          </a:bodyPr>
          <a:lstStyle/>
          <a:p>
            <a:pPr algn="r" fontAlgn="auto">
              <a:spcBef>
                <a:spcPct val="50000"/>
              </a:spcBef>
              <a:spcAft>
                <a:spcPts val="0"/>
              </a:spcAft>
              <a:defRPr/>
            </a:pPr>
            <a:endParaRPr lang="en-US" sz="2000" b="1" dirty="0">
              <a:solidFill>
                <a:srgbClr val="C00000"/>
              </a:solidFill>
              <a:latin typeface="Calibri"/>
              <a:cs typeface="+mn-cs"/>
            </a:endParaRPr>
          </a:p>
          <a:p>
            <a:pPr algn="r" fontAlgn="auto">
              <a:spcBef>
                <a:spcPct val="50000"/>
              </a:spcBef>
              <a:spcAft>
                <a:spcPts val="0"/>
              </a:spcAft>
              <a:defRPr/>
            </a:pPr>
            <a:r>
              <a:rPr lang="ru-RU" sz="2000" b="1" dirty="0">
                <a:solidFill>
                  <a:srgbClr val="C00000"/>
                </a:solidFill>
                <a:latin typeface="Calibri"/>
                <a:cs typeface="+mn-cs"/>
              </a:rPr>
              <a:t>В профазу происходят процессы:</a:t>
            </a:r>
          </a:p>
          <a:p>
            <a:pPr algn="r" fontAlgn="auto">
              <a:spcBef>
                <a:spcPts val="0"/>
              </a:spcBef>
              <a:spcAft>
                <a:spcPts val="0"/>
              </a:spcAft>
              <a:defRPr/>
            </a:pPr>
            <a:r>
              <a:rPr lang="ru-RU" dirty="0">
                <a:solidFill>
                  <a:srgbClr val="0000FF"/>
                </a:solidFill>
                <a:latin typeface="Calibri"/>
                <a:cs typeface="+mn-cs"/>
              </a:rPr>
              <a:t>Происходит </a:t>
            </a:r>
            <a:r>
              <a:rPr lang="ru-RU" dirty="0" err="1">
                <a:solidFill>
                  <a:srgbClr val="0000FF"/>
                </a:solidFill>
                <a:latin typeface="Calibri"/>
                <a:cs typeface="+mn-cs"/>
              </a:rPr>
              <a:t>спирализация</a:t>
            </a:r>
            <a:r>
              <a:rPr lang="ru-RU" dirty="0">
                <a:solidFill>
                  <a:srgbClr val="0000FF"/>
                </a:solidFill>
                <a:latin typeface="Calibri"/>
                <a:cs typeface="+mn-cs"/>
              </a:rPr>
              <a:t> хромосом.</a:t>
            </a:r>
            <a:r>
              <a:rPr lang="ru-RU" dirty="0">
                <a:solidFill>
                  <a:prstClr val="black"/>
                </a:solidFill>
                <a:latin typeface="Calibri"/>
                <a:cs typeface="+mn-cs"/>
              </a:rPr>
              <a:t> </a:t>
            </a:r>
            <a:r>
              <a:rPr lang="en-US" dirty="0">
                <a:solidFill>
                  <a:prstClr val="black"/>
                </a:solidFill>
                <a:latin typeface="Calibri"/>
                <a:cs typeface="+mn-cs"/>
              </a:rPr>
              <a:t>               </a:t>
            </a:r>
            <a:r>
              <a:rPr lang="ru-RU" dirty="0">
                <a:solidFill>
                  <a:srgbClr val="0000FF"/>
                </a:solidFill>
                <a:latin typeface="Calibri"/>
                <a:cs typeface="+mn-cs"/>
              </a:rPr>
              <a:t>Формируется веретено деления.</a:t>
            </a:r>
            <a:r>
              <a:rPr lang="ru-RU" dirty="0">
                <a:solidFill>
                  <a:prstClr val="black"/>
                </a:solidFill>
                <a:latin typeface="Calibri"/>
                <a:cs typeface="+mn-cs"/>
              </a:rPr>
              <a:t> </a:t>
            </a:r>
            <a:r>
              <a:rPr lang="ru-RU" dirty="0">
                <a:solidFill>
                  <a:srgbClr val="0000FF"/>
                </a:solidFill>
                <a:latin typeface="Calibri"/>
                <a:cs typeface="+mn-cs"/>
              </a:rPr>
              <a:t>Начинает растворяться ядерная оболочка. (2</a:t>
            </a:r>
            <a:r>
              <a:rPr lang="en-US" dirty="0">
                <a:solidFill>
                  <a:srgbClr val="0000FF"/>
                </a:solidFill>
                <a:latin typeface="Calibri"/>
                <a:cs typeface="+mn-cs"/>
              </a:rPr>
              <a:t>n4c)</a:t>
            </a:r>
            <a:endParaRPr lang="ru-RU" dirty="0">
              <a:solidFill>
                <a:srgbClr val="0000FF"/>
              </a:solidFill>
              <a:latin typeface="Calibri"/>
              <a:cs typeface="+mn-cs"/>
            </a:endParaRPr>
          </a:p>
          <a:p>
            <a:pPr fontAlgn="auto">
              <a:spcBef>
                <a:spcPts val="0"/>
              </a:spcBef>
              <a:spcAft>
                <a:spcPts val="0"/>
              </a:spcAft>
              <a:defRPr/>
            </a:pPr>
            <a:r>
              <a:rPr lang="ru-RU" sz="2000" b="1" dirty="0">
                <a:solidFill>
                  <a:srgbClr val="C00000"/>
                </a:solidFill>
                <a:latin typeface="Calibri"/>
                <a:cs typeface="+mn-cs"/>
              </a:rPr>
              <a:t>В метафазу происходят процессы:</a:t>
            </a:r>
          </a:p>
          <a:p>
            <a:pPr fontAlgn="auto">
              <a:spcBef>
                <a:spcPts val="0"/>
              </a:spcBef>
              <a:spcAft>
                <a:spcPts val="0"/>
              </a:spcAft>
              <a:defRPr/>
            </a:pPr>
            <a:r>
              <a:rPr lang="ru-RU" dirty="0">
                <a:solidFill>
                  <a:srgbClr val="0000FF"/>
                </a:solidFill>
                <a:latin typeface="Calibri"/>
                <a:cs typeface="+mn-cs"/>
              </a:rPr>
              <a:t>Хромосомы выстраиваются в плоскости экватора.</a:t>
            </a:r>
          </a:p>
          <a:p>
            <a:pPr fontAlgn="auto">
              <a:spcBef>
                <a:spcPts val="0"/>
              </a:spcBef>
              <a:spcAft>
                <a:spcPts val="0"/>
              </a:spcAft>
              <a:defRPr/>
            </a:pPr>
            <a:r>
              <a:rPr lang="ru-RU" dirty="0">
                <a:solidFill>
                  <a:srgbClr val="0000FF"/>
                </a:solidFill>
                <a:latin typeface="Calibri"/>
                <a:cs typeface="+mn-cs"/>
              </a:rPr>
              <a:t>Нити веретена прикрепляются к </a:t>
            </a:r>
            <a:r>
              <a:rPr lang="ru-RU" dirty="0" err="1">
                <a:solidFill>
                  <a:srgbClr val="0000FF"/>
                </a:solidFill>
                <a:latin typeface="Calibri"/>
                <a:cs typeface="+mn-cs"/>
              </a:rPr>
              <a:t>центромерам</a:t>
            </a:r>
            <a:r>
              <a:rPr lang="ru-RU" dirty="0">
                <a:solidFill>
                  <a:srgbClr val="0000FF"/>
                </a:solidFill>
                <a:latin typeface="Calibri"/>
                <a:cs typeface="+mn-cs"/>
              </a:rPr>
              <a:t> хромосом. </a:t>
            </a:r>
            <a:r>
              <a:rPr lang="en-US" dirty="0">
                <a:solidFill>
                  <a:srgbClr val="0000FF"/>
                </a:solidFill>
                <a:latin typeface="Calibri"/>
                <a:cs typeface="+mn-cs"/>
              </a:rPr>
              <a:t>(2n4c)</a:t>
            </a:r>
            <a:endParaRPr lang="ru-RU" dirty="0">
              <a:solidFill>
                <a:srgbClr val="0000FF"/>
              </a:solidFill>
              <a:latin typeface="Calibri"/>
              <a:cs typeface="+mn-cs"/>
            </a:endParaRPr>
          </a:p>
          <a:p>
            <a:pPr algn="r" fontAlgn="auto">
              <a:spcBef>
                <a:spcPts val="0"/>
              </a:spcBef>
              <a:spcAft>
                <a:spcPts val="0"/>
              </a:spcAft>
              <a:defRPr/>
            </a:pPr>
            <a:r>
              <a:rPr lang="ru-RU" sz="2000" b="1" dirty="0">
                <a:solidFill>
                  <a:srgbClr val="C00000"/>
                </a:solidFill>
                <a:latin typeface="Calibri"/>
                <a:cs typeface="+mn-cs"/>
              </a:rPr>
              <a:t>В анафазу происходят процессы:</a:t>
            </a:r>
          </a:p>
          <a:p>
            <a:pPr algn="r" fontAlgn="auto">
              <a:spcBef>
                <a:spcPts val="0"/>
              </a:spcBef>
              <a:spcAft>
                <a:spcPts val="0"/>
              </a:spcAft>
              <a:defRPr/>
            </a:pPr>
            <a:r>
              <a:rPr lang="ru-RU" dirty="0">
                <a:solidFill>
                  <a:srgbClr val="0000FF"/>
                </a:solidFill>
                <a:latin typeface="Calibri"/>
                <a:cs typeface="+mn-cs"/>
              </a:rPr>
              <a:t>Делятся </a:t>
            </a:r>
            <a:r>
              <a:rPr lang="ru-RU" dirty="0" err="1">
                <a:solidFill>
                  <a:srgbClr val="0000FF"/>
                </a:solidFill>
                <a:latin typeface="Calibri"/>
                <a:cs typeface="+mn-cs"/>
              </a:rPr>
              <a:t>центромеры</a:t>
            </a:r>
            <a:r>
              <a:rPr lang="ru-RU" dirty="0">
                <a:solidFill>
                  <a:srgbClr val="0000FF"/>
                </a:solidFill>
                <a:latin typeface="Calibri"/>
                <a:cs typeface="+mn-cs"/>
              </a:rPr>
              <a:t> хромосом. </a:t>
            </a:r>
          </a:p>
          <a:p>
            <a:pPr algn="r" fontAlgn="auto">
              <a:spcBef>
                <a:spcPts val="0"/>
              </a:spcBef>
              <a:spcAft>
                <a:spcPts val="0"/>
              </a:spcAft>
              <a:defRPr/>
            </a:pPr>
            <a:r>
              <a:rPr lang="ru-RU" dirty="0">
                <a:solidFill>
                  <a:srgbClr val="0000FF"/>
                </a:solidFill>
                <a:latin typeface="Calibri"/>
                <a:cs typeface="+mn-cs"/>
              </a:rPr>
              <a:t>Нити веретена растаскивают за </a:t>
            </a:r>
            <a:r>
              <a:rPr lang="ru-RU" dirty="0" err="1">
                <a:solidFill>
                  <a:srgbClr val="0000FF"/>
                </a:solidFill>
                <a:latin typeface="Calibri"/>
                <a:cs typeface="+mn-cs"/>
              </a:rPr>
              <a:t>центромеры</a:t>
            </a:r>
            <a:r>
              <a:rPr lang="ru-RU" dirty="0">
                <a:solidFill>
                  <a:srgbClr val="0000FF"/>
                </a:solidFill>
                <a:latin typeface="Calibri"/>
                <a:cs typeface="+mn-cs"/>
              </a:rPr>
              <a:t> дочерние хромосомы к полюсам клетки.</a:t>
            </a:r>
            <a:r>
              <a:rPr lang="en-US" dirty="0">
                <a:solidFill>
                  <a:srgbClr val="0000FF"/>
                </a:solidFill>
                <a:latin typeface="Calibri"/>
                <a:cs typeface="+mn-cs"/>
              </a:rPr>
              <a:t> (4n4c)</a:t>
            </a:r>
            <a:endParaRPr lang="ru-RU" dirty="0">
              <a:solidFill>
                <a:srgbClr val="0000FF"/>
              </a:solidFill>
              <a:latin typeface="Calibri"/>
              <a:cs typeface="+mn-cs"/>
            </a:endParaRPr>
          </a:p>
          <a:p>
            <a:pPr fontAlgn="auto">
              <a:spcBef>
                <a:spcPts val="0"/>
              </a:spcBef>
              <a:spcAft>
                <a:spcPts val="0"/>
              </a:spcAft>
              <a:defRPr/>
            </a:pPr>
            <a:endParaRPr lang="ru-RU" dirty="0">
              <a:solidFill>
                <a:srgbClr val="0000FF"/>
              </a:solidFill>
              <a:latin typeface="Calibri"/>
              <a:cs typeface="+mn-cs"/>
            </a:endParaRPr>
          </a:p>
          <a:p>
            <a:pPr fontAlgn="auto">
              <a:spcBef>
                <a:spcPts val="0"/>
              </a:spcBef>
              <a:spcAft>
                <a:spcPts val="0"/>
              </a:spcAft>
              <a:defRPr/>
            </a:pPr>
            <a:endParaRPr lang="ru-RU" dirty="0">
              <a:solidFill>
                <a:prstClr val="black"/>
              </a:solidFill>
              <a:latin typeface="Calibri"/>
              <a:cs typeface="+mn-cs"/>
            </a:endParaRPr>
          </a:p>
        </p:txBody>
      </p:sp>
      <p:sp>
        <p:nvSpPr>
          <p:cNvPr id="4" name="Прямоугольник 3"/>
          <p:cNvSpPr/>
          <p:nvPr/>
        </p:nvSpPr>
        <p:spPr>
          <a:xfrm>
            <a:off x="184150" y="4149725"/>
            <a:ext cx="4572000" cy="2062163"/>
          </a:xfrm>
          <a:prstGeom prst="rect">
            <a:avLst/>
          </a:prstGeom>
        </p:spPr>
        <p:txBody>
          <a:bodyPr>
            <a:spAutoFit/>
          </a:bodyPr>
          <a:lstStyle/>
          <a:p>
            <a:pPr fontAlgn="auto">
              <a:spcBef>
                <a:spcPct val="50000"/>
              </a:spcBef>
              <a:spcAft>
                <a:spcPts val="0"/>
              </a:spcAft>
              <a:defRPr/>
            </a:pPr>
            <a:r>
              <a:rPr lang="ru-RU" sz="2000" b="1" dirty="0">
                <a:solidFill>
                  <a:srgbClr val="C00000"/>
                </a:solidFill>
                <a:latin typeface="Calibri"/>
                <a:cs typeface="+mn-cs"/>
              </a:rPr>
              <a:t>В телофазу происходят процессы:</a:t>
            </a:r>
          </a:p>
          <a:p>
            <a:pPr fontAlgn="auto">
              <a:spcBef>
                <a:spcPts val="0"/>
              </a:spcBef>
              <a:spcAft>
                <a:spcPts val="0"/>
              </a:spcAft>
              <a:defRPr/>
            </a:pPr>
            <a:r>
              <a:rPr lang="ru-RU" dirty="0">
                <a:solidFill>
                  <a:srgbClr val="0000FF"/>
                </a:solidFill>
                <a:latin typeface="Calibri"/>
                <a:cs typeface="+mn-cs"/>
              </a:rPr>
              <a:t>Хромосомы </a:t>
            </a:r>
            <a:r>
              <a:rPr lang="ru-RU" dirty="0" err="1">
                <a:solidFill>
                  <a:srgbClr val="0000FF"/>
                </a:solidFill>
                <a:latin typeface="Calibri"/>
                <a:cs typeface="+mn-cs"/>
              </a:rPr>
              <a:t>деспирализуются</a:t>
            </a:r>
            <a:r>
              <a:rPr lang="ru-RU" dirty="0">
                <a:solidFill>
                  <a:srgbClr val="0000FF"/>
                </a:solidFill>
                <a:latin typeface="Calibri"/>
                <a:cs typeface="+mn-cs"/>
              </a:rPr>
              <a:t>;</a:t>
            </a:r>
          </a:p>
          <a:p>
            <a:pPr fontAlgn="auto">
              <a:spcBef>
                <a:spcPts val="0"/>
              </a:spcBef>
              <a:spcAft>
                <a:spcPts val="0"/>
              </a:spcAft>
              <a:defRPr/>
            </a:pPr>
            <a:r>
              <a:rPr lang="ru-RU" dirty="0">
                <a:solidFill>
                  <a:srgbClr val="0000FF"/>
                </a:solidFill>
                <a:latin typeface="Calibri"/>
                <a:cs typeface="+mn-cs"/>
              </a:rPr>
              <a:t>Образуется ядерная оболочка;</a:t>
            </a:r>
          </a:p>
          <a:p>
            <a:pPr fontAlgn="auto">
              <a:spcBef>
                <a:spcPts val="0"/>
              </a:spcBef>
              <a:spcAft>
                <a:spcPts val="0"/>
              </a:spcAft>
              <a:defRPr/>
            </a:pPr>
            <a:r>
              <a:rPr lang="ru-RU" dirty="0">
                <a:solidFill>
                  <a:srgbClr val="0000FF"/>
                </a:solidFill>
                <a:latin typeface="Calibri"/>
                <a:cs typeface="+mn-cs"/>
              </a:rPr>
              <a:t>У растений формируется клеточная стенка между дочерними клетками, у животных – перетяжка, которая углубляется и делит материнскую клетку</a:t>
            </a:r>
            <a:r>
              <a:rPr lang="en-US" dirty="0">
                <a:solidFill>
                  <a:srgbClr val="0000FF"/>
                </a:solidFill>
                <a:latin typeface="Calibri"/>
                <a:cs typeface="+mn-cs"/>
              </a:rPr>
              <a:t>(2n2c).</a:t>
            </a:r>
            <a:endParaRPr lang="ru-RU" dirty="0">
              <a:solidFill>
                <a:prstClr val="black"/>
              </a:solidFill>
              <a:latin typeface="Calibri"/>
              <a:cs typeface="+mn-cs"/>
            </a:endParaRPr>
          </a:p>
        </p:txBody>
      </p:sp>
      <p:pic>
        <p:nvPicPr>
          <p:cNvPr id="163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14300"/>
            <a:ext cx="3313113" cy="6481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50000">
              <a:srgbClr val="FFCC99"/>
            </a:gs>
            <a:gs pos="100000">
              <a:srgbClr val="FF3399"/>
            </a:gs>
          </a:gsLst>
          <a:lin ang="54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16013" y="476250"/>
            <a:ext cx="7570787" cy="649288"/>
          </a:xfrm>
        </p:spPr>
        <p:txBody>
          <a:bodyPr/>
          <a:lstStyle/>
          <a:p>
            <a:r>
              <a:rPr lang="ru-RU" altLang="ru-RU" b="1" smtClean="0">
                <a:solidFill>
                  <a:srgbClr val="92D050"/>
                </a:solidFill>
                <a:latin typeface="Times New Roman" pitchFamily="18" charset="0"/>
              </a:rPr>
              <a:t>Биологическое значение митоза</a:t>
            </a:r>
          </a:p>
        </p:txBody>
      </p:sp>
      <p:sp>
        <p:nvSpPr>
          <p:cNvPr id="17411" name="Rectangle 3"/>
          <p:cNvSpPr>
            <a:spLocks noGrp="1" noChangeArrowheads="1"/>
          </p:cNvSpPr>
          <p:nvPr>
            <p:ph idx="1"/>
          </p:nvPr>
        </p:nvSpPr>
        <p:spPr>
          <a:xfrm>
            <a:off x="684213" y="1628775"/>
            <a:ext cx="8280400" cy="4525963"/>
          </a:xfrm>
        </p:spPr>
        <p:txBody>
          <a:bodyPr/>
          <a:lstStyle/>
          <a:p>
            <a:pPr marL="0" indent="0">
              <a:buFontTx/>
              <a:buNone/>
            </a:pPr>
            <a:r>
              <a:rPr lang="ru-RU" altLang="ru-RU" sz="2000" b="1" smtClean="0">
                <a:solidFill>
                  <a:srgbClr val="333333"/>
                </a:solidFill>
                <a:latin typeface="Helvetica Neue"/>
              </a:rPr>
              <a:t>1.  В результате митоза образуются две дочерние клетки, содержащие столько же хромосом, сколько их было в материнской клетке, т.е. образуются клетки, идентичные родительской.</a:t>
            </a:r>
          </a:p>
          <a:p>
            <a:pPr marL="0" indent="0">
              <a:buFontTx/>
              <a:buNone/>
            </a:pPr>
            <a:r>
              <a:rPr lang="ru-RU" altLang="ru-RU" sz="2000" b="1" smtClean="0"/>
              <a:t/>
            </a:r>
            <a:br>
              <a:rPr lang="ru-RU" altLang="ru-RU" sz="2000" b="1" smtClean="0"/>
            </a:br>
            <a:r>
              <a:rPr lang="ru-RU" altLang="ru-RU" sz="2000" b="1" smtClean="0">
                <a:solidFill>
                  <a:srgbClr val="333333"/>
                </a:solidFill>
                <a:latin typeface="Helvetica Neue"/>
              </a:rPr>
              <a:t>2. В нормальных условиях никаких изменений генетической информации не происходит, поэтому митотическое деление поддерживает генетическую стабильность клетки.</a:t>
            </a:r>
          </a:p>
          <a:p>
            <a:pPr marL="0" indent="0">
              <a:buFontTx/>
              <a:buNone/>
            </a:pPr>
            <a:r>
              <a:rPr lang="ru-RU" altLang="ru-RU" sz="2000" b="1" smtClean="0"/>
              <a:t/>
            </a:r>
            <a:br>
              <a:rPr lang="ru-RU" altLang="ru-RU" sz="2000" b="1" smtClean="0"/>
            </a:br>
            <a:r>
              <a:rPr lang="ru-RU" altLang="ru-RU" sz="2000" b="1" smtClean="0">
                <a:solidFill>
                  <a:srgbClr val="333333"/>
                </a:solidFill>
                <a:latin typeface="Helvetica Neue"/>
              </a:rPr>
              <a:t>3. Митоз лежит в основе роста. </a:t>
            </a:r>
          </a:p>
          <a:p>
            <a:pPr marL="0" indent="0">
              <a:buFontTx/>
              <a:buNone/>
            </a:pPr>
            <a:r>
              <a:rPr lang="ru-RU" altLang="ru-RU" sz="2000" b="1" smtClean="0"/>
              <a:t/>
            </a:r>
            <a:br>
              <a:rPr lang="ru-RU" altLang="ru-RU" sz="2000" b="1" smtClean="0"/>
            </a:br>
            <a:r>
              <a:rPr lang="ru-RU" altLang="ru-RU" sz="2000" b="1" smtClean="0">
                <a:solidFill>
                  <a:srgbClr val="333333"/>
                </a:solidFill>
                <a:latin typeface="Helvetica Neue"/>
              </a:rPr>
              <a:t>4. Митоз лежит в основе вегетативного размножения. </a:t>
            </a:r>
          </a:p>
          <a:p>
            <a:pPr marL="0" indent="0">
              <a:buFontTx/>
              <a:buNone/>
            </a:pPr>
            <a:r>
              <a:rPr lang="ru-RU" altLang="ru-RU" sz="2000" b="1" smtClean="0"/>
              <a:t/>
            </a:r>
            <a:br>
              <a:rPr lang="ru-RU" altLang="ru-RU" sz="2000" b="1" smtClean="0"/>
            </a:br>
            <a:r>
              <a:rPr lang="ru-RU" altLang="ru-RU" sz="2000" b="1" smtClean="0">
                <a:solidFill>
                  <a:srgbClr val="333333"/>
                </a:solidFill>
                <a:latin typeface="Helvetica Neue"/>
              </a:rPr>
              <a:t>5. Благодаря митозу осуществляются процессы регенерации и замены отмирающих клеток.</a:t>
            </a:r>
            <a:endParaRPr lang="ru-RU" altLang="ru-RU" sz="2000" b="1" smtClean="0">
              <a:solidFill>
                <a:srgbClr val="000000"/>
              </a:solidFill>
              <a:latin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marL="457200" indent="-342900">
              <a:spcBef>
                <a:spcPct val="20000"/>
              </a:spcBef>
            </a:pPr>
            <a:r>
              <a:rPr lang="ru-RU" altLang="ru-RU" b="1" smtClean="0">
                <a:solidFill>
                  <a:srgbClr val="FF0000"/>
                </a:solidFill>
                <a:latin typeface="Times New Roman" pitchFamily="18" charset="0"/>
                <a:cs typeface="Times New Roman" pitchFamily="18" charset="0"/>
              </a:rPr>
              <a:t>Лабораторная работа  </a:t>
            </a:r>
            <a:r>
              <a:rPr lang="ru-RU" altLang="ru-RU" sz="4000" b="1" smtClean="0">
                <a:solidFill>
                  <a:srgbClr val="FF0000"/>
                </a:solidFill>
                <a:latin typeface="Times New Roman" pitchFamily="18" charset="0"/>
                <a:cs typeface="Times New Roman" pitchFamily="18" charset="0"/>
              </a:rPr>
              <a:t/>
            </a:r>
            <a:br>
              <a:rPr lang="ru-RU" altLang="ru-RU" sz="4000" b="1" smtClean="0">
                <a:solidFill>
                  <a:srgbClr val="FF0000"/>
                </a:solidFill>
                <a:latin typeface="Times New Roman" pitchFamily="18" charset="0"/>
                <a:cs typeface="Times New Roman" pitchFamily="18" charset="0"/>
              </a:rPr>
            </a:br>
            <a:endParaRPr lang="ru-RU" altLang="ru-RU" sz="6000" b="1" smtClean="0">
              <a:solidFill>
                <a:srgbClr val="FF0000"/>
              </a:solidFill>
            </a:endParaRPr>
          </a:p>
        </p:txBody>
      </p:sp>
      <p:sp>
        <p:nvSpPr>
          <p:cNvPr id="18435" name="Объект 2"/>
          <p:cNvSpPr>
            <a:spLocks noGrp="1"/>
          </p:cNvSpPr>
          <p:nvPr>
            <p:ph idx="1"/>
          </p:nvPr>
        </p:nvSpPr>
        <p:spPr>
          <a:xfrm>
            <a:off x="457200" y="981075"/>
            <a:ext cx="8229600" cy="5145088"/>
          </a:xfrm>
        </p:spPr>
        <p:txBody>
          <a:bodyPr/>
          <a:lstStyle/>
          <a:p>
            <a:pPr marL="114300" indent="0">
              <a:buFontTx/>
              <a:buNone/>
            </a:pPr>
            <a:endParaRPr lang="ru-RU" altLang="ru-RU" sz="2800" smtClean="0">
              <a:latin typeface="Times New Roman" pitchFamily="18" charset="0"/>
              <a:cs typeface="Times New Roman" pitchFamily="18" charset="0"/>
            </a:endParaRPr>
          </a:p>
          <a:p>
            <a:pPr marL="114300" indent="0"/>
            <a:r>
              <a:rPr lang="ru-RU" altLang="ru-RU" smtClean="0">
                <a:latin typeface="Times New Roman" pitchFamily="18" charset="0"/>
                <a:cs typeface="Times New Roman" pitchFamily="18" charset="0"/>
              </a:rPr>
              <a:t> Тема: </a:t>
            </a:r>
            <a:r>
              <a:rPr lang="ru-RU" altLang="ru-RU" b="1" smtClean="0">
                <a:solidFill>
                  <a:srgbClr val="7030A0"/>
                </a:solidFill>
                <a:latin typeface="Times New Roman" pitchFamily="18" charset="0"/>
                <a:cs typeface="Times New Roman" pitchFamily="18" charset="0"/>
              </a:rPr>
              <a:t>Митоз в клетках корешка лука</a:t>
            </a:r>
            <a:r>
              <a:rPr lang="ru-RU" altLang="ru-RU" smtClean="0">
                <a:latin typeface="Times New Roman" pitchFamily="18" charset="0"/>
                <a:cs typeface="Times New Roman" pitchFamily="18" charset="0"/>
              </a:rPr>
              <a:t>.</a:t>
            </a:r>
            <a:endParaRPr lang="ru-RU" altLang="ru-RU" sz="2800" smtClean="0">
              <a:latin typeface="Times New Roman" pitchFamily="18" charset="0"/>
              <a:cs typeface="Times New Roman" pitchFamily="18" charset="0"/>
            </a:endParaRPr>
          </a:p>
          <a:p>
            <a:pPr marL="114300" indent="0"/>
            <a:r>
              <a:rPr lang="ru-RU" altLang="ru-RU" smtClean="0">
                <a:latin typeface="Times New Roman" pitchFamily="18" charset="0"/>
                <a:cs typeface="Times New Roman" pitchFamily="18" charset="0"/>
              </a:rPr>
              <a:t> Цель работы: научиться узнавать стадии митоза на готовом микропрепарате, выявить  отличительные особенности стадий митотического деления клеток, выявить биологическую роль митоза.</a:t>
            </a:r>
            <a:endParaRPr lang="ru-RU" altLang="ru-RU" sz="2800" smtClean="0">
              <a:latin typeface="Times New Roman" pitchFamily="18" charset="0"/>
              <a:cs typeface="Times New Roman" pitchFamily="18" charset="0"/>
            </a:endParaRPr>
          </a:p>
          <a:p>
            <a:pPr marL="114300" indent="0"/>
            <a:r>
              <a:rPr lang="ru-RU" altLang="ru-RU" smtClean="0">
                <a:latin typeface="Times New Roman" pitchFamily="18" charset="0"/>
                <a:cs typeface="Times New Roman" pitchFamily="18" charset="0"/>
              </a:rPr>
              <a:t>Оборудование: презентация,  виртуальный микропрепарат </a:t>
            </a:r>
            <a:r>
              <a:rPr lang="ru-RU" altLang="ru-RU" smtClean="0">
                <a:solidFill>
                  <a:srgbClr val="000000"/>
                </a:solidFill>
                <a:latin typeface="Times New Roman" pitchFamily="18" charset="0"/>
                <a:cs typeface="Times New Roman" pitchFamily="18" charset="0"/>
              </a:rPr>
              <a:t>«Митоз в клетках корешков лука»</a:t>
            </a:r>
            <a:r>
              <a:rPr lang="ru-RU" altLang="ru-RU" smtClean="0">
                <a:latin typeface="Times New Roman" pitchFamily="18" charset="0"/>
                <a:cs typeface="Times New Roman" pitchFamily="18" charset="0"/>
              </a:rPr>
              <a:t>,  учебник.</a:t>
            </a:r>
            <a:endParaRPr lang="ru-RU" altLang="ru-RU" sz="2800" smtClean="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57200" y="274638"/>
            <a:ext cx="8229600" cy="850900"/>
          </a:xfrm>
        </p:spPr>
        <p:txBody>
          <a:bodyPr/>
          <a:lstStyle/>
          <a:p>
            <a:pPr marL="457200"/>
            <a:r>
              <a:rPr lang="ru-RU" altLang="ru-RU" smtClean="0">
                <a:latin typeface="Times New Roman" pitchFamily="18" charset="0"/>
                <a:cs typeface="Times New Roman" pitchFamily="18" charset="0"/>
              </a:rPr>
              <a:t>Ход работы :</a:t>
            </a:r>
            <a:endParaRPr lang="ru-RU" altLang="ru-RU" sz="4000" smtClean="0">
              <a:latin typeface="Times New Roman" pitchFamily="18" charset="0"/>
              <a:cs typeface="Times New Roman" pitchFamily="18" charset="0"/>
            </a:endParaRPr>
          </a:p>
        </p:txBody>
      </p:sp>
      <p:graphicFrame>
        <p:nvGraphicFramePr>
          <p:cNvPr id="4" name="Объект 3"/>
          <p:cNvGraphicFramePr>
            <a:graphicFrameLocks noGrp="1"/>
          </p:cNvGraphicFramePr>
          <p:nvPr>
            <p:ph idx="1"/>
          </p:nvPr>
        </p:nvGraphicFramePr>
        <p:xfrm>
          <a:off x="900113" y="1939925"/>
          <a:ext cx="7559675" cy="2557463"/>
        </p:xfrm>
        <a:graphic>
          <a:graphicData uri="http://schemas.openxmlformats.org/drawingml/2006/table">
            <a:tbl>
              <a:tblPr/>
              <a:tblGrid>
                <a:gridCol w="1439862"/>
                <a:gridCol w="4160838"/>
                <a:gridCol w="1958975"/>
              </a:tblGrid>
              <a:tr h="1298574">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Times New Roman" pitchFamily="18" charset="0"/>
                          <a:cs typeface="Times New Roman" pitchFamily="18" charset="0"/>
                        </a:rPr>
                        <a:t>Стадия митоти-ческого цикла </a:t>
                      </a:r>
                      <a:endParaRPr kumimoji="0" lang="ru-RU" alt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cs typeface="Times New Roman" pitchFamily="18" charset="0"/>
                        </a:rPr>
                        <a:t>Протекающие процессы</a:t>
                      </a:r>
                      <a:endParaRPr kumimoji="0" lang="ru-RU" alt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Times New Roman" pitchFamily="18" charset="0"/>
                          <a:cs typeface="Times New Roman" pitchFamily="18" charset="0"/>
                        </a:rPr>
                        <a:t>Количество клеток на препарате в данной фазе</a:t>
                      </a:r>
                      <a:endParaRPr kumimoji="0" lang="ru-RU" alt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Интерфаза</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Профаза</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Метафаза</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Анафаза</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Телофаза</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89" name="Rectangle 1"/>
          <p:cNvSpPr>
            <a:spLocks noChangeArrowheads="1"/>
          </p:cNvSpPr>
          <p:nvPr/>
        </p:nvSpPr>
        <p:spPr bwMode="auto">
          <a:xfrm>
            <a:off x="1116013" y="1201738"/>
            <a:ext cx="74882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ru-RU" altLang="ru-RU" sz="1400" b="1">
                <a:cs typeface="Times New Roman" pitchFamily="18" charset="0"/>
              </a:rPr>
              <a:t>1. Рассмотрите  готовый микропрепарат  «Митоз в клетках корешков лука». </a:t>
            </a:r>
            <a:endParaRPr lang="ru-RU" altLang="ru-RU" sz="600" b="1"/>
          </a:p>
          <a:p>
            <a:pPr>
              <a:spcBef>
                <a:spcPct val="0"/>
              </a:spcBef>
              <a:buFontTx/>
              <a:buNone/>
            </a:pPr>
            <a:r>
              <a:rPr lang="ru-RU" altLang="ru-RU" sz="1400" b="1">
                <a:cs typeface="Times New Roman" pitchFamily="18" charset="0"/>
              </a:rPr>
              <a:t>2. Найдите клетки на разных стадиях  митотического деления. </a:t>
            </a:r>
            <a:endParaRPr lang="ru-RU" altLang="ru-RU" sz="600" b="1"/>
          </a:p>
          <a:p>
            <a:pPr>
              <a:spcBef>
                <a:spcPct val="0"/>
              </a:spcBef>
              <a:buFontTx/>
              <a:buNone/>
            </a:pPr>
            <a:r>
              <a:rPr lang="ru-RU" altLang="ru-RU" sz="1400" b="1">
                <a:cs typeface="Times New Roman" pitchFamily="18" charset="0"/>
              </a:rPr>
              <a:t>3. Заполните таблицу:</a:t>
            </a:r>
            <a:endParaRPr lang="ru-RU" altLang="ru-RU" sz="1800" b="1"/>
          </a:p>
        </p:txBody>
      </p:sp>
      <p:sp>
        <p:nvSpPr>
          <p:cNvPr id="19490" name="Прямоугольник 5"/>
          <p:cNvSpPr>
            <a:spLocks noChangeArrowheads="1"/>
          </p:cNvSpPr>
          <p:nvPr/>
        </p:nvSpPr>
        <p:spPr bwMode="auto">
          <a:xfrm>
            <a:off x="827088" y="4868863"/>
            <a:ext cx="5003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ru-RU" altLang="ru-RU" sz="1800" b="1">
                <a:latin typeface="Times New Roman" pitchFamily="18" charset="0"/>
                <a:cs typeface="Times New Roman" pitchFamily="18" charset="0"/>
              </a:rPr>
              <a:t>4</a:t>
            </a:r>
            <a:r>
              <a:rPr lang="ru-RU" altLang="ru-RU" sz="1400" b="1">
                <a:cs typeface="Times New Roman" pitchFamily="18" charset="0"/>
              </a:rPr>
              <a:t>. В чем заключается  биологическая роль митоза? </a:t>
            </a:r>
            <a:endParaRPr lang="ru-RU" altLang="ru-RU" sz="1200" b="1">
              <a:cs typeface="Times New Roman" pitchFamily="18" charset="0"/>
            </a:endParaRPr>
          </a:p>
          <a:p>
            <a:pPr eaLnBrk="1" hangingPunct="1">
              <a:spcBef>
                <a:spcPct val="0"/>
              </a:spcBef>
              <a:buFontTx/>
              <a:buNone/>
            </a:pPr>
            <a:r>
              <a:rPr lang="ru-RU" altLang="ru-RU" sz="1400" b="1">
                <a:cs typeface="Times New Roman" pitchFamily="18" charset="0"/>
              </a:rPr>
              <a:t>Сформулируйте вывод.</a:t>
            </a:r>
            <a:endParaRPr lang="ru-RU" altLang="ru-RU" sz="1200" b="1">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mitos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0713"/>
            <a:ext cx="4371975"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7"/>
          <p:cNvSpPr txBox="1">
            <a:spLocks noChangeArrowheads="1"/>
          </p:cNvSpPr>
          <p:nvPr/>
        </p:nvSpPr>
        <p:spPr bwMode="auto">
          <a:xfrm>
            <a:off x="6043613" y="14478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altLang="ru-RU" sz="2000" b="1" dirty="0">
                <a:solidFill>
                  <a:srgbClr val="333399"/>
                </a:solidFill>
                <a:latin typeface="Arial" charset="0"/>
                <a:cs typeface="+mn-cs"/>
              </a:rPr>
              <a:t> </a:t>
            </a:r>
          </a:p>
        </p:txBody>
      </p:sp>
      <p:sp>
        <p:nvSpPr>
          <p:cNvPr id="59403" name="Text Box 11"/>
          <p:cNvSpPr txBox="1">
            <a:spLocks noChangeArrowheads="1"/>
          </p:cNvSpPr>
          <p:nvPr/>
        </p:nvSpPr>
        <p:spPr bwMode="auto">
          <a:xfrm>
            <a:off x="6156325" y="227647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altLang="ru-RU" sz="2400" b="1" dirty="0">
                <a:solidFill>
                  <a:srgbClr val="333399"/>
                </a:solidFill>
                <a:latin typeface="Arial" charset="0"/>
                <a:cs typeface="+mn-cs"/>
              </a:rPr>
              <a:t> </a:t>
            </a:r>
          </a:p>
        </p:txBody>
      </p:sp>
      <p:sp>
        <p:nvSpPr>
          <p:cNvPr id="59407" name="Text Box 15"/>
          <p:cNvSpPr txBox="1">
            <a:spLocks noChangeArrowheads="1"/>
          </p:cNvSpPr>
          <p:nvPr/>
        </p:nvSpPr>
        <p:spPr bwMode="auto">
          <a:xfrm>
            <a:off x="6342063" y="362743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altLang="ru-RU" sz="2400" b="1" dirty="0">
                <a:solidFill>
                  <a:srgbClr val="333399"/>
                </a:solidFill>
                <a:latin typeface="Arial" charset="0"/>
                <a:cs typeface="+mn-cs"/>
              </a:rPr>
              <a:t>  </a:t>
            </a:r>
          </a:p>
        </p:txBody>
      </p:sp>
      <p:sp>
        <p:nvSpPr>
          <p:cNvPr id="59411" name="Text Box 19"/>
          <p:cNvSpPr txBox="1">
            <a:spLocks noChangeArrowheads="1"/>
          </p:cNvSpPr>
          <p:nvPr/>
        </p:nvSpPr>
        <p:spPr bwMode="auto">
          <a:xfrm>
            <a:off x="6156325" y="3500438"/>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altLang="ru-RU" sz="2400" b="1" dirty="0">
                <a:solidFill>
                  <a:srgbClr val="333399"/>
                </a:solidFill>
                <a:latin typeface="Arial" charset="0"/>
                <a:cs typeface="+mn-cs"/>
              </a:rPr>
              <a:t> </a:t>
            </a:r>
          </a:p>
        </p:txBody>
      </p:sp>
      <p:sp>
        <p:nvSpPr>
          <p:cNvPr id="59414" name="Text Box 22"/>
          <p:cNvSpPr txBox="1">
            <a:spLocks noChangeArrowheads="1"/>
          </p:cNvSpPr>
          <p:nvPr/>
        </p:nvSpPr>
        <p:spPr bwMode="auto">
          <a:xfrm>
            <a:off x="6276975" y="4005263"/>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altLang="ru-RU" sz="2800" b="1" dirty="0">
                <a:solidFill>
                  <a:srgbClr val="333399"/>
                </a:solidFill>
                <a:latin typeface="Arial" charset="0"/>
                <a:cs typeface="+mn-cs"/>
              </a:rPr>
              <a:t> </a:t>
            </a:r>
          </a:p>
        </p:txBody>
      </p:sp>
      <p:sp>
        <p:nvSpPr>
          <p:cNvPr id="59416" name="Rectangle 24"/>
          <p:cNvSpPr>
            <a:spLocks noChangeArrowheads="1"/>
          </p:cNvSpPr>
          <p:nvPr/>
        </p:nvSpPr>
        <p:spPr bwMode="auto">
          <a:xfrm>
            <a:off x="6732588" y="4076700"/>
            <a:ext cx="2698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ru-RU" altLang="ru-RU" sz="2400" b="1" dirty="0">
                <a:solidFill>
                  <a:srgbClr val="FF3300"/>
                </a:solidFill>
                <a:latin typeface="Arial" charset="0"/>
                <a:cs typeface="+mn-cs"/>
              </a:rPr>
              <a:t> </a:t>
            </a:r>
          </a:p>
        </p:txBody>
      </p:sp>
      <p:sp>
        <p:nvSpPr>
          <p:cNvPr id="59418" name="Text Box 26"/>
          <p:cNvSpPr txBox="1">
            <a:spLocks noChangeArrowheads="1"/>
          </p:cNvSpPr>
          <p:nvPr/>
        </p:nvSpPr>
        <p:spPr bwMode="auto">
          <a:xfrm>
            <a:off x="6227763" y="5445125"/>
            <a:ext cx="3825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altLang="ru-RU" sz="2800" b="1" dirty="0">
                <a:solidFill>
                  <a:srgbClr val="333399"/>
                </a:solidFill>
                <a:latin typeface="Arial" charset="0"/>
                <a:cs typeface="+mn-cs"/>
              </a:rPr>
              <a:t> </a:t>
            </a:r>
          </a:p>
        </p:txBody>
      </p:sp>
      <p:sp>
        <p:nvSpPr>
          <p:cNvPr id="59420" name="Text Box 28"/>
          <p:cNvSpPr txBox="1">
            <a:spLocks noChangeArrowheads="1"/>
          </p:cNvSpPr>
          <p:nvPr/>
        </p:nvSpPr>
        <p:spPr bwMode="auto">
          <a:xfrm>
            <a:off x="5435600" y="1882775"/>
            <a:ext cx="3378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altLang="ru-RU" sz="2800" b="1" dirty="0">
                <a:solidFill>
                  <a:srgbClr val="FF3300"/>
                </a:solidFill>
                <a:latin typeface="Arial" charset="0"/>
                <a:cs typeface="+mn-cs"/>
              </a:rPr>
              <a:t>Узнайте фигуру митоза в корешке лука</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416"/>
                                        </p:tgtEl>
                                        <p:attrNameLst>
                                          <p:attrName>style.visibility</p:attrName>
                                        </p:attrNameLst>
                                      </p:cBhvr>
                                      <p:to>
                                        <p:strVal val="visible"/>
                                      </p:to>
                                    </p:set>
                                    <p:animEffect transition="in" filter="box(in)">
                                      <p:cBhvr>
                                        <p:cTn id="7" dur="500"/>
                                        <p:tgtEl>
                                          <p:spTgt spid="59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3"/>
          <p:cNvSpPr>
            <a:spLocks noGrp="1"/>
          </p:cNvSpPr>
          <p:nvPr>
            <p:ph type="title"/>
          </p:nvPr>
        </p:nvSpPr>
        <p:spPr/>
        <p:txBody>
          <a:bodyPr/>
          <a:lstStyle/>
          <a:p>
            <a:r>
              <a:rPr lang="ru-RU" altLang="ru-RU" sz="3600" smtClean="0"/>
              <a:t>Закрепление: </a:t>
            </a:r>
          </a:p>
        </p:txBody>
      </p:sp>
      <p:sp>
        <p:nvSpPr>
          <p:cNvPr id="21507" name="Объект 4"/>
          <p:cNvSpPr>
            <a:spLocks noGrp="1"/>
          </p:cNvSpPr>
          <p:nvPr>
            <p:ph idx="1"/>
          </p:nvPr>
        </p:nvSpPr>
        <p:spPr/>
        <p:txBody>
          <a:bodyPr/>
          <a:lstStyle/>
          <a:p>
            <a:pPr marL="457200"/>
            <a:r>
              <a:rPr lang="ru-RU" altLang="ru-RU" sz="2000" b="1" smtClean="0">
                <a:latin typeface="Times New Roman" pitchFamily="18" charset="0"/>
                <a:cs typeface="Times New Roman" pitchFamily="18" charset="0"/>
              </a:rPr>
              <a:t>- Какой процесс лежит в основе роста  и размножения организма?  </a:t>
            </a:r>
            <a:endParaRPr lang="ru-RU" altLang="ru-RU" sz="2000" smtClean="0">
              <a:latin typeface="Times New Roman" pitchFamily="18" charset="0"/>
              <a:cs typeface="Times New Roman" pitchFamily="18" charset="0"/>
            </a:endParaRPr>
          </a:p>
          <a:p>
            <a:pPr marL="457200"/>
            <a:r>
              <a:rPr lang="ru-RU" altLang="ru-RU" sz="2000" b="1" smtClean="0">
                <a:latin typeface="Times New Roman" pitchFamily="18" charset="0"/>
                <a:cs typeface="Times New Roman" pitchFamily="18" charset="0"/>
              </a:rPr>
              <a:t>-  Из каких процессов состоит жизненный цикл клетки?</a:t>
            </a:r>
            <a:r>
              <a:rPr lang="ru-RU" altLang="ru-RU" sz="2000" smtClean="0">
                <a:latin typeface="Times New Roman" pitchFamily="18" charset="0"/>
                <a:cs typeface="Times New Roman" pitchFamily="18" charset="0"/>
              </a:rPr>
              <a:t> </a:t>
            </a:r>
          </a:p>
          <a:p>
            <a:pPr marL="457200"/>
            <a:r>
              <a:rPr lang="ru-RU" altLang="ru-RU" sz="2000" b="1" smtClean="0">
                <a:latin typeface="Times New Roman" pitchFamily="18" charset="0"/>
                <a:cs typeface="Times New Roman" pitchFamily="18" charset="0"/>
              </a:rPr>
              <a:t>-  Какой главный процесс происходит в период интерфазы?</a:t>
            </a:r>
            <a:r>
              <a:rPr lang="ru-RU" altLang="ru-RU" sz="2000" smtClean="0">
                <a:latin typeface="Times New Roman" pitchFamily="18" charset="0"/>
                <a:cs typeface="Times New Roman" pitchFamily="18" charset="0"/>
              </a:rPr>
              <a:t>  </a:t>
            </a:r>
          </a:p>
          <a:p>
            <a:pPr marL="457200"/>
            <a:r>
              <a:rPr lang="ru-RU" altLang="ru-RU" sz="2000" b="1" smtClean="0">
                <a:latin typeface="Times New Roman" pitchFamily="18" charset="0"/>
                <a:cs typeface="Times New Roman" pitchFamily="18" charset="0"/>
              </a:rPr>
              <a:t>- Какие клетки делятся путем митоза?</a:t>
            </a:r>
            <a:r>
              <a:rPr lang="ru-RU" altLang="ru-RU" sz="2000" smtClean="0">
                <a:latin typeface="Times New Roman" pitchFamily="18" charset="0"/>
                <a:cs typeface="Times New Roman" pitchFamily="18" charset="0"/>
              </a:rPr>
              <a:t>  </a:t>
            </a:r>
          </a:p>
          <a:p>
            <a:pPr marL="457200"/>
            <a:r>
              <a:rPr lang="ru-RU" altLang="ru-RU" sz="2000" b="1" smtClean="0">
                <a:latin typeface="Times New Roman" pitchFamily="18" charset="0"/>
                <a:cs typeface="Times New Roman" pitchFamily="18" charset="0"/>
              </a:rPr>
              <a:t>- Перечислите по порядку из каких фаз состоит деление клетки – митоз?</a:t>
            </a:r>
            <a:r>
              <a:rPr lang="ru-RU" altLang="ru-RU" sz="2000" smtClean="0">
                <a:latin typeface="Times New Roman" pitchFamily="18" charset="0"/>
                <a:cs typeface="Times New Roman" pitchFamily="18" charset="0"/>
              </a:rPr>
              <a:t>  </a:t>
            </a:r>
          </a:p>
          <a:p>
            <a:pPr marL="457200"/>
            <a:r>
              <a:rPr lang="ru-RU" altLang="ru-RU" sz="2000" b="1" smtClean="0">
                <a:latin typeface="Times New Roman" pitchFamily="18" charset="0"/>
                <a:cs typeface="Times New Roman" pitchFamily="18" charset="0"/>
              </a:rPr>
              <a:t>- Назовите главную особенность митоза?</a:t>
            </a:r>
            <a:r>
              <a:rPr lang="ru-RU" altLang="ru-RU" sz="2000" smtClean="0">
                <a:latin typeface="Times New Roman" pitchFamily="18" charset="0"/>
                <a:cs typeface="Times New Roman" pitchFamily="18" charset="0"/>
              </a:rPr>
              <a:t>  </a:t>
            </a: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sz="quarter"/>
          </p:nvPr>
        </p:nvSpPr>
        <p:spPr/>
        <p:txBody>
          <a:bodyPr/>
          <a:lstStyle/>
          <a:p>
            <a:endParaRPr lang="ru-RU" altLang="ru-RU" smtClean="0"/>
          </a:p>
        </p:txBody>
      </p:sp>
      <p:sp>
        <p:nvSpPr>
          <p:cNvPr id="4099" name="Подзаголовок 2"/>
          <p:cNvSpPr>
            <a:spLocks noGrp="1"/>
          </p:cNvSpPr>
          <p:nvPr>
            <p:ph type="subTitle" sz="quarter" idx="1"/>
          </p:nvPr>
        </p:nvSpPr>
        <p:spPr/>
        <p:txBody>
          <a:bodyPr/>
          <a:lstStyle/>
          <a:p>
            <a:endParaRPr lang="ru-RU" altLang="ru-RU" smtClean="0"/>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496300" cy="641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CC"/>
            </a:gs>
            <a:gs pos="100000">
              <a:srgbClr val="FFF0FA"/>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ru-RU" altLang="ru-RU" smtClean="0">
                <a:latin typeface="Times New Roman" pitchFamily="18" charset="0"/>
              </a:rPr>
              <a:t>__?__ грибов,  дрожжей</a:t>
            </a:r>
          </a:p>
        </p:txBody>
      </p:sp>
      <p:pic>
        <p:nvPicPr>
          <p:cNvPr id="512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700213"/>
            <a:ext cx="7343775" cy="43926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115888"/>
            <a:ext cx="1295400" cy="118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50000">
              <a:schemeClr val="accent1"/>
            </a:gs>
            <a:gs pos="100000">
              <a:srgbClr val="FFFF66"/>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altLang="ru-RU" sz="4000" smtClean="0">
                <a:latin typeface="Times New Roman" pitchFamily="18" charset="0"/>
              </a:rPr>
              <a:t> ____?___ водоросли  плеврококка</a:t>
            </a:r>
          </a:p>
        </p:txBody>
      </p:sp>
      <p:pic>
        <p:nvPicPr>
          <p:cNvPr id="614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484313"/>
            <a:ext cx="8353425" cy="4752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0013" cy="141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ru-RU" altLang="ru-RU" smtClean="0">
                <a:latin typeface="Times New Roman" pitchFamily="18" charset="0"/>
              </a:rPr>
              <a:t> ___?____  амебы</a:t>
            </a:r>
          </a:p>
        </p:txBody>
      </p:sp>
      <p:pic>
        <p:nvPicPr>
          <p:cNvPr id="717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196975"/>
            <a:ext cx="8208962" cy="53276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6350"/>
            <a:ext cx="1296987" cy="134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2863"/>
            <a:ext cx="9144000" cy="702945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68313" y="260350"/>
            <a:ext cx="5040312" cy="4341813"/>
          </a:xfrm>
        </p:spPr>
        <p:txBody>
          <a:bodyPr>
            <a:noAutofit/>
          </a:bodyPr>
          <a:lstStyle/>
          <a:p>
            <a:pPr algn="l" eaLnBrk="1" hangingPunct="1">
              <a:defRPr/>
            </a:pPr>
            <a:r>
              <a:rPr lang="ru-RU" sz="2800" dirty="0" smtClean="0">
                <a:solidFill>
                  <a:srgbClr val="C00000"/>
                </a:solidFill>
                <a:latin typeface="Times New Roman" pitchFamily="18" charset="0"/>
                <a:cs typeface="Times New Roman" pitchFamily="18" charset="0"/>
              </a:rPr>
              <a:t/>
            </a:r>
            <a:br>
              <a:rPr lang="ru-RU" sz="2800" dirty="0" smtClean="0">
                <a:solidFill>
                  <a:srgbClr val="C00000"/>
                </a:solidFill>
                <a:latin typeface="Times New Roman" pitchFamily="18" charset="0"/>
                <a:cs typeface="Times New Roman" pitchFamily="18" charset="0"/>
              </a:rPr>
            </a:br>
            <a:r>
              <a:rPr lang="ru-RU" b="1" dirty="0" smtClean="0">
                <a:solidFill>
                  <a:srgbClr val="FFFF00"/>
                </a:solidFill>
                <a:latin typeface="Times New Roman" pitchFamily="18" charset="0"/>
                <a:cs typeface="Times New Roman" pitchFamily="18" charset="0"/>
              </a:rPr>
              <a:t>«</a:t>
            </a:r>
            <a:r>
              <a:rPr lang="ru-RU" sz="4800" b="1" dirty="0" smtClean="0">
                <a:solidFill>
                  <a:srgbClr val="FFFF00"/>
                </a:solidFill>
                <a:effectLst>
                  <a:outerShdw blurRad="38100" dist="38100" dir="2700000" algn="tl">
                    <a:srgbClr val="C0C0C0"/>
                  </a:outerShdw>
                </a:effectLst>
                <a:latin typeface="Times New Roman" pitchFamily="18" charset="0"/>
                <a:cs typeface="Times New Roman" pitchFamily="18" charset="0"/>
              </a:rPr>
              <a:t>Все новые клетки образуются </a:t>
            </a:r>
            <a:r>
              <a:rPr lang="ru-RU" b="1" dirty="0" smtClean="0">
                <a:solidFill>
                  <a:srgbClr val="FFFF00"/>
                </a:solidFill>
                <a:effectLst>
                  <a:outerShdw blurRad="38100" dist="38100" dir="2700000" algn="tl">
                    <a:srgbClr val="C0C0C0"/>
                  </a:outerShdw>
                </a:effectLst>
                <a:latin typeface="Times New Roman" pitchFamily="18" charset="0"/>
                <a:cs typeface="Times New Roman" pitchFamily="18" charset="0"/>
              </a:rPr>
              <a:t>из клетки».</a:t>
            </a:r>
            <a:br>
              <a:rPr lang="ru-RU" b="1" dirty="0" smtClean="0">
                <a:solidFill>
                  <a:srgbClr val="FFFF00"/>
                </a:solidFill>
                <a:effectLst>
                  <a:outerShdw blurRad="38100" dist="38100" dir="2700000" algn="tl">
                    <a:srgbClr val="C0C0C0"/>
                  </a:outerShdw>
                </a:effectLst>
                <a:latin typeface="Times New Roman" pitchFamily="18" charset="0"/>
                <a:cs typeface="Times New Roman" pitchFamily="18" charset="0"/>
              </a:rPr>
            </a:br>
            <a:r>
              <a:rPr lang="ru-RU" b="1" dirty="0" smtClean="0">
                <a:solidFill>
                  <a:srgbClr val="FFFF00"/>
                </a:solidFill>
                <a:effectLst>
                  <a:outerShdw blurRad="38100" dist="38100" dir="2700000" algn="tl">
                    <a:srgbClr val="C0C0C0"/>
                  </a:outerShdw>
                </a:effectLst>
                <a:latin typeface="Times New Roman" pitchFamily="18" charset="0"/>
                <a:cs typeface="Times New Roman" pitchFamily="18" charset="0"/>
              </a:rPr>
              <a:t/>
            </a:r>
            <a:br>
              <a:rPr lang="ru-RU" b="1" dirty="0" smtClean="0">
                <a:solidFill>
                  <a:srgbClr val="FFFF00"/>
                </a:solidFill>
                <a:effectLst>
                  <a:outerShdw blurRad="38100" dist="38100" dir="2700000" algn="tl">
                    <a:srgbClr val="C0C0C0"/>
                  </a:outerShdw>
                </a:effectLst>
                <a:latin typeface="Times New Roman" pitchFamily="18" charset="0"/>
                <a:cs typeface="Times New Roman" pitchFamily="18" charset="0"/>
              </a:rPr>
            </a:br>
            <a:r>
              <a:rPr lang="ru-RU" sz="2800" dirty="0" smtClean="0">
                <a:solidFill>
                  <a:srgbClr val="FFFF00"/>
                </a:solidFill>
                <a:effectLst>
                  <a:outerShdw blurRad="38100" dist="38100" dir="2700000" algn="tl">
                    <a:srgbClr val="C0C0C0"/>
                  </a:outerShdw>
                </a:effectLst>
                <a:latin typeface="Times New Roman" pitchFamily="18" charset="0"/>
                <a:cs typeface="Times New Roman" pitchFamily="18" charset="0"/>
              </a:rPr>
              <a:t>немецкий учёный                                          </a:t>
            </a:r>
            <a:r>
              <a:rPr lang="ru-RU" b="1" dirty="0" smtClean="0">
                <a:solidFill>
                  <a:srgbClr val="FFFF00"/>
                </a:solidFill>
                <a:effectLst>
                  <a:outerShdw blurRad="38100" dist="38100" dir="2700000" algn="tl">
                    <a:srgbClr val="C0C0C0"/>
                  </a:outerShdw>
                </a:effectLst>
                <a:latin typeface="Times New Roman" pitchFamily="18" charset="0"/>
                <a:cs typeface="Times New Roman" pitchFamily="18" charset="0"/>
              </a:rPr>
              <a:t>Рудольф Вирхов.</a:t>
            </a:r>
            <a:r>
              <a:rPr lang="ru-RU" sz="3200" b="1" dirty="0" smtClean="0">
                <a:solidFill>
                  <a:srgbClr val="FFFF00"/>
                </a:solidFill>
                <a:effectLst>
                  <a:outerShdw blurRad="38100" dist="38100" dir="2700000" algn="tl">
                    <a:srgbClr val="C0C0C0"/>
                  </a:outerShdw>
                </a:effectLst>
                <a:latin typeface="Times New Roman" pitchFamily="18" charset="0"/>
                <a:cs typeface="Times New Roman" pitchFamily="18" charset="0"/>
              </a:rPr>
              <a:t/>
            </a:r>
            <a:br>
              <a:rPr lang="ru-RU" sz="3200" b="1" dirty="0" smtClean="0">
                <a:solidFill>
                  <a:srgbClr val="FFFF00"/>
                </a:solidFill>
                <a:effectLst>
                  <a:outerShdw blurRad="38100" dist="38100" dir="2700000" algn="tl">
                    <a:srgbClr val="C0C0C0"/>
                  </a:outerShdw>
                </a:effectLst>
                <a:latin typeface="Times New Roman" pitchFamily="18" charset="0"/>
                <a:cs typeface="Times New Roman" pitchFamily="18" charset="0"/>
              </a:rPr>
            </a:br>
            <a:endParaRPr lang="ru-RU" sz="2800" b="1" dirty="0" smtClean="0">
              <a:solidFill>
                <a:srgbClr val="FFFF00"/>
              </a:solidFill>
              <a:effectLst>
                <a:outerShdw blurRad="38100" dist="38100" dir="2700000" algn="tl">
                  <a:srgbClr val="C0C0C0"/>
                </a:outerShdw>
              </a:effectLst>
              <a:latin typeface="Times New Roman" pitchFamily="18" charset="0"/>
              <a:cs typeface="Times New Roman" pitchFamily="18" charset="0"/>
            </a:endParaRPr>
          </a:p>
        </p:txBody>
      </p:sp>
      <p:sp>
        <p:nvSpPr>
          <p:cNvPr id="8196" name="Содержимое 2"/>
          <p:cNvSpPr>
            <a:spLocks noGrp="1"/>
          </p:cNvSpPr>
          <p:nvPr>
            <p:ph idx="1"/>
          </p:nvPr>
        </p:nvSpPr>
        <p:spPr>
          <a:xfrm>
            <a:off x="354013" y="5956300"/>
            <a:ext cx="231775" cy="46038"/>
          </a:xfrm>
        </p:spPr>
        <p:txBody>
          <a:bodyPr/>
          <a:lstStyle/>
          <a:p>
            <a:pPr algn="just" eaLnBrk="1" hangingPunct="1">
              <a:spcBef>
                <a:spcPct val="50000"/>
              </a:spcBef>
              <a:buFontTx/>
              <a:buNone/>
            </a:pPr>
            <a:endParaRPr lang="ru-RU" altLang="ru-RU" b="1" smtClean="0">
              <a:solidFill>
                <a:srgbClr val="0000CC"/>
              </a:solidFill>
              <a:latin typeface="Arial" pitchFamily="34" charset="0"/>
            </a:endParaRPr>
          </a:p>
          <a:p>
            <a:pPr algn="ctr" eaLnBrk="1" hangingPunct="1">
              <a:buFont typeface="Arial" pitchFamily="34" charset="0"/>
              <a:buNone/>
            </a:pPr>
            <a:endParaRPr lang="ru-RU" altLang="ru-RU" smtClean="0">
              <a:solidFill>
                <a:srgbClr val="F79646"/>
              </a:solidFill>
            </a:endParaRPr>
          </a:p>
        </p:txBody>
      </p:sp>
      <p:sp>
        <p:nvSpPr>
          <p:cNvPr id="8197" name="Text Box 5"/>
          <p:cNvSpPr txBox="1">
            <a:spLocks noChangeArrowheads="1"/>
          </p:cNvSpPr>
          <p:nvPr/>
        </p:nvSpPr>
        <p:spPr bwMode="auto">
          <a:xfrm>
            <a:off x="169863" y="6542088"/>
            <a:ext cx="46037" cy="400050"/>
          </a:xfrm>
          <a:prstGeom prst="rect">
            <a:avLst/>
          </a:prstGeom>
          <a:solidFill>
            <a:srgbClr val="FFCC99"/>
          </a:solidFill>
          <a:ln w="9525">
            <a:solidFill>
              <a:srgbClr val="00008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50000"/>
              </a:spcBef>
              <a:buFontTx/>
              <a:buNone/>
            </a:pPr>
            <a:r>
              <a:rPr lang="ru-RU" altLang="ru-RU" sz="2000" b="1">
                <a:solidFill>
                  <a:srgbClr val="0000CC"/>
                </a:solidFill>
                <a:latin typeface="Batang" pitchFamily="18" charset="-127"/>
              </a:rPr>
              <a:t>     </a:t>
            </a:r>
          </a:p>
        </p:txBody>
      </p:sp>
      <p:sp>
        <p:nvSpPr>
          <p:cNvPr id="8198" name="Text Box 5"/>
          <p:cNvSpPr txBox="1">
            <a:spLocks noChangeArrowheads="1"/>
          </p:cNvSpPr>
          <p:nvPr/>
        </p:nvSpPr>
        <p:spPr bwMode="auto">
          <a:xfrm>
            <a:off x="157163" y="6586538"/>
            <a:ext cx="46037" cy="400050"/>
          </a:xfrm>
          <a:prstGeom prst="rect">
            <a:avLst/>
          </a:prstGeom>
          <a:solidFill>
            <a:srgbClr val="FFCC99"/>
          </a:solidFill>
          <a:ln w="9525">
            <a:solidFill>
              <a:srgbClr val="00008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ru-RU" altLang="ru-RU" sz="2000" b="1">
              <a:solidFill>
                <a:srgbClr val="0000CC"/>
              </a:solidFill>
              <a:latin typeface="Batang" pitchFamily="18" charset="-127"/>
            </a:endParaRPr>
          </a:p>
        </p:txBody>
      </p:sp>
      <p:sp>
        <p:nvSpPr>
          <p:cNvPr id="8199" name="Text Box 5"/>
          <p:cNvSpPr txBox="1">
            <a:spLocks noChangeArrowheads="1"/>
          </p:cNvSpPr>
          <p:nvPr/>
        </p:nvSpPr>
        <p:spPr bwMode="auto">
          <a:xfrm flipH="1">
            <a:off x="203200" y="6564313"/>
            <a:ext cx="46038" cy="400050"/>
          </a:xfrm>
          <a:prstGeom prst="rect">
            <a:avLst/>
          </a:prstGeom>
          <a:solidFill>
            <a:srgbClr val="FFCC99"/>
          </a:solidFill>
          <a:ln w="9525">
            <a:solidFill>
              <a:srgbClr val="00008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50000"/>
              </a:spcBef>
              <a:buFontTx/>
              <a:buNone/>
            </a:pPr>
            <a:r>
              <a:rPr lang="ru-RU" altLang="ru-RU" sz="2000" b="1">
                <a:solidFill>
                  <a:srgbClr val="0000CC"/>
                </a:solidFill>
                <a:latin typeface="Batang" pitchFamily="18" charset="-127"/>
              </a:rPr>
              <a:t> </a:t>
            </a:r>
          </a:p>
        </p:txBody>
      </p:sp>
      <p:sp>
        <p:nvSpPr>
          <p:cNvPr id="8200" name="Text Box 5"/>
          <p:cNvSpPr txBox="1">
            <a:spLocks noChangeArrowheads="1"/>
          </p:cNvSpPr>
          <p:nvPr/>
        </p:nvSpPr>
        <p:spPr bwMode="auto">
          <a:xfrm flipV="1">
            <a:off x="195263" y="6808788"/>
            <a:ext cx="44450" cy="44450"/>
          </a:xfrm>
          <a:prstGeom prst="rect">
            <a:avLst/>
          </a:prstGeom>
          <a:solidFill>
            <a:srgbClr val="FFCC99"/>
          </a:solidFill>
          <a:ln w="9525">
            <a:solidFill>
              <a:srgbClr val="00008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endParaRPr lang="ru-RU" altLang="ru-RU" sz="2000" b="1">
              <a:solidFill>
                <a:srgbClr val="0000CC"/>
              </a:solidFill>
              <a:latin typeface="Batang" pitchFamily="18" charset="-127"/>
            </a:endParaRPr>
          </a:p>
        </p:txBody>
      </p:sp>
      <p:sp>
        <p:nvSpPr>
          <p:cNvPr id="8201" name="Text Box 5"/>
          <p:cNvSpPr txBox="1">
            <a:spLocks noChangeArrowheads="1"/>
          </p:cNvSpPr>
          <p:nvPr/>
        </p:nvSpPr>
        <p:spPr bwMode="auto">
          <a:xfrm>
            <a:off x="168275" y="6542088"/>
            <a:ext cx="46038" cy="400050"/>
          </a:xfrm>
          <a:prstGeom prst="rect">
            <a:avLst/>
          </a:prstGeom>
          <a:solidFill>
            <a:srgbClr val="FFCC99"/>
          </a:solidFill>
          <a:ln w="9525">
            <a:solidFill>
              <a:srgbClr val="00008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endParaRPr lang="ru-RU" altLang="ru-RU" sz="2000" b="1">
              <a:solidFill>
                <a:srgbClr val="0000CC"/>
              </a:solidFill>
              <a:latin typeface="Batang" pitchFamily="18" charset="-127"/>
            </a:endParaRPr>
          </a:p>
        </p:txBody>
      </p:sp>
      <p:sp>
        <p:nvSpPr>
          <p:cNvPr id="8202" name="Text Box 5"/>
          <p:cNvSpPr txBox="1">
            <a:spLocks noChangeArrowheads="1"/>
          </p:cNvSpPr>
          <p:nvPr/>
        </p:nvSpPr>
        <p:spPr bwMode="auto">
          <a:xfrm>
            <a:off x="214313" y="6565900"/>
            <a:ext cx="46037" cy="401638"/>
          </a:xfrm>
          <a:prstGeom prst="rect">
            <a:avLst/>
          </a:prstGeom>
          <a:solidFill>
            <a:srgbClr val="FFCC99"/>
          </a:solidFill>
          <a:ln w="9525">
            <a:solidFill>
              <a:srgbClr val="00008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endParaRPr lang="ru-RU" altLang="ru-RU" sz="2000" b="1">
              <a:solidFill>
                <a:srgbClr val="0000CC"/>
              </a:solidFill>
              <a:latin typeface="Batang" pitchFamily="18" charset="-127"/>
            </a:endParaRPr>
          </a:p>
        </p:txBody>
      </p:sp>
      <p:sp>
        <p:nvSpPr>
          <p:cNvPr id="8203" name="Text Box 5"/>
          <p:cNvSpPr txBox="1">
            <a:spLocks noChangeArrowheads="1"/>
          </p:cNvSpPr>
          <p:nvPr/>
        </p:nvSpPr>
        <p:spPr bwMode="auto">
          <a:xfrm>
            <a:off x="185738" y="6542088"/>
            <a:ext cx="44450" cy="400050"/>
          </a:xfrm>
          <a:prstGeom prst="rect">
            <a:avLst/>
          </a:prstGeom>
          <a:solidFill>
            <a:srgbClr val="FFCC99"/>
          </a:solidFill>
          <a:ln w="9525">
            <a:solidFill>
              <a:srgbClr val="00008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50000"/>
              </a:spcBef>
              <a:buFontTx/>
              <a:buNone/>
            </a:pPr>
            <a:r>
              <a:rPr lang="ru-RU" altLang="ru-RU" sz="2000" b="1">
                <a:solidFill>
                  <a:srgbClr val="0000CC"/>
                </a:solidFill>
                <a:latin typeface="Batang" pitchFamily="18" charset="-127"/>
              </a:rPr>
              <a:t> </a:t>
            </a:r>
          </a:p>
        </p:txBody>
      </p:sp>
      <p:pic>
        <p:nvPicPr>
          <p:cNvPr id="8204" name="Picture 11" descr="Scan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774700"/>
            <a:ext cx="3832225" cy="5226050"/>
          </a:xfrm>
          <a:prstGeom prst="rect">
            <a:avLst/>
          </a:prstGeom>
          <a:noFill/>
          <a:ln w="28575">
            <a:solidFill>
              <a:srgbClr val="000000"/>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1066800" y="1676400"/>
            <a:ext cx="7467600" cy="3395674"/>
          </a:xfrm>
          <a:ln>
            <a:miter lim="800000"/>
            <a:headEnd/>
            <a:tailEnd/>
          </a:ln>
          <a:extLst/>
        </p:spPr>
        <p:txBody>
          <a:bodyPr/>
          <a:lstStyle/>
          <a:p>
            <a:pPr eaLnBrk="1" hangingPunct="1">
              <a:defRPr/>
            </a:pPr>
            <a:r>
              <a:rPr lang="ru-RU" sz="6600" b="1" dirty="0" smtClean="0">
                <a:ln w="24500" cmpd="dbl">
                  <a:solidFill>
                    <a:schemeClr val="accent2">
                      <a:shade val="85000"/>
                      <a:satMod val="155000"/>
                    </a:schemeClr>
                  </a:solidFill>
                  <a:prstDash val="solid"/>
                  <a:miter lim="800000"/>
                </a:ln>
                <a:solidFill>
                  <a:srgbClr val="00B050"/>
                </a:solidFill>
                <a:effectLst>
                  <a:outerShdw blurRad="38100" dist="38100" dir="7020000" algn="tl">
                    <a:srgbClr val="000000">
                      <a:alpha val="35000"/>
                    </a:srgbClr>
                  </a:outerShdw>
                </a:effectLst>
                <a:latin typeface="Constantia" pitchFamily="18" charset="0"/>
              </a:rPr>
              <a:t>Деление клетки Митоз</a:t>
            </a:r>
            <a:r>
              <a:rPr lang="ru-RU" sz="5400" b="1" dirty="0" smtClean="0">
                <a:ln w="24500" cmpd="dbl">
                  <a:solidFill>
                    <a:schemeClr val="accent2">
                      <a:shade val="85000"/>
                      <a:satMod val="155000"/>
                    </a:schemeClr>
                  </a:solidFill>
                  <a:prstDash val="solid"/>
                  <a:miter lim="800000"/>
                </a:ln>
                <a:solidFill>
                  <a:srgbClr val="00B050"/>
                </a:solidFill>
                <a:effectLst>
                  <a:outerShdw blurRad="38100" dist="38100" dir="7020000" algn="tl">
                    <a:srgbClr val="000000">
                      <a:alpha val="35000"/>
                    </a:srgbClr>
                  </a:outerShdw>
                </a:effectLst>
                <a:latin typeface="Constantia" pitchFamily="18" charset="0"/>
              </a:rPr>
              <a:t/>
            </a:r>
            <a:br>
              <a:rPr lang="ru-RU" sz="5400" b="1" dirty="0" smtClean="0">
                <a:ln w="24500" cmpd="dbl">
                  <a:solidFill>
                    <a:schemeClr val="accent2">
                      <a:shade val="85000"/>
                      <a:satMod val="155000"/>
                    </a:schemeClr>
                  </a:solidFill>
                  <a:prstDash val="solid"/>
                  <a:miter lim="800000"/>
                </a:ln>
                <a:solidFill>
                  <a:srgbClr val="00B050"/>
                </a:solidFill>
                <a:effectLst>
                  <a:outerShdw blurRad="38100" dist="38100" dir="7020000" algn="tl">
                    <a:srgbClr val="000000">
                      <a:alpha val="35000"/>
                    </a:srgbClr>
                  </a:outerShdw>
                </a:effectLst>
                <a:latin typeface="Constantia" pitchFamily="18" charset="0"/>
              </a:rPr>
            </a:br>
            <a:endParaRPr lang="ru-RU" sz="5400" b="1" dirty="0" smtClean="0">
              <a:ln w="24500" cmpd="dbl">
                <a:solidFill>
                  <a:schemeClr val="accent2">
                    <a:shade val="85000"/>
                    <a:satMod val="155000"/>
                  </a:schemeClr>
                </a:solidFill>
                <a:prstDash val="solid"/>
                <a:miter lim="800000"/>
              </a:ln>
              <a:solidFill>
                <a:srgbClr val="00B050"/>
              </a:solidFill>
              <a:effectLst>
                <a:outerShdw blurRad="38100" dist="38100" dir="7020000" algn="tl">
                  <a:srgbClr val="000000">
                    <a:alpha val="35000"/>
                  </a:srgbClr>
                </a:outerShdw>
              </a:effectLst>
              <a:latin typeface="Constantia" pitchFamily="18" charset="0"/>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DDEBCF"/>
            </a:gs>
            <a:gs pos="50000">
              <a:srgbClr val="9CB86E"/>
            </a:gs>
            <a:gs pos="100000">
              <a:srgbClr val="156B13"/>
            </a:gs>
          </a:gsLst>
          <a:lin ang="8100000" scaled="1"/>
        </a:grad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857356" y="285728"/>
            <a:ext cx="5572164" cy="857256"/>
          </a:xfrm>
          <a:prstGeom prst="roundRect">
            <a:avLst/>
          </a:prstGeom>
          <a:ln>
            <a:solidFill>
              <a:srgbClr val="00B050"/>
            </a:solidFill>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3600" b="1" dirty="0">
                <a:latin typeface="Constantia" pitchFamily="18" charset="0"/>
              </a:rPr>
              <a:t>Типы деления клеток</a:t>
            </a:r>
          </a:p>
        </p:txBody>
      </p:sp>
      <p:sp>
        <p:nvSpPr>
          <p:cNvPr id="5" name="Скругленный прямоугольник 4"/>
          <p:cNvSpPr/>
          <p:nvPr/>
        </p:nvSpPr>
        <p:spPr>
          <a:xfrm>
            <a:off x="428596" y="1785926"/>
            <a:ext cx="3214710" cy="1143008"/>
          </a:xfrm>
          <a:prstGeom prst="roundRect">
            <a:avLst/>
          </a:prstGeom>
          <a:ln>
            <a:solidFill>
              <a:srgbClr val="00B05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latin typeface="Constantia" pitchFamily="18" charset="0"/>
              </a:rPr>
              <a:t>Соматических клеток</a:t>
            </a:r>
          </a:p>
        </p:txBody>
      </p:sp>
      <p:sp>
        <p:nvSpPr>
          <p:cNvPr id="6" name="Скругленный прямоугольник 5"/>
          <p:cNvSpPr/>
          <p:nvPr/>
        </p:nvSpPr>
        <p:spPr>
          <a:xfrm>
            <a:off x="5429256" y="1785926"/>
            <a:ext cx="3214710" cy="1143008"/>
          </a:xfrm>
          <a:prstGeom prst="roundRect">
            <a:avLst/>
          </a:prstGeom>
          <a:ln>
            <a:solidFill>
              <a:srgbClr val="00B05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latin typeface="Constantia" pitchFamily="18" charset="0"/>
              </a:rPr>
              <a:t>Половых </a:t>
            </a:r>
          </a:p>
          <a:p>
            <a:pPr algn="ctr" fontAlgn="auto">
              <a:spcBef>
                <a:spcPts val="0"/>
              </a:spcBef>
              <a:spcAft>
                <a:spcPts val="0"/>
              </a:spcAft>
              <a:defRPr/>
            </a:pPr>
            <a:r>
              <a:rPr lang="ru-RU" sz="2800" b="1" dirty="0">
                <a:solidFill>
                  <a:schemeClr val="tx1"/>
                </a:solidFill>
                <a:latin typeface="Constantia" pitchFamily="18" charset="0"/>
              </a:rPr>
              <a:t>клеток</a:t>
            </a:r>
          </a:p>
        </p:txBody>
      </p:sp>
      <p:sp>
        <p:nvSpPr>
          <p:cNvPr id="7" name="Скругленный прямоугольник 6"/>
          <p:cNvSpPr/>
          <p:nvPr/>
        </p:nvSpPr>
        <p:spPr>
          <a:xfrm>
            <a:off x="285750" y="3857625"/>
            <a:ext cx="2286000" cy="1143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ru-RU" sz="3200" b="1" dirty="0">
                <a:solidFill>
                  <a:schemeClr val="tx1"/>
                </a:solidFill>
                <a:latin typeface="Constantia" pitchFamily="18" charset="0"/>
              </a:rPr>
              <a:t>митоз</a:t>
            </a:r>
          </a:p>
        </p:txBody>
      </p:sp>
      <p:sp>
        <p:nvSpPr>
          <p:cNvPr id="8" name="Скругленный прямоугольник 7"/>
          <p:cNvSpPr/>
          <p:nvPr/>
        </p:nvSpPr>
        <p:spPr>
          <a:xfrm>
            <a:off x="6429375" y="3857625"/>
            <a:ext cx="2286000" cy="1143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ru-RU" sz="3200" b="1" dirty="0">
                <a:solidFill>
                  <a:schemeClr val="tx1"/>
                </a:solidFill>
                <a:latin typeface="Constantia" pitchFamily="18" charset="0"/>
              </a:rPr>
              <a:t>мейоз</a:t>
            </a:r>
          </a:p>
        </p:txBody>
      </p:sp>
      <p:sp>
        <p:nvSpPr>
          <p:cNvPr id="11" name="Скругленный прямоугольник 10"/>
          <p:cNvSpPr/>
          <p:nvPr/>
        </p:nvSpPr>
        <p:spPr>
          <a:xfrm>
            <a:off x="3286125" y="5072063"/>
            <a:ext cx="2286000" cy="1143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ru-RU" sz="3200" b="1" dirty="0">
                <a:solidFill>
                  <a:schemeClr val="tx1"/>
                </a:solidFill>
                <a:latin typeface="Constantia" pitchFamily="18" charset="0"/>
              </a:rPr>
              <a:t>амитоз</a:t>
            </a:r>
          </a:p>
        </p:txBody>
      </p:sp>
      <p:cxnSp>
        <p:nvCxnSpPr>
          <p:cNvPr id="13" name="Прямая со стрелкой 12"/>
          <p:cNvCxnSpPr/>
          <p:nvPr/>
        </p:nvCxnSpPr>
        <p:spPr>
          <a:xfrm rot="5400000">
            <a:off x="3017838" y="160337"/>
            <a:ext cx="642938" cy="2608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Прямая со стрелкой 14"/>
          <p:cNvCxnSpPr/>
          <p:nvPr/>
        </p:nvCxnSpPr>
        <p:spPr>
          <a:xfrm rot="16200000" flipH="1">
            <a:off x="5518944" y="267494"/>
            <a:ext cx="642938" cy="2393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Прямая со стрелкой 16"/>
          <p:cNvCxnSpPr>
            <a:endCxn id="7" idx="0"/>
          </p:cNvCxnSpPr>
          <p:nvPr/>
        </p:nvCxnSpPr>
        <p:spPr>
          <a:xfrm rot="5400000">
            <a:off x="1267619" y="3090069"/>
            <a:ext cx="928687" cy="606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Прямая со стрелкой 18"/>
          <p:cNvCxnSpPr>
            <a:endCxn id="11" idx="0"/>
          </p:cNvCxnSpPr>
          <p:nvPr/>
        </p:nvCxnSpPr>
        <p:spPr>
          <a:xfrm rot="16200000" flipH="1">
            <a:off x="2160587" y="2803526"/>
            <a:ext cx="2143125" cy="2393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Прямая со стрелкой 20"/>
          <p:cNvCxnSpPr>
            <a:endCxn id="8" idx="0"/>
          </p:cNvCxnSpPr>
          <p:nvPr/>
        </p:nvCxnSpPr>
        <p:spPr>
          <a:xfrm rot="16200000" flipH="1">
            <a:off x="6840538" y="3125788"/>
            <a:ext cx="928687" cy="5349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403350" y="188913"/>
            <a:ext cx="62658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ru-RU" sz="3200" b="1" dirty="0">
                <a:solidFill>
                  <a:srgbClr val="FF3300"/>
                </a:solidFill>
                <a:latin typeface="Calibri"/>
                <a:cs typeface="+mn-cs"/>
              </a:rPr>
              <a:t>Деление клеток</a:t>
            </a:r>
          </a:p>
        </p:txBody>
      </p:sp>
      <p:sp>
        <p:nvSpPr>
          <p:cNvPr id="39939" name="Text Box 3"/>
          <p:cNvSpPr txBox="1">
            <a:spLocks noChangeArrowheads="1"/>
          </p:cNvSpPr>
          <p:nvPr/>
        </p:nvSpPr>
        <p:spPr bwMode="auto">
          <a:xfrm>
            <a:off x="166688" y="720725"/>
            <a:ext cx="83518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ru-RU" b="1" dirty="0">
                <a:solidFill>
                  <a:prstClr val="black"/>
                </a:solidFill>
                <a:latin typeface="Calibri"/>
                <a:cs typeface="+mn-cs"/>
              </a:rPr>
              <a:t> </a:t>
            </a:r>
          </a:p>
        </p:txBody>
      </p:sp>
      <p:sp>
        <p:nvSpPr>
          <p:cNvPr id="39940" name="Text Box 4"/>
          <p:cNvSpPr txBox="1">
            <a:spLocks noChangeArrowheads="1"/>
          </p:cNvSpPr>
          <p:nvPr/>
        </p:nvSpPr>
        <p:spPr bwMode="auto">
          <a:xfrm>
            <a:off x="557213" y="2276475"/>
            <a:ext cx="2268537" cy="2740025"/>
          </a:xfrm>
          <a:prstGeom prst="rect">
            <a:avLst/>
          </a:prstGeom>
          <a:solidFill>
            <a:schemeClr val="accent1"/>
          </a:solidFill>
          <a:ln w="76200">
            <a:solidFill>
              <a:srgbClr val="00B0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ru-RU" sz="2800" b="1" i="1" dirty="0">
                <a:solidFill>
                  <a:srgbClr val="3333FF"/>
                </a:solidFill>
                <a:latin typeface="Calibri"/>
                <a:cs typeface="+mn-cs"/>
              </a:rPr>
              <a:t>Амитоз</a:t>
            </a:r>
          </a:p>
          <a:p>
            <a:pPr algn="ctr" fontAlgn="auto">
              <a:spcBef>
                <a:spcPts val="0"/>
              </a:spcBef>
              <a:spcAft>
                <a:spcPts val="0"/>
              </a:spcAft>
              <a:defRPr/>
            </a:pPr>
            <a:endParaRPr lang="ru-RU" dirty="0">
              <a:solidFill>
                <a:prstClr val="black"/>
              </a:solidFill>
              <a:latin typeface="Calibri"/>
              <a:cs typeface="+mn-cs"/>
            </a:endParaRPr>
          </a:p>
          <a:p>
            <a:pPr algn="ctr" fontAlgn="auto">
              <a:spcBef>
                <a:spcPts val="0"/>
              </a:spcBef>
              <a:spcAft>
                <a:spcPts val="0"/>
              </a:spcAft>
              <a:defRPr/>
            </a:pPr>
            <a:r>
              <a:rPr lang="ru-RU" dirty="0">
                <a:solidFill>
                  <a:prstClr val="black"/>
                </a:solidFill>
                <a:latin typeface="Calibri"/>
                <a:cs typeface="+mn-cs"/>
              </a:rPr>
              <a:t>Прямое деление, при котором ядро делится перетяжкой, но дочерние клетки получают различный генетический материал.</a:t>
            </a:r>
          </a:p>
        </p:txBody>
      </p:sp>
      <p:sp>
        <p:nvSpPr>
          <p:cNvPr id="39941" name="Text Box 5"/>
          <p:cNvSpPr txBox="1">
            <a:spLocks noChangeArrowheads="1"/>
          </p:cNvSpPr>
          <p:nvPr/>
        </p:nvSpPr>
        <p:spPr bwMode="auto">
          <a:xfrm>
            <a:off x="3203575" y="2406650"/>
            <a:ext cx="2447925" cy="2047875"/>
          </a:xfrm>
          <a:prstGeom prst="rect">
            <a:avLst/>
          </a:prstGeom>
          <a:solidFill>
            <a:srgbClr val="FFFF00"/>
          </a:solidFill>
          <a:ln w="76200">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ru-RU" sz="2800" b="1" i="1" dirty="0">
                <a:solidFill>
                  <a:srgbClr val="3333FF"/>
                </a:solidFill>
                <a:latin typeface="Calibri"/>
                <a:cs typeface="+mn-cs"/>
              </a:rPr>
              <a:t>Митоз</a:t>
            </a:r>
            <a:endParaRPr lang="en-US" sz="2800" b="1" i="1" dirty="0">
              <a:solidFill>
                <a:srgbClr val="3333FF"/>
              </a:solidFill>
              <a:latin typeface="Calibri"/>
              <a:cs typeface="+mn-cs"/>
            </a:endParaRPr>
          </a:p>
          <a:p>
            <a:pPr algn="ctr" fontAlgn="auto">
              <a:spcBef>
                <a:spcPct val="50000"/>
              </a:spcBef>
              <a:spcAft>
                <a:spcPts val="0"/>
              </a:spcAft>
              <a:defRPr/>
            </a:pPr>
            <a:r>
              <a:rPr lang="ru-RU" dirty="0">
                <a:solidFill>
                  <a:prstClr val="black"/>
                </a:solidFill>
                <a:latin typeface="Calibri"/>
                <a:cs typeface="+mn-cs"/>
              </a:rPr>
              <a:t>Непрямое деление, при котором дочерние клетки генетически идентичны материнской.</a:t>
            </a:r>
          </a:p>
        </p:txBody>
      </p:sp>
      <p:sp>
        <p:nvSpPr>
          <p:cNvPr id="39942" name="Text Box 6"/>
          <p:cNvSpPr txBox="1">
            <a:spLocks noChangeArrowheads="1"/>
          </p:cNvSpPr>
          <p:nvPr/>
        </p:nvSpPr>
        <p:spPr bwMode="auto">
          <a:xfrm>
            <a:off x="6011863" y="2268538"/>
            <a:ext cx="2592387" cy="2324100"/>
          </a:xfrm>
          <a:prstGeom prst="rect">
            <a:avLst/>
          </a:prstGeom>
          <a:solidFill>
            <a:srgbClr val="FFFF00"/>
          </a:solidFill>
          <a:ln w="76200">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ru-RU" sz="2800" b="1" i="1" dirty="0">
                <a:solidFill>
                  <a:srgbClr val="3333FF"/>
                </a:solidFill>
                <a:latin typeface="Calibri"/>
                <a:cs typeface="+mn-cs"/>
              </a:rPr>
              <a:t>Мейоз</a:t>
            </a:r>
            <a:endParaRPr lang="en-US" sz="2800" b="1" i="1" dirty="0">
              <a:solidFill>
                <a:srgbClr val="3333FF"/>
              </a:solidFill>
              <a:latin typeface="Calibri"/>
              <a:cs typeface="+mn-cs"/>
            </a:endParaRPr>
          </a:p>
          <a:p>
            <a:pPr algn="ctr" fontAlgn="auto">
              <a:spcBef>
                <a:spcPct val="50000"/>
              </a:spcBef>
              <a:spcAft>
                <a:spcPts val="0"/>
              </a:spcAft>
              <a:defRPr/>
            </a:pPr>
            <a:r>
              <a:rPr lang="ru-RU" dirty="0">
                <a:solidFill>
                  <a:prstClr val="black"/>
                </a:solidFill>
                <a:latin typeface="Calibri"/>
                <a:cs typeface="+mn-cs"/>
              </a:rPr>
              <a:t>Деление, в результате которого дочерние клетки получают уменьшенный в два раза генетический материал.</a:t>
            </a:r>
          </a:p>
        </p:txBody>
      </p:sp>
      <p:sp>
        <p:nvSpPr>
          <p:cNvPr id="39943" name="Line 7"/>
          <p:cNvSpPr>
            <a:spLocks noChangeShapeType="1"/>
          </p:cNvSpPr>
          <p:nvPr/>
        </p:nvSpPr>
        <p:spPr bwMode="auto">
          <a:xfrm flipH="1">
            <a:off x="1692275" y="1125538"/>
            <a:ext cx="2303463" cy="935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ru-RU">
              <a:solidFill>
                <a:prstClr val="black"/>
              </a:solidFill>
              <a:latin typeface="Calibri"/>
              <a:cs typeface="+mn-cs"/>
            </a:endParaRPr>
          </a:p>
        </p:txBody>
      </p:sp>
      <p:sp>
        <p:nvSpPr>
          <p:cNvPr id="39944" name="Line 8"/>
          <p:cNvSpPr>
            <a:spLocks noChangeShapeType="1"/>
          </p:cNvSpPr>
          <p:nvPr/>
        </p:nvSpPr>
        <p:spPr bwMode="auto">
          <a:xfrm>
            <a:off x="4211638" y="1125538"/>
            <a:ext cx="0" cy="935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ru-RU">
              <a:solidFill>
                <a:prstClr val="black"/>
              </a:solidFill>
              <a:latin typeface="Calibri"/>
              <a:cs typeface="+mn-cs"/>
            </a:endParaRPr>
          </a:p>
        </p:txBody>
      </p:sp>
      <p:sp>
        <p:nvSpPr>
          <p:cNvPr id="39945" name="Line 9"/>
          <p:cNvSpPr>
            <a:spLocks noChangeShapeType="1"/>
          </p:cNvSpPr>
          <p:nvPr/>
        </p:nvSpPr>
        <p:spPr bwMode="auto">
          <a:xfrm>
            <a:off x="4427538" y="1125538"/>
            <a:ext cx="2808287"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ru-RU">
              <a:solidFill>
                <a:prstClr val="black"/>
              </a:solidFill>
              <a:latin typeface="Calibri"/>
              <a:cs typeface="+mn-cs"/>
            </a:endParaRPr>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общая биология">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3200" b="1" dirty="0" smtClean="0">
            <a:solidFill>
              <a:schemeClr val="tx1"/>
            </a:solidFill>
            <a:latin typeface="Constantia" pitchFamily="18" charset="0"/>
          </a:defRPr>
        </a:defPPr>
      </a:lstStyle>
      <a:style>
        <a:lnRef idx="1">
          <a:schemeClr val="accent1"/>
        </a:lnRef>
        <a:fillRef idx="3">
          <a:schemeClr val="accent1"/>
        </a:fillRef>
        <a:effectRef idx="2">
          <a:schemeClr val="accent1"/>
        </a:effectRef>
        <a:fontRef idx="minor">
          <a:schemeClr val="lt1"/>
        </a:fontRef>
      </a:style>
    </a:sp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общая биология</Template>
  <TotalTime>619</TotalTime>
  <Words>2626</Words>
  <Application>Microsoft Office PowerPoint</Application>
  <PresentationFormat>Экран (4:3)</PresentationFormat>
  <Paragraphs>526</Paragraphs>
  <Slides>19</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19</vt:i4>
      </vt:variant>
    </vt:vector>
  </HeadingPairs>
  <TitlesOfParts>
    <vt:vector size="28" baseType="lpstr">
      <vt:lpstr>Arial</vt:lpstr>
      <vt:lpstr>Calibri</vt:lpstr>
      <vt:lpstr>Times New Roman</vt:lpstr>
      <vt:lpstr>Gulim</vt:lpstr>
      <vt:lpstr>Batang</vt:lpstr>
      <vt:lpstr>Constantia</vt:lpstr>
      <vt:lpstr>Helvetica Neue</vt:lpstr>
      <vt:lpstr>общая биология</vt:lpstr>
      <vt:lpstr>Тема Office</vt:lpstr>
      <vt:lpstr>Презентация PowerPoint</vt:lpstr>
      <vt:lpstr>Презентация PowerPoint</vt:lpstr>
      <vt:lpstr>__?__ грибов,  дрожжей</vt:lpstr>
      <vt:lpstr> ____?___ водоросли  плеврококка</vt:lpstr>
      <vt:lpstr> ___?____  амебы</vt:lpstr>
      <vt:lpstr> «Все новые клетки образуются из клетки».  немецкий учёный                                          Рудольф Вирхов. </vt:lpstr>
      <vt:lpstr>Деление клетки Митоз </vt:lpstr>
      <vt:lpstr>Презентация PowerPoint</vt:lpstr>
      <vt:lpstr>Презентация PowerPoint</vt:lpstr>
      <vt:lpstr>Презентация PowerPoint</vt:lpstr>
      <vt:lpstr>Гибель клетки </vt:lpstr>
      <vt:lpstr>Презентация PowerPoint</vt:lpstr>
      <vt:lpstr>МИТОЗ</vt:lpstr>
      <vt:lpstr>Презентация PowerPoint</vt:lpstr>
      <vt:lpstr>Биологическое значение митоза</vt:lpstr>
      <vt:lpstr>Лабораторная работа   </vt:lpstr>
      <vt:lpstr>Ход работы :</vt:lpstr>
      <vt:lpstr>Презентация PowerPoint</vt:lpstr>
      <vt:lpstr>Закрепление: </vt:lpstr>
    </vt:vector>
  </TitlesOfParts>
  <Company>школа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Деление клетки Митоз</dc:title>
  <dc:creator>Елена</dc:creator>
  <cp:lastModifiedBy>Венера Узбековна</cp:lastModifiedBy>
  <cp:revision>29</cp:revision>
  <dcterms:created xsi:type="dcterms:W3CDTF">2011-06-06T19:08:17Z</dcterms:created>
  <dcterms:modified xsi:type="dcterms:W3CDTF">2015-08-20T13:16:20Z</dcterms:modified>
</cp:coreProperties>
</file>