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7"/>
  </p:notesMasterIdLst>
  <p:sldIdLst>
    <p:sldId id="256" r:id="rId2"/>
    <p:sldId id="264" r:id="rId3"/>
    <p:sldId id="258" r:id="rId4"/>
    <p:sldId id="259" r:id="rId5"/>
    <p:sldId id="260" r:id="rId6"/>
    <p:sldId id="265" r:id="rId7"/>
    <p:sldId id="266" r:id="rId8"/>
    <p:sldId id="261" r:id="rId9"/>
    <p:sldId id="267" r:id="rId10"/>
    <p:sldId id="268" r:id="rId11"/>
    <p:sldId id="269" r:id="rId12"/>
    <p:sldId id="270" r:id="rId13"/>
    <p:sldId id="271" r:id="rId14"/>
    <p:sldId id="262" r:id="rId15"/>
    <p:sldId id="26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6" autoAdjust="0"/>
    <p:restoredTop sz="94627" autoAdjust="0"/>
  </p:normalViewPr>
  <p:slideViewPr>
    <p:cSldViewPr>
      <p:cViewPr>
        <p:scale>
          <a:sx n="50" d="100"/>
          <a:sy n="50" d="100"/>
        </p:scale>
        <p:origin x="-1722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5C6FE59-AACC-4C77-BEEB-7DFFBD061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469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816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8170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296D00-BF07-48F0-889C-15B561E74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1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6A52-F575-4473-AD2F-31807EAC7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72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C9E49-55AB-4725-AB73-CD605CF59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8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9F9E-8E6D-4D16-984D-6288FEEB4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78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B6096-8790-4ECD-9312-E82EC69AA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32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42C52-1EEE-44D2-8476-DDAA57157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33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042E9-6B20-414C-A8E0-261E5DF0C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99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6FE30-BE9A-4DEA-98A5-C6C57CBDF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9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D43A4-93FB-45E9-AA85-97C531DCE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88205-74A5-4E90-B855-DC8C3143D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02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5C535-4971-4DC1-A16F-3CED50804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70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7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8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7120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1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2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3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4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5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6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7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8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29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0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1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2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3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4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5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6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7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8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39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40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41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42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43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44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7145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7146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7147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7C43014-5876-4870-983F-DE3EDE363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3109" y="980728"/>
            <a:ext cx="8062913" cy="1296144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Управление физкультурно-спортивной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организацией</a:t>
            </a:r>
            <a:endParaRPr lang="ru-RU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mbria" pitchFamily="18" charset="0"/>
            </a:endParaRPr>
          </a:p>
        </p:txBody>
      </p:sp>
      <p:pic>
        <p:nvPicPr>
          <p:cNvPr id="3" name="Рисунок 2" descr="C:\Работа4(конференция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041" y="260648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81050" y="5577692"/>
            <a:ext cx="842493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effectLst/>
                <a:latin typeface="Arial"/>
                <a:ea typeface="Times New Roman"/>
              </a:rPr>
              <a:t>5 июля 201</a:t>
            </a:r>
            <a:r>
              <a:rPr lang="en-US" dirty="0" smtClean="0">
                <a:solidFill>
                  <a:srgbClr val="002060"/>
                </a:solidFill>
                <a:effectLst/>
                <a:latin typeface="Arial"/>
                <a:ea typeface="Times New Roman"/>
              </a:rPr>
              <a:t>5</a:t>
            </a:r>
            <a:r>
              <a:rPr lang="ru-RU" dirty="0" smtClean="0">
                <a:solidFill>
                  <a:srgbClr val="002060"/>
                </a:solidFill>
                <a:effectLst/>
                <a:latin typeface="Arial"/>
                <a:ea typeface="Times New Roman"/>
              </a:rPr>
              <a:t> г.</a:t>
            </a:r>
            <a:endParaRPr lang="ru-RU" sz="3600" dirty="0" smtClean="0">
              <a:solidFill>
                <a:srgbClr val="002060"/>
              </a:solidFill>
              <a:effectLst/>
              <a:latin typeface="Times New Roman"/>
              <a:ea typeface="Calibri"/>
            </a:endParaRPr>
          </a:p>
          <a:p>
            <a:pPr algn="ctr">
              <a:lnSpc>
                <a:spcPct val="50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 smtClean="0">
                <a:solidFill>
                  <a:srgbClr val="002060"/>
                </a:solidFill>
                <a:effectLst/>
                <a:latin typeface="Arial"/>
                <a:ea typeface="Times New Roman"/>
              </a:rPr>
              <a:t>Третья летняя Всероссийская  конференция 2015 года </a:t>
            </a:r>
          </a:p>
          <a:p>
            <a:pPr algn="ctr">
              <a:lnSpc>
                <a:spcPct val="50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 smtClean="0">
                <a:solidFill>
                  <a:srgbClr val="002060"/>
                </a:solidFill>
                <a:effectLst/>
                <a:latin typeface="Arial"/>
                <a:ea typeface="Times New Roman"/>
              </a:rPr>
              <a:t>«Актуальные  проблемы теории и практики образования"</a:t>
            </a:r>
            <a:endParaRPr lang="ru-RU" sz="3600" dirty="0">
              <a:solidFill>
                <a:srgbClr val="00206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05386" y="2780928"/>
            <a:ext cx="540060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/>
              <a:t>Антонов Максим Викторович </a:t>
            </a:r>
          </a:p>
          <a:p>
            <a:pPr>
              <a:spcAft>
                <a:spcPts val="600"/>
              </a:spcAft>
            </a:pPr>
            <a:r>
              <a:rPr lang="ru-RU" dirty="0"/>
              <a:t>директор </a:t>
            </a:r>
          </a:p>
          <a:p>
            <a:pPr>
              <a:spcAft>
                <a:spcPts val="600"/>
              </a:spcAft>
            </a:pPr>
            <a:r>
              <a:rPr lang="ru-RU" dirty="0"/>
              <a:t>Государственное образовательное бюджетное учреждение дополнительного образования детей детско-юношеская спортивная школа № 2 Калининского района Санкт-Петербурга</a:t>
            </a:r>
          </a:p>
          <a:p>
            <a:pPr>
              <a:spcAft>
                <a:spcPts val="600"/>
              </a:spcAft>
            </a:pPr>
            <a:r>
              <a:rPr lang="ru-RU" dirty="0"/>
              <a:t>г. Санкт-Петербург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Кадровая стратегия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Повышение квалификации сотрудников</a:t>
            </a:r>
          </a:p>
          <a:p>
            <a:pPr eaLnBrk="1" hangingPunct="1">
              <a:defRPr/>
            </a:pPr>
            <a:r>
              <a:rPr lang="ru-RU" smtClean="0"/>
              <a:t>Привлечение лучших специалистов  </a:t>
            </a:r>
          </a:p>
          <a:p>
            <a:pPr eaLnBrk="1" hangingPunct="1">
              <a:defRPr/>
            </a:pPr>
            <a:r>
              <a:rPr lang="ru-RU" smtClean="0"/>
              <a:t>Выбор оптимальных методов стимулирования персонала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Стратегия развития спортивных результатов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Разработка алгоритма воспитания спортсменов высокого класса</a:t>
            </a:r>
          </a:p>
          <a:p>
            <a:pPr eaLnBrk="1" hangingPunct="1">
              <a:defRPr/>
            </a:pPr>
            <a:r>
              <a:rPr lang="ru-RU" smtClean="0"/>
              <a:t>Мотивация спортсменов на достижение спортивных результатов</a:t>
            </a:r>
          </a:p>
          <a:p>
            <a:pPr eaLnBrk="1" hangingPunct="1">
              <a:defRPr/>
            </a:pPr>
            <a:r>
              <a:rPr lang="ru-RU" smtClean="0"/>
              <a:t>Разработка индивидуальных программ подготовки</a:t>
            </a:r>
          </a:p>
          <a:p>
            <a:pPr eaLnBrk="1" hangingPunct="1">
              <a:defRPr/>
            </a:pPr>
            <a:r>
              <a:rPr lang="ru-RU" smtClean="0"/>
              <a:t>И пр.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Стратегия развития спортивного объекта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Планирование оснащения объекта современным инвентарем</a:t>
            </a:r>
          </a:p>
          <a:p>
            <a:pPr eaLnBrk="1" hangingPunct="1">
              <a:defRPr/>
            </a:pPr>
            <a:r>
              <a:rPr lang="ru-RU" smtClean="0"/>
              <a:t>Разработка программы ремонтно-восстановительных работ</a:t>
            </a:r>
          </a:p>
          <a:p>
            <a:pPr eaLnBrk="1" hangingPunct="1">
              <a:defRPr/>
            </a:pPr>
            <a:r>
              <a:rPr lang="ru-RU" smtClean="0"/>
              <a:t>Анализ эффективности использования помещений</a:t>
            </a:r>
          </a:p>
          <a:p>
            <a:pPr eaLnBrk="1" hangingPunct="1">
              <a:defRPr/>
            </a:pPr>
            <a:r>
              <a:rPr lang="ru-RU" smtClean="0"/>
              <a:t>Оптимизация энергопотребления</a:t>
            </a:r>
          </a:p>
          <a:p>
            <a:pPr eaLnBrk="1" hangingPunct="1">
              <a:defRPr/>
            </a:pPr>
            <a:r>
              <a:rPr lang="ru-RU" smtClean="0"/>
              <a:t>Привлечение зрителей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Стратегия развития услуг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Анализ потребности в секционных занятиях населения</a:t>
            </a:r>
          </a:p>
          <a:p>
            <a:pPr eaLnBrk="1" hangingPunct="1">
              <a:defRPr/>
            </a:pPr>
            <a:r>
              <a:rPr lang="ru-RU" smtClean="0"/>
              <a:t>Открытие новых секций</a:t>
            </a:r>
          </a:p>
          <a:p>
            <a:pPr eaLnBrk="1" hangingPunct="1">
              <a:defRPr/>
            </a:pPr>
            <a:r>
              <a:rPr lang="ru-RU" smtClean="0"/>
              <a:t>Развитие платных услуг</a:t>
            </a:r>
          </a:p>
          <a:p>
            <a:pPr eaLnBrk="1" hangingPunct="1">
              <a:defRPr/>
            </a:pPr>
            <a:r>
              <a:rPr lang="ru-RU" smtClean="0"/>
              <a:t>Улучшение сервиса предоставляемых услуг</a:t>
            </a:r>
          </a:p>
          <a:p>
            <a:pPr eaLnBrk="1" hangingPunct="1">
              <a:defRPr/>
            </a:pPr>
            <a:r>
              <a:rPr lang="ru-RU" smtClean="0"/>
              <a:t>Создание штатной единицы по организации платных усулг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Коммерческая деятельность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Аренда спортивных залов</a:t>
            </a:r>
          </a:p>
          <a:p>
            <a:pPr eaLnBrk="1" hangingPunct="1">
              <a:defRPr/>
            </a:pPr>
            <a:r>
              <a:rPr lang="ru-RU" smtClean="0"/>
              <a:t>Услуги тренажерного зала</a:t>
            </a:r>
          </a:p>
          <a:p>
            <a:pPr eaLnBrk="1" hangingPunct="1">
              <a:defRPr/>
            </a:pPr>
            <a:r>
              <a:rPr lang="ru-RU" smtClean="0"/>
              <a:t>Индивидуальные занятия</a:t>
            </a:r>
          </a:p>
          <a:p>
            <a:pPr eaLnBrk="1" hangingPunct="1">
              <a:defRPr/>
            </a:pPr>
            <a:r>
              <a:rPr lang="ru-RU" smtClean="0"/>
              <a:t>Секции для детей</a:t>
            </a:r>
          </a:p>
          <a:p>
            <a:pPr eaLnBrk="1" hangingPunct="1">
              <a:defRPr/>
            </a:pPr>
            <a:r>
              <a:rPr lang="ru-RU" smtClean="0"/>
              <a:t>Секции для взрослых</a:t>
            </a:r>
          </a:p>
          <a:p>
            <a:pPr eaLnBrk="1" hangingPunct="1">
              <a:defRPr/>
            </a:pPr>
            <a:r>
              <a:rPr lang="ru-RU" smtClean="0"/>
              <a:t>Организация коммерческих турниров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Анализ эффективности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Статистика выступлений спортсменов</a:t>
            </a:r>
          </a:p>
          <a:p>
            <a:pPr eaLnBrk="1" hangingPunct="1">
              <a:defRPr/>
            </a:pPr>
            <a:r>
              <a:rPr lang="ru-RU" smtClean="0"/>
              <a:t>Статистика посещаемости</a:t>
            </a:r>
          </a:p>
          <a:p>
            <a:pPr eaLnBrk="1" hangingPunct="1">
              <a:defRPr/>
            </a:pPr>
            <a:r>
              <a:rPr lang="ru-RU" smtClean="0"/>
              <a:t>Статистика платных услуг</a:t>
            </a:r>
          </a:p>
          <a:p>
            <a:pPr eaLnBrk="1" hangingPunct="1">
              <a:defRPr/>
            </a:pPr>
            <a:r>
              <a:rPr lang="ru-RU" smtClean="0"/>
              <a:t>Анализ потребителей</a:t>
            </a:r>
          </a:p>
          <a:p>
            <a:pPr eaLnBrk="1" hangingPunct="1">
              <a:defRPr/>
            </a:pPr>
            <a:r>
              <a:rPr lang="ru-RU" smtClean="0"/>
              <a:t>Занятость спортивных залов</a:t>
            </a:r>
          </a:p>
          <a:p>
            <a:pPr eaLnBrk="1" hangingPunct="1">
              <a:defRPr/>
            </a:pPr>
            <a:r>
              <a:rPr lang="ru-RU" smtClean="0"/>
              <a:t>Работоспособность оборудования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223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Методические рекомендации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Спортивная школа</a:t>
            </a:r>
            <a:r>
              <a:rPr lang="ru-RU" sz="2800" smtClean="0"/>
              <a:t> создается в целях реализации программ физического воспитания детей и организации физкультурно-спортивной работы по программам дополнительного образования детей. </a:t>
            </a:r>
            <a:br>
              <a:rPr lang="ru-RU" sz="2800" smtClean="0"/>
            </a:br>
            <a:r>
              <a:rPr lang="ru-RU" sz="2800" b="1" smtClean="0"/>
              <a:t>Спортивная школа</a:t>
            </a:r>
            <a:r>
              <a:rPr lang="ru-RU" sz="2800" smtClean="0"/>
              <a:t>, как правило, создается в виде образовательного учреждения дополнительного образования детей и в этом случае, в части организации образовательного процесса должна руководствоваться законодательством в сфере образования.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8750"/>
            <a:ext cx="8229600" cy="8223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Подчинение</a:t>
            </a:r>
          </a:p>
        </p:txBody>
      </p:sp>
      <p:sp>
        <p:nvSpPr>
          <p:cNvPr id="5123" name="Rectangle 17"/>
          <p:cNvSpPr>
            <a:spLocks noChangeArrowheads="1"/>
          </p:cNvSpPr>
          <p:nvPr/>
        </p:nvSpPr>
        <p:spPr bwMode="auto">
          <a:xfrm>
            <a:off x="3348038" y="2420938"/>
            <a:ext cx="230505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Федерации по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видам спорта</a:t>
            </a:r>
          </a:p>
        </p:txBody>
      </p:sp>
      <p:sp>
        <p:nvSpPr>
          <p:cNvPr id="5124" name="Rectangle 18"/>
          <p:cNvSpPr>
            <a:spLocks noChangeArrowheads="1"/>
          </p:cNvSpPr>
          <p:nvPr/>
        </p:nvSpPr>
        <p:spPr bwMode="auto">
          <a:xfrm>
            <a:off x="539750" y="1196975"/>
            <a:ext cx="2303463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Комитет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по ФКиС</a:t>
            </a:r>
          </a:p>
        </p:txBody>
      </p:sp>
      <p:sp>
        <p:nvSpPr>
          <p:cNvPr id="5125" name="Rectangle 19"/>
          <p:cNvSpPr>
            <a:spLocks noChangeArrowheads="1"/>
          </p:cNvSpPr>
          <p:nvPr/>
        </p:nvSpPr>
        <p:spPr bwMode="auto">
          <a:xfrm>
            <a:off x="6011863" y="1268413"/>
            <a:ext cx="2303462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Комитет по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образованию</a:t>
            </a:r>
          </a:p>
        </p:txBody>
      </p:sp>
      <p:sp>
        <p:nvSpPr>
          <p:cNvPr id="5126" name="Rectangle 20"/>
          <p:cNvSpPr>
            <a:spLocks noChangeArrowheads="1"/>
          </p:cNvSpPr>
          <p:nvPr/>
        </p:nvSpPr>
        <p:spPr bwMode="auto">
          <a:xfrm>
            <a:off x="539750" y="2420938"/>
            <a:ext cx="2303463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Центр сборных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команд</a:t>
            </a:r>
          </a:p>
        </p:txBody>
      </p:sp>
      <p:sp>
        <p:nvSpPr>
          <p:cNvPr id="5127" name="Rectangle 21"/>
          <p:cNvSpPr>
            <a:spLocks noChangeArrowheads="1"/>
          </p:cNvSpPr>
          <p:nvPr/>
        </p:nvSpPr>
        <p:spPr bwMode="auto">
          <a:xfrm>
            <a:off x="6011863" y="2420938"/>
            <a:ext cx="2303462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Центр дополнит.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образования</a:t>
            </a:r>
          </a:p>
        </p:txBody>
      </p:sp>
      <p:sp>
        <p:nvSpPr>
          <p:cNvPr id="5128" name="Rectangle 22"/>
          <p:cNvSpPr>
            <a:spLocks noChangeArrowheads="1"/>
          </p:cNvSpPr>
          <p:nvPr/>
        </p:nvSpPr>
        <p:spPr bwMode="auto">
          <a:xfrm>
            <a:off x="468313" y="3716338"/>
            <a:ext cx="230505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Отдел спорта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МО</a:t>
            </a:r>
          </a:p>
        </p:txBody>
      </p:sp>
      <p:sp>
        <p:nvSpPr>
          <p:cNvPr id="5129" name="Rectangle 23"/>
          <p:cNvSpPr>
            <a:spLocks noChangeArrowheads="1"/>
          </p:cNvSpPr>
          <p:nvPr/>
        </p:nvSpPr>
        <p:spPr bwMode="auto">
          <a:xfrm>
            <a:off x="6011863" y="3644900"/>
            <a:ext cx="230505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Отдел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образования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МО</a:t>
            </a:r>
          </a:p>
        </p:txBody>
      </p:sp>
      <p:sp>
        <p:nvSpPr>
          <p:cNvPr id="5130" name="Rectangle 24"/>
          <p:cNvSpPr>
            <a:spLocks noChangeArrowheads="1"/>
          </p:cNvSpPr>
          <p:nvPr/>
        </p:nvSpPr>
        <p:spPr bwMode="auto">
          <a:xfrm>
            <a:off x="3203575" y="4941888"/>
            <a:ext cx="230505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ДЮСШ</a:t>
            </a:r>
          </a:p>
        </p:txBody>
      </p:sp>
      <p:sp>
        <p:nvSpPr>
          <p:cNvPr id="5131" name="Line 25"/>
          <p:cNvSpPr>
            <a:spLocks noChangeShapeType="1"/>
          </p:cNvSpPr>
          <p:nvPr/>
        </p:nvSpPr>
        <p:spPr bwMode="auto">
          <a:xfrm>
            <a:off x="2051050" y="4581525"/>
            <a:ext cx="1152525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2" name="Line 26"/>
          <p:cNvSpPr>
            <a:spLocks noChangeShapeType="1"/>
          </p:cNvSpPr>
          <p:nvPr/>
        </p:nvSpPr>
        <p:spPr bwMode="auto">
          <a:xfrm>
            <a:off x="2484438" y="3284538"/>
            <a:ext cx="1295400" cy="1657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Line 27"/>
          <p:cNvSpPr>
            <a:spLocks noChangeShapeType="1"/>
          </p:cNvSpPr>
          <p:nvPr/>
        </p:nvSpPr>
        <p:spPr bwMode="auto">
          <a:xfrm>
            <a:off x="2555875" y="2060575"/>
            <a:ext cx="1584325" cy="28813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4" name="Line 28"/>
          <p:cNvSpPr>
            <a:spLocks noChangeShapeType="1"/>
          </p:cNvSpPr>
          <p:nvPr/>
        </p:nvSpPr>
        <p:spPr bwMode="auto">
          <a:xfrm>
            <a:off x="4427538" y="3284538"/>
            <a:ext cx="0" cy="1657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5" name="Line 29"/>
          <p:cNvSpPr>
            <a:spLocks noChangeShapeType="1"/>
          </p:cNvSpPr>
          <p:nvPr/>
        </p:nvSpPr>
        <p:spPr bwMode="auto">
          <a:xfrm flipH="1">
            <a:off x="4787900" y="2133600"/>
            <a:ext cx="1296988" cy="2808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6" name="Line 30"/>
          <p:cNvSpPr>
            <a:spLocks noChangeShapeType="1"/>
          </p:cNvSpPr>
          <p:nvPr/>
        </p:nvSpPr>
        <p:spPr bwMode="auto">
          <a:xfrm flipH="1">
            <a:off x="5076825" y="3284538"/>
            <a:ext cx="1079500" cy="1657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7" name="Line 31"/>
          <p:cNvSpPr>
            <a:spLocks noChangeShapeType="1"/>
          </p:cNvSpPr>
          <p:nvPr/>
        </p:nvSpPr>
        <p:spPr bwMode="auto">
          <a:xfrm flipH="1">
            <a:off x="5508625" y="4508500"/>
            <a:ext cx="1223963" cy="865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8" name="Line 32"/>
          <p:cNvSpPr>
            <a:spLocks noChangeShapeType="1"/>
          </p:cNvSpPr>
          <p:nvPr/>
        </p:nvSpPr>
        <p:spPr bwMode="auto">
          <a:xfrm>
            <a:off x="1547813" y="2060575"/>
            <a:ext cx="0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9" name="Line 33"/>
          <p:cNvSpPr>
            <a:spLocks noChangeShapeType="1"/>
          </p:cNvSpPr>
          <p:nvPr/>
        </p:nvSpPr>
        <p:spPr bwMode="auto">
          <a:xfrm>
            <a:off x="1547813" y="3284538"/>
            <a:ext cx="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0" name="Line 34"/>
          <p:cNvSpPr>
            <a:spLocks noChangeShapeType="1"/>
          </p:cNvSpPr>
          <p:nvPr/>
        </p:nvSpPr>
        <p:spPr bwMode="auto">
          <a:xfrm>
            <a:off x="7092950" y="2133600"/>
            <a:ext cx="0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1" name="Line 35"/>
          <p:cNvSpPr>
            <a:spLocks noChangeShapeType="1"/>
          </p:cNvSpPr>
          <p:nvPr/>
        </p:nvSpPr>
        <p:spPr bwMode="auto">
          <a:xfrm>
            <a:off x="7092950" y="3284538"/>
            <a:ext cx="0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2" name="Line 36"/>
          <p:cNvSpPr>
            <a:spLocks noChangeShapeType="1"/>
          </p:cNvSpPr>
          <p:nvPr/>
        </p:nvSpPr>
        <p:spPr bwMode="auto">
          <a:xfrm>
            <a:off x="2843213" y="1628775"/>
            <a:ext cx="1152525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9667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Структура спортивной школы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3276600" y="1484313"/>
            <a:ext cx="1944688" cy="865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Директор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971550" y="2781300"/>
            <a:ext cx="1944688" cy="865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Заместитель</a:t>
            </a:r>
            <a:r>
              <a:rPr lang="ru-RU" altLang="ru-RU"/>
              <a:t>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по АХР</a:t>
            </a: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5867400" y="2781300"/>
            <a:ext cx="1944688" cy="865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Заместитель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по УВР</a:t>
            </a: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3348038" y="2781300"/>
            <a:ext cx="1944687" cy="865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Главный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бухгалтер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1042988" y="4149725"/>
            <a:ext cx="1944687" cy="865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Технический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персонал</a:t>
            </a:r>
          </a:p>
        </p:txBody>
      </p:sp>
      <p:sp>
        <p:nvSpPr>
          <p:cNvPr id="6152" name="Rectangle 13"/>
          <p:cNvSpPr>
            <a:spLocks noChangeArrowheads="1"/>
          </p:cNvSpPr>
          <p:nvPr/>
        </p:nvSpPr>
        <p:spPr bwMode="auto">
          <a:xfrm>
            <a:off x="3348038" y="4149725"/>
            <a:ext cx="1944687" cy="865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Бухгалтерия</a:t>
            </a:r>
          </a:p>
        </p:txBody>
      </p:sp>
      <p:sp>
        <p:nvSpPr>
          <p:cNvPr id="6153" name="Rectangle 14"/>
          <p:cNvSpPr>
            <a:spLocks noChangeArrowheads="1"/>
          </p:cNvSpPr>
          <p:nvPr/>
        </p:nvSpPr>
        <p:spPr bwMode="auto">
          <a:xfrm>
            <a:off x="5867400" y="4149725"/>
            <a:ext cx="1944688" cy="865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Тренеры,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методисты,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медицина</a:t>
            </a:r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1835150" y="2565400"/>
            <a:ext cx="5113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17"/>
          <p:cNvSpPr>
            <a:spLocks noChangeShapeType="1"/>
          </p:cNvSpPr>
          <p:nvPr/>
        </p:nvSpPr>
        <p:spPr bwMode="auto">
          <a:xfrm>
            <a:off x="4211638" y="23495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Line 18"/>
          <p:cNvSpPr>
            <a:spLocks noChangeShapeType="1"/>
          </p:cNvSpPr>
          <p:nvPr/>
        </p:nvSpPr>
        <p:spPr bwMode="auto">
          <a:xfrm>
            <a:off x="1835150" y="25654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19"/>
          <p:cNvSpPr>
            <a:spLocks noChangeShapeType="1"/>
          </p:cNvSpPr>
          <p:nvPr/>
        </p:nvSpPr>
        <p:spPr bwMode="auto">
          <a:xfrm>
            <a:off x="4211638" y="25654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Line 20"/>
          <p:cNvSpPr>
            <a:spLocks noChangeShapeType="1"/>
          </p:cNvSpPr>
          <p:nvPr/>
        </p:nvSpPr>
        <p:spPr bwMode="auto">
          <a:xfrm>
            <a:off x="6948488" y="25654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21"/>
          <p:cNvSpPr>
            <a:spLocks noChangeShapeType="1"/>
          </p:cNvSpPr>
          <p:nvPr/>
        </p:nvSpPr>
        <p:spPr bwMode="auto">
          <a:xfrm>
            <a:off x="1908175" y="3644900"/>
            <a:ext cx="0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0" name="Line 23"/>
          <p:cNvSpPr>
            <a:spLocks noChangeShapeType="1"/>
          </p:cNvSpPr>
          <p:nvPr/>
        </p:nvSpPr>
        <p:spPr bwMode="auto">
          <a:xfrm>
            <a:off x="4211638" y="3644900"/>
            <a:ext cx="0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Line 24"/>
          <p:cNvSpPr>
            <a:spLocks noChangeShapeType="1"/>
          </p:cNvSpPr>
          <p:nvPr/>
        </p:nvSpPr>
        <p:spPr bwMode="auto">
          <a:xfrm>
            <a:off x="6877050" y="3644900"/>
            <a:ext cx="0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Административно-хозяйственный персонал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Кадровое делопроизводство</a:t>
            </a:r>
          </a:p>
          <a:p>
            <a:pPr eaLnBrk="1" hangingPunct="1">
              <a:defRPr/>
            </a:pPr>
            <a:r>
              <a:rPr lang="ru-RU" smtClean="0"/>
              <a:t>Приказы учреждению</a:t>
            </a:r>
          </a:p>
          <a:p>
            <a:pPr eaLnBrk="1" hangingPunct="1">
              <a:defRPr/>
            </a:pPr>
            <a:r>
              <a:rPr lang="ru-RU" smtClean="0"/>
              <a:t>Охрана труда, документы по безопасности</a:t>
            </a:r>
          </a:p>
          <a:p>
            <a:pPr eaLnBrk="1" hangingPunct="1">
              <a:defRPr/>
            </a:pPr>
            <a:r>
              <a:rPr lang="ru-RU" smtClean="0"/>
              <a:t>Поддержание работоспособности спортивного объекта и инвентаря</a:t>
            </a:r>
          </a:p>
          <a:p>
            <a:pPr eaLnBrk="1" hangingPunct="1">
              <a:defRPr/>
            </a:pPr>
            <a:r>
              <a:rPr lang="ru-RU" smtClean="0"/>
              <a:t>Охрана здания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Бухгалтерия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Планирование доходов и расходов</a:t>
            </a:r>
          </a:p>
          <a:p>
            <a:pPr eaLnBrk="1" hangingPunct="1">
              <a:defRPr/>
            </a:pPr>
            <a:r>
              <a:rPr lang="ru-RU" smtClean="0"/>
              <a:t>Учет ТМЦ и основных средств</a:t>
            </a:r>
          </a:p>
          <a:p>
            <a:pPr eaLnBrk="1" hangingPunct="1">
              <a:defRPr/>
            </a:pPr>
            <a:r>
              <a:rPr lang="ru-RU" smtClean="0"/>
              <a:t>Расчет зарплаты</a:t>
            </a:r>
          </a:p>
          <a:p>
            <a:pPr eaLnBrk="1" hangingPunct="1">
              <a:defRPr/>
            </a:pPr>
            <a:r>
              <a:rPr lang="ru-RU" smtClean="0"/>
              <a:t>Ведение тарификационных списков</a:t>
            </a:r>
          </a:p>
          <a:p>
            <a:pPr eaLnBrk="1" hangingPunct="1">
              <a:defRPr/>
            </a:pPr>
            <a:r>
              <a:rPr lang="ru-RU" smtClean="0"/>
              <a:t>Финансовая отчетность</a:t>
            </a:r>
          </a:p>
          <a:p>
            <a:pPr eaLnBrk="1" hangingPunct="1">
              <a:defRPr/>
            </a:pPr>
            <a:r>
              <a:rPr lang="ru-RU" smtClean="0"/>
              <a:t>Ведение бухгалтерского учета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Учебный персонал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/>
              <a:t>Методическая работа</a:t>
            </a:r>
          </a:p>
          <a:p>
            <a:pPr eaLnBrk="1" hangingPunct="1">
              <a:defRPr/>
            </a:pPr>
            <a:r>
              <a:rPr lang="ru-RU" sz="2800" smtClean="0"/>
              <a:t>Составление расписаний</a:t>
            </a:r>
          </a:p>
          <a:p>
            <a:pPr eaLnBrk="1" hangingPunct="1">
              <a:defRPr/>
            </a:pPr>
            <a:r>
              <a:rPr lang="ru-RU" sz="2800" smtClean="0"/>
              <a:t>Ведение списков детей</a:t>
            </a:r>
          </a:p>
          <a:p>
            <a:pPr eaLnBrk="1" hangingPunct="1">
              <a:defRPr/>
            </a:pPr>
            <a:r>
              <a:rPr lang="ru-RU" sz="2800" smtClean="0"/>
              <a:t>Организация учебно-тренировочного процесса</a:t>
            </a:r>
          </a:p>
          <a:p>
            <a:pPr eaLnBrk="1" hangingPunct="1">
              <a:defRPr/>
            </a:pPr>
            <a:r>
              <a:rPr lang="ru-RU" sz="2800" smtClean="0"/>
              <a:t>Составление календарных планов</a:t>
            </a:r>
          </a:p>
          <a:p>
            <a:pPr eaLnBrk="1" hangingPunct="1">
              <a:defRPr/>
            </a:pPr>
            <a:r>
              <a:rPr lang="ru-RU" sz="2800" smtClean="0"/>
              <a:t>Контроль выполнения учебных программ</a:t>
            </a:r>
          </a:p>
          <a:p>
            <a:pPr eaLnBrk="1" hangingPunct="1">
              <a:defRPr/>
            </a:pPr>
            <a:r>
              <a:rPr lang="ru-RU" sz="2800" smtClean="0"/>
              <a:t>Организация соревнований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Стратегия развития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Финансов</a:t>
            </a:r>
          </a:p>
          <a:p>
            <a:pPr eaLnBrk="1" hangingPunct="1">
              <a:defRPr/>
            </a:pPr>
            <a:r>
              <a:rPr lang="ru-RU" smtClean="0"/>
              <a:t>Сотрудников</a:t>
            </a:r>
          </a:p>
          <a:p>
            <a:pPr eaLnBrk="1" hangingPunct="1">
              <a:defRPr/>
            </a:pPr>
            <a:r>
              <a:rPr lang="ru-RU" smtClean="0"/>
              <a:t>Спортивных результатов</a:t>
            </a:r>
          </a:p>
          <a:p>
            <a:pPr eaLnBrk="1" hangingPunct="1">
              <a:defRPr/>
            </a:pPr>
            <a:r>
              <a:rPr lang="ru-RU" smtClean="0"/>
              <a:t>Спортивного объекта</a:t>
            </a:r>
          </a:p>
          <a:p>
            <a:pPr eaLnBrk="1" hangingPunct="1">
              <a:defRPr/>
            </a:pPr>
            <a:r>
              <a:rPr lang="ru-RU" smtClean="0"/>
              <a:t>Предоставления услуг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Финансовая стратегия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Увеличение годовой сметы</a:t>
            </a:r>
          </a:p>
          <a:p>
            <a:pPr eaLnBrk="1" hangingPunct="1">
              <a:defRPr/>
            </a:pPr>
            <a:r>
              <a:rPr lang="ru-RU" smtClean="0"/>
              <a:t>Увеличение прибыли от коммерческой деятельности</a:t>
            </a:r>
          </a:p>
          <a:p>
            <a:pPr eaLnBrk="1" hangingPunct="1">
              <a:defRPr/>
            </a:pPr>
            <a:r>
              <a:rPr lang="ru-RU" smtClean="0"/>
              <a:t>Оптимизация расходов</a:t>
            </a:r>
          </a:p>
          <a:p>
            <a:pPr eaLnBrk="1" hangingPunct="1">
              <a:defRPr/>
            </a:pPr>
            <a:r>
              <a:rPr lang="ru-RU" smtClean="0"/>
              <a:t>Привлечение дополнительных источников финансирования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224</TotalTime>
  <Words>307</Words>
  <Application>Microsoft Office PowerPoint</Application>
  <PresentationFormat>Экран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Verdana</vt:lpstr>
      <vt:lpstr>Arial</vt:lpstr>
      <vt:lpstr>Wingdings</vt:lpstr>
      <vt:lpstr>Times New Roman</vt:lpstr>
      <vt:lpstr>Cambria</vt:lpstr>
      <vt:lpstr>Соревнование</vt:lpstr>
      <vt:lpstr>Управление физкультурно-спортивной организацией</vt:lpstr>
      <vt:lpstr>Методические рекомендации</vt:lpstr>
      <vt:lpstr>Подчинение</vt:lpstr>
      <vt:lpstr>Структура спортивной школы</vt:lpstr>
      <vt:lpstr>Административно-хозяйственный персонал</vt:lpstr>
      <vt:lpstr>Бухгалтерия</vt:lpstr>
      <vt:lpstr>Учебный персонал</vt:lpstr>
      <vt:lpstr>Стратегия развития</vt:lpstr>
      <vt:lpstr>Финансовая стратегия</vt:lpstr>
      <vt:lpstr>Кадровая стратегия</vt:lpstr>
      <vt:lpstr>Стратегия развития спортивных результатов</vt:lpstr>
      <vt:lpstr>Стратегия развития спортивного объекта</vt:lpstr>
      <vt:lpstr>Стратегия развития услуг</vt:lpstr>
      <vt:lpstr>Коммерческая деятельность</vt:lpstr>
      <vt:lpstr>Анализ эффективности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физкультурно-спортивной организацией</dc:title>
  <dc:creator>anton</dc:creator>
  <cp:lastModifiedBy>Венера Узбековна</cp:lastModifiedBy>
  <cp:revision>25</cp:revision>
  <dcterms:created xsi:type="dcterms:W3CDTF">2012-01-31T17:44:40Z</dcterms:created>
  <dcterms:modified xsi:type="dcterms:W3CDTF">2015-07-05T17:25:58Z</dcterms:modified>
</cp:coreProperties>
</file>