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8" r:id="rId3"/>
    <p:sldId id="270" r:id="rId4"/>
    <p:sldId id="272" r:id="rId5"/>
    <p:sldId id="259" r:id="rId6"/>
    <p:sldId id="260" r:id="rId7"/>
    <p:sldId id="261" r:id="rId8"/>
    <p:sldId id="273" r:id="rId9"/>
    <p:sldId id="262" r:id="rId10"/>
    <p:sldId id="264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D59692-F8B1-49DF-B8D7-CB1DACDF4369}" type="datetimeFigureOut">
              <a:rPr lang="ru-RU" smtClean="0"/>
              <a:t>23.05.2015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32430-1432-40CD-BBC4-33A83848C0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71800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432430-1432-40CD-BBC4-33A83848C07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709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screen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screen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F99E56E-9221-4F95-9A82-021D1FC0CA46}" type="datetimeFigureOut">
              <a:rPr lang="ru-RU" smtClean="0"/>
              <a:pPr/>
              <a:t>23.05.2015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D74AA79-C73D-4D88-B022-67CB2B9EA82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836712"/>
            <a:ext cx="9144000" cy="703017"/>
          </a:xfrm>
        </p:spPr>
        <p:txBody>
          <a:bodyPr>
            <a:normAutofit/>
          </a:bodyPr>
          <a:lstStyle/>
          <a:p>
            <a:pPr algn="ctr"/>
            <a:r>
              <a:rPr lang="ru-RU" sz="3000" dirty="0" smtClean="0"/>
              <a:t>Мониторинг учебных достижений студентов</a:t>
            </a:r>
            <a:endParaRPr lang="ru-RU" sz="3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1628800"/>
            <a:ext cx="6400800" cy="614370"/>
          </a:xfrm>
        </p:spPr>
        <p:txBody>
          <a:bodyPr>
            <a:normAutofit fontScale="70000" lnSpcReduction="20000"/>
          </a:bodyPr>
          <a:lstStyle/>
          <a:p>
            <a:r>
              <a:rPr lang="ru-RU" sz="4300" b="1" dirty="0" smtClean="0">
                <a:solidFill>
                  <a:srgbClr val="464646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ea typeface="+mj-ea"/>
                <a:cs typeface="+mj-cs"/>
              </a:rPr>
              <a:t>на основе тестового контроля</a:t>
            </a: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960440" y="2594251"/>
            <a:ext cx="518356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Павлова Елена 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Владимировна</a:t>
            </a:r>
            <a:endParaRPr lang="en-US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преподаватель физики, инженерной 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графики</a:t>
            </a:r>
            <a:endParaRPr lang="en-US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Государственное бюджетное профессиональное  </a:t>
            </a:r>
            <a:b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образовательное учреждение Ростовской  области 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Ростовский-на-Дону колледж </a:t>
            </a: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водного 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транспорта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</a:p>
        </p:txBody>
      </p:sp>
      <p:pic>
        <p:nvPicPr>
          <p:cNvPr id="6" name="Рисунок 5" descr="http://cs405929.vk.me/v405929775/39be/0X7fwveGgPc.jpg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2124980"/>
            <a:ext cx="396044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C:\Работа4(конференция зима)\верхний колонтитул naukograd 2013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437" y="260648"/>
            <a:ext cx="6115050" cy="314325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409653" y="5661248"/>
            <a:ext cx="8384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kern="50" dirty="0">
                <a:solidFill>
                  <a:srgbClr val="002060"/>
                </a:solidFill>
                <a:latin typeface="Arial"/>
                <a:ea typeface="Lucida Sans Unicode"/>
                <a:cs typeface="Times New Roman"/>
              </a:rPr>
              <a:t>Третий Всероссийский фестиваль передового педагогического </a:t>
            </a:r>
            <a:r>
              <a:rPr lang="ru-RU" kern="50" dirty="0" smtClean="0">
                <a:solidFill>
                  <a:srgbClr val="002060"/>
                </a:solidFill>
                <a:latin typeface="Arial"/>
                <a:ea typeface="Lucida Sans Unicode"/>
                <a:cs typeface="Times New Roman"/>
              </a:rPr>
              <a:t>опыта</a:t>
            </a:r>
            <a:r>
              <a:rPr lang="en-US" kern="50" dirty="0" smtClean="0">
                <a:solidFill>
                  <a:srgbClr val="002060"/>
                </a:solidFill>
                <a:latin typeface="Arial"/>
                <a:ea typeface="Lucida Sans Unicode"/>
                <a:cs typeface="Times New Roman"/>
              </a:rPr>
              <a:t> </a:t>
            </a:r>
            <a:r>
              <a:rPr lang="ru-RU" kern="50" dirty="0" smtClean="0">
                <a:solidFill>
                  <a:srgbClr val="F00000"/>
                </a:solidFill>
                <a:latin typeface="Arial"/>
                <a:ea typeface="Lucida Sans Unicode"/>
                <a:cs typeface="Times New Roman"/>
              </a:rPr>
              <a:t>"Современные </a:t>
            </a:r>
            <a:r>
              <a:rPr lang="ru-RU" kern="50" dirty="0">
                <a:solidFill>
                  <a:srgbClr val="F00000"/>
                </a:solidFill>
                <a:latin typeface="Arial"/>
                <a:ea typeface="Lucida Sans Unicode"/>
                <a:cs typeface="Times New Roman"/>
              </a:rPr>
              <a:t>методы и приемы </a:t>
            </a:r>
            <a:r>
              <a:rPr lang="ru-RU" kern="50" dirty="0" smtClean="0">
                <a:solidFill>
                  <a:srgbClr val="F00000"/>
                </a:solidFill>
                <a:latin typeface="Arial"/>
                <a:ea typeface="Lucida Sans Unicode"/>
                <a:cs typeface="Times New Roman"/>
              </a:rPr>
              <a:t>обучения“</a:t>
            </a:r>
            <a:endParaRPr lang="en-US" kern="50" dirty="0" smtClean="0">
              <a:solidFill>
                <a:srgbClr val="F00000"/>
              </a:solidFill>
              <a:latin typeface="Arial"/>
              <a:ea typeface="Lucida Sans Unicode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kern="50" dirty="0" smtClean="0">
                <a:solidFill>
                  <a:srgbClr val="002060"/>
                </a:solidFill>
                <a:latin typeface="Arial"/>
                <a:ea typeface="Lucida Sans Unicode"/>
                <a:cs typeface="Times New Roman"/>
              </a:rPr>
              <a:t>март </a:t>
            </a:r>
            <a:r>
              <a:rPr lang="ru-RU" kern="50" dirty="0">
                <a:solidFill>
                  <a:srgbClr val="002060"/>
                </a:solidFill>
                <a:latin typeface="Arial"/>
                <a:ea typeface="Lucida Sans Unicode"/>
                <a:cs typeface="Times New Roman"/>
              </a:rPr>
              <a:t>- май 2015 года</a:t>
            </a:r>
            <a:endParaRPr lang="ru-RU" sz="1100" dirty="0">
              <a:solidFill>
                <a:srgbClr val="002060"/>
              </a:solidFill>
              <a:effectLst/>
              <a:latin typeface="Verdana"/>
              <a:ea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9512" y="4149080"/>
            <a:ext cx="4680520" cy="720080"/>
          </a:xfrm>
        </p:spPr>
        <p:txBody>
          <a:bodyPr>
            <a:normAutofit/>
          </a:bodyPr>
          <a:lstStyle/>
          <a:p>
            <a:pPr marL="88900" indent="20638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Предполагает установление соответствий между столбцами приведенной информации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Вопрос-соответствие</a:t>
            </a:r>
            <a:endParaRPr lang="ru-RU" dirty="0"/>
          </a:p>
        </p:txBody>
      </p:sp>
      <p:pic>
        <p:nvPicPr>
          <p:cNvPr id="7" name="Рисунок 6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51520" y="620688"/>
            <a:ext cx="4680520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934539" y="2204864"/>
            <a:ext cx="4209461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Содержимое 3"/>
          <p:cNvSpPr>
            <a:spLocks noGrp="1"/>
          </p:cNvSpPr>
          <p:nvPr>
            <p:ph sz="half" idx="2"/>
          </p:nvPr>
        </p:nvSpPr>
        <p:spPr>
          <a:xfrm>
            <a:off x="4463480" y="6137920"/>
            <a:ext cx="4680520" cy="720080"/>
          </a:xfrm>
        </p:spPr>
        <p:txBody>
          <a:bodyPr>
            <a:normAutofit/>
          </a:bodyPr>
          <a:lstStyle/>
          <a:p>
            <a:pPr marL="88900" indent="20638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Предполагает установление соответствий условных обозначений линий на чертеже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Вопрос-упорядоченный</a:t>
            </a:r>
            <a:r>
              <a:rPr lang="ru-RU" dirty="0" smtClean="0"/>
              <a:t> список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1043608" y="4581128"/>
            <a:ext cx="6414864" cy="1285603"/>
          </a:xfrm>
        </p:spPr>
        <p:txBody>
          <a:bodyPr>
            <a:normAutofit/>
          </a:bodyPr>
          <a:lstStyle/>
          <a:p>
            <a:pPr marL="88900" indent="20638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Предполагает выявление алгоритма действий при создании эскиза чертежа 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11560" y="980728"/>
            <a:ext cx="741682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/>
          <p:cNvPicPr>
            <a:picLocks noGrp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 bwMode="auto">
          <a:xfrm>
            <a:off x="467544" y="1196752"/>
            <a:ext cx="4608512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11960" y="1844824"/>
            <a:ext cx="4038600" cy="1299600"/>
          </a:xfrm>
        </p:spPr>
        <p:txBody>
          <a:bodyPr>
            <a:normAutofit/>
          </a:bodyPr>
          <a:lstStyle/>
          <a:p>
            <a:pPr marL="88900" indent="20638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зависимости от выбранных настроек программы результаты могут быть представлены в краткой форме.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тестирования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79512" y="3284984"/>
            <a:ext cx="3851201" cy="2894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/>
          <p:cNvPicPr/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788024" y="3284984"/>
            <a:ext cx="3652760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Содержимое 3"/>
          <p:cNvSpPr txBox="1">
            <a:spLocks/>
          </p:cNvSpPr>
          <p:nvPr/>
        </p:nvSpPr>
        <p:spPr>
          <a:xfrm>
            <a:off x="3851920" y="6208200"/>
            <a:ext cx="4752528" cy="3891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88900" marR="0" lvl="0" indent="20638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Основные настройки тестирования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Итоговый контроль завершает изучение курса дисциплины, выполняя оценочную функцию.</a:t>
            </a:r>
          </a:p>
          <a:p>
            <a:pPr marL="0" indent="0">
              <a:buNone/>
            </a:pPr>
            <a:endParaRPr lang="ru-RU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Итоговый контроль знаний по дисциплине «Инженерная графика» проводится в форме дифференцированного зачета методом тестирования по утвержденным итоговым тестам. </a:t>
            </a:r>
          </a:p>
          <a:p>
            <a:pPr marL="0" indent="0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indent="0">
              <a:buNone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Основными достоинствами этого метода являются его объективность, однозначность оценки, быстрота, технологичность,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возможность контроля всех обучаемых по всему материалу.</a:t>
            </a:r>
          </a:p>
          <a:p>
            <a:pPr marL="0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499992" y="1412776"/>
            <a:ext cx="4392488" cy="4525963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15000"/>
              </a:lnSpc>
              <a:spcBef>
                <a:spcPts val="1000"/>
              </a:spcBef>
              <a:buNone/>
            </a:pP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Итоговый тест составлен </a:t>
            </a:r>
            <a:b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из 20 заданий с выбором ответа и охватывает весь материал курса.</a:t>
            </a:r>
          </a:p>
          <a:p>
            <a:pPr algn="ctr">
              <a:lnSpc>
                <a:spcPct val="115000"/>
              </a:lnSpc>
              <a:spcBef>
                <a:spcPts val="1000"/>
              </a:spcBef>
              <a:buNone/>
            </a:pPr>
            <a:r>
              <a:rPr lang="ru-RU" sz="2100" b="1" dirty="0" smtClean="0">
                <a:solidFill>
                  <a:srgbClr val="0000FF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Критерии оценивания</a:t>
            </a:r>
            <a:endParaRPr lang="ru-RU" sz="21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Максимальное количество баллов - 20  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«Отлично» – 18 - 20 баллов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«Хорошо» – 14 - 17 баллов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«Удовлетворительно» – 11 - 13 баллов</a:t>
            </a:r>
          </a:p>
          <a:p>
            <a:pPr>
              <a:buNone/>
            </a:pPr>
            <a:r>
              <a:rPr lang="ru-RU" sz="21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«Неудовлетворительно» – менее 11 баллов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mtClean="0"/>
              <a:t>Итоговый </a:t>
            </a:r>
            <a:r>
              <a:rPr lang="ru-RU" dirty="0" smtClean="0"/>
              <a:t>контроль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251520" y="1628800"/>
            <a:ext cx="856895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Инженерная графика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это совокупность способов и средств представления, преобразования и хранения графической информации об объектах, процессах и явлениях, рассматриваемых в инженерном деле.</a:t>
            </a:r>
          </a:p>
          <a:p>
            <a:pPr marL="0" indent="0"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Цель дисциплины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развитие пространственного мышления, выработка знаний и умений инженерного документирования.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анализа результатов учебной деятельности студентов целесообразно использовать тестовые задания различных уровней.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качестве педагогической технологии, отслеживающей результат усвоения знаний на различных этапах обучения студентов, может быть использована методика применения тестовых заданий различного вида и типа, способствующая  проведению мониторинга учебных достижений студентов по дисциплине «Инженерная графика» в соответствии с требованиями ФГОС.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Используем три вида тестового контроля: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тренировочные задания,  тематический контроль,  итоговый контроль.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Аннотация</a:t>
            </a:r>
            <a:endParaRPr lang="ru-RU" dirty="0"/>
          </a:p>
        </p:txBody>
      </p:sp>
      <p:pic>
        <p:nvPicPr>
          <p:cNvPr id="4" name="Рисунок 3" descr="F:\Физика\Index.files\image001.gif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7236296" y="0"/>
            <a:ext cx="1651521" cy="17728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39552" y="1340768"/>
            <a:ext cx="8064896" cy="30963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Тренировочные задания способствует формированию общих компетенций студентов: </a:t>
            </a:r>
          </a:p>
          <a:p>
            <a:pPr marL="265113" indent="-265113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организации собственной деятельности, </a:t>
            </a:r>
          </a:p>
          <a:p>
            <a:pPr marL="265113" indent="-265113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осуществлению поиска, анализа и оценки информации, необходимой для постановки и решения профессиональных задач, </a:t>
            </a:r>
          </a:p>
          <a:p>
            <a:pPr marL="265113" indent="-265113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профессионального и личностного развития, </a:t>
            </a:r>
          </a:p>
          <a:p>
            <a:pPr marL="265113" indent="-265113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использованию информационно-коммуникационных технологий для совершенствования профессиональной деятельности и др.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Тестовые задания охватывают все разделы и темы по дисциплине «Инженерная графика» и разбиты по темам, указанным в содержании. 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Тренировочная работа представлена 6 блоками заданий. В каждом блоке 12 заданий. В процессе работы необходимо внимательно прочитать условие задания и выбрать верный  вариант ответа, щелкнув по нему левой клавишей мыши.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Данный вид работы может использоваться  на этапе текущего контроля.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Тренировочные задания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818"/>
          </a:xfrm>
        </p:spPr>
        <p:txBody>
          <a:bodyPr/>
          <a:lstStyle/>
          <a:p>
            <a:pPr algn="ctr"/>
            <a:r>
              <a:rPr lang="ru-RU" dirty="0" smtClean="0"/>
              <a:t>Тренировочные задания</a:t>
            </a:r>
            <a:endParaRPr lang="ru-RU" dirty="0"/>
          </a:p>
        </p:txBody>
      </p:sp>
      <p:pic>
        <p:nvPicPr>
          <p:cNvPr id="9" name="Содержимое 5"/>
          <p:cNvPicPr>
            <a:picLocks/>
          </p:cNvPicPr>
          <p:nvPr/>
        </p:nvPicPr>
        <p:blipFill>
          <a:blip r:embed="rId2" cstate="email"/>
          <a:stretch>
            <a:fillRect/>
          </a:stretch>
        </p:blipFill>
        <p:spPr bwMode="auto">
          <a:xfrm>
            <a:off x="74740" y="1074840"/>
            <a:ext cx="5721396" cy="4154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Содержимое 4"/>
          <p:cNvSpPr>
            <a:spLocks noGrp="1"/>
          </p:cNvSpPr>
          <p:nvPr>
            <p:ph sz="half" idx="2"/>
          </p:nvPr>
        </p:nvSpPr>
        <p:spPr>
          <a:xfrm>
            <a:off x="4283968" y="3789040"/>
            <a:ext cx="4501164" cy="3068960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90488" indent="19050" algn="ctr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Эта часть заданий выполнена средствами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PowerPoint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редактором достаточно простым, известным студентам, поэтому не вызывающим затруднения при работе. Применять  данный вид заданий можно как  для фронтальной работы  – в компьютерном классе, где каждый студент находится за своим рабочим ПК, так и индивидуально – достаточно одного компьютера.  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/>
          <p:cNvPicPr>
            <a:picLocks noGrp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251520" y="980728"/>
            <a:ext cx="5566748" cy="428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818"/>
          </a:xfrm>
        </p:spPr>
        <p:txBody>
          <a:bodyPr/>
          <a:lstStyle/>
          <a:p>
            <a:r>
              <a:rPr lang="ru-RU" dirty="0" smtClean="0"/>
              <a:t>Тренировочные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508104" y="2492896"/>
            <a:ext cx="3635896" cy="4365104"/>
          </a:xfrm>
          <a:prstGeom prst="foldedCorner">
            <a:avLst>
              <a:gd name="adj" fmla="val 12571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90488" indent="19050" algn="ctr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Лист-задание содержит краткую инструкцию, варианты ответов.</a:t>
            </a:r>
          </a:p>
          <a:p>
            <a:pPr marL="90488" indent="19050" algn="ctr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Поскольку это тренировочное задание, то студент имеет несколько попыток ответа до тех пор, пока не будет дан верный.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90488" lvl="0" indent="1905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Ориентироваться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в правильности \ неправильности ответа помогают фразы-сигналы, появляющиеся в зависимости от выбора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студента. </a:t>
            </a:r>
          </a:p>
          <a:p>
            <a:pPr marL="90488" lvl="0" indent="19050" algn="ct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Кроме того, к следующему заданию учащийся может перейти только в случае верного ответа. </a:t>
            </a:r>
          </a:p>
          <a:p>
            <a:pPr marL="90488" lvl="0" indent="19050"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788024" y="1340768"/>
            <a:ext cx="4038600" cy="4525963"/>
          </a:xfrm>
        </p:spPr>
        <p:txBody>
          <a:bodyPr>
            <a:normAutofit/>
          </a:bodyPr>
          <a:lstStyle/>
          <a:p>
            <a:pPr marL="88900" indent="20638" algn="ctr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Данный вид работы может использоваться и на этапе текущего контроля. В этом случае достаточно распечатать слайды-задания как выдачи (режим печати редактора 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PowerPoint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), убрав фразы-сигналы. Предусмотренное в режиме выдач (справа от картинок-слайдов) поле, обеспечивает пространство для ответа студента – достаточно написать индекс картинки – правильного ответа (индекс располагается в нижнем правом углу каждого варианта-ответа).</a:t>
            </a:r>
          </a:p>
          <a:p>
            <a:pPr algn="ctr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/>
          <p:cNvPicPr>
            <a:picLocks noGrp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323528" y="908720"/>
            <a:ext cx="4464496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818"/>
          </a:xfrm>
        </p:spPr>
        <p:txBody>
          <a:bodyPr/>
          <a:lstStyle/>
          <a:p>
            <a:r>
              <a:rPr lang="ru-RU" dirty="0" smtClean="0"/>
              <a:t>Тренировочные задания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7"/>
            <a:ext cx="8229600" cy="39604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solidFill>
                  <a:srgbClr val="000000"/>
                </a:solidFill>
                <a:latin typeface="Times New Roman"/>
                <a:ea typeface="Calibri"/>
                <a:cs typeface="Times New Roman"/>
              </a:rPr>
              <a:t>	Тематический контроль осуществляется периодически по мере прохождения новой темы, раздела и имеет целью систематизацию знаний студентов. Этот вид контроля проходит на повторительно-обобщающих уроках и подготавливает к контрольным мероприятиям</a:t>
            </a:r>
            <a:r>
              <a:rPr lang="ru-RU" sz="1800" dirty="0" smtClean="0">
                <a:latin typeface="Times New Roman"/>
                <a:ea typeface="Calibri"/>
                <a:cs typeface="Times New Roman"/>
              </a:rPr>
              <a:t>: устным и письменным зачетам.</a:t>
            </a:r>
            <a:endParaRPr lang="ru-RU" sz="1600" dirty="0" smtClean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Основная часть заданий представляет собой вопросы закрытого типа. Студентам предлагается из трех-пяти ответов выбрать правильный. Различают вопросы с единственно верным ответом и множественным выбором.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Задания на соответствие предусматривают правильное расположение ответов к изображениям, представленным в тесте.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Задание типа «Упорядоченный список» проверяют знания алгоритмов некоторых тем инженерной графики. Ответы необходимо представить в правильной последовательности этапов  решения задачи.</a:t>
            </a:r>
          </a:p>
          <a:p>
            <a:endParaRPr lang="ru-RU" sz="1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Тематический контроль</a:t>
            </a:r>
            <a:br>
              <a:rPr lang="ru-RU" b="1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/>
          <p:cNvPicPr>
            <a:picLocks noGrp="1"/>
          </p:cNvPicPr>
          <p:nvPr>
            <p:ph sz="half" idx="2"/>
          </p:nvPr>
        </p:nvPicPr>
        <p:blipFill>
          <a:blip r:embed="rId2" cstate="email"/>
          <a:stretch>
            <a:fillRect/>
          </a:stretch>
        </p:blipFill>
        <p:spPr bwMode="auto">
          <a:xfrm>
            <a:off x="251520" y="908720"/>
            <a:ext cx="5256584" cy="3456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Тематический контроль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79912" y="2132856"/>
            <a:ext cx="5190728" cy="4525963"/>
          </a:xfrm>
          <a:prstGeom prst="foldedCorner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88900" indent="20638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Этот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блок разработан средствами программной оболочки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SunRav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TestOfficePro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88900" indent="20638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Особенности выбранных программных средств разработки данного блока позволяют:</a:t>
            </a:r>
          </a:p>
          <a:p>
            <a:pPr marL="88900" lvl="0" indent="20638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решить проблему персонификации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тестирования;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88900" lvl="0" indent="20638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индивидуализировать работу студента (у каждого студента свой набор заданий, который формируется автоматически при начале тестирования из общего банка вопросов);</a:t>
            </a:r>
          </a:p>
          <a:p>
            <a:pPr marL="88900" lvl="0" indent="20638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реализовывать вопросы разных уровней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типов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 использованием графиков, рисунков, чертежей в самих вопросах;</a:t>
            </a:r>
          </a:p>
          <a:p>
            <a:pPr marL="88900" lvl="0" indent="20638">
              <a:buNone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автоматизировать процесс обработки результатов по заданной шкале оценивания и выводить резюме по окончанию тестирования с указанием правильных/неправильных ответов, «удачных» и «неудачных» тем.</a:t>
            </a:r>
          </a:p>
          <a:p>
            <a:pPr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Вопросы </a:t>
            </a:r>
            <a:r>
              <a:rPr lang="ru-RU" dirty="0"/>
              <a:t>закрытого </a:t>
            </a:r>
            <a:r>
              <a:rPr lang="ru-RU" dirty="0" smtClean="0"/>
              <a:t>типа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611560" y="3861048"/>
            <a:ext cx="4038600" cy="504055"/>
          </a:xfrm>
        </p:spPr>
        <p:txBody>
          <a:bodyPr>
            <a:normAutofit/>
          </a:bodyPr>
          <a:lstStyle/>
          <a:p>
            <a:pPr marL="88900" indent="20638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одинарным выбором ответа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3528" y="1268760"/>
            <a:ext cx="676875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220072" y="2276872"/>
            <a:ext cx="3633397" cy="4028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Содержимое 5"/>
          <p:cNvSpPr>
            <a:spLocks noGrp="1"/>
          </p:cNvSpPr>
          <p:nvPr>
            <p:ph sz="half" idx="1"/>
          </p:nvPr>
        </p:nvSpPr>
        <p:spPr>
          <a:xfrm>
            <a:off x="4932040" y="6353945"/>
            <a:ext cx="4038600" cy="504055"/>
          </a:xfrm>
        </p:spPr>
        <p:txBody>
          <a:bodyPr>
            <a:normAutofit/>
          </a:bodyPr>
          <a:lstStyle/>
          <a:p>
            <a:pPr marL="88900" indent="20638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множественным выбором ответа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349</TotalTime>
  <Words>541</Words>
  <Application>Microsoft Office PowerPoint</Application>
  <PresentationFormat>Экран (4:3)</PresentationFormat>
  <Paragraphs>72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Мониторинг учебных достижений студентов</vt:lpstr>
      <vt:lpstr>Аннотация</vt:lpstr>
      <vt:lpstr>Тренировочные задания</vt:lpstr>
      <vt:lpstr>Тренировочные задания</vt:lpstr>
      <vt:lpstr>Тренировочные задания</vt:lpstr>
      <vt:lpstr>Тренировочные задания</vt:lpstr>
      <vt:lpstr>Тематический контроль </vt:lpstr>
      <vt:lpstr>Тематический контроль </vt:lpstr>
      <vt:lpstr>Вопросы закрытого типа</vt:lpstr>
      <vt:lpstr>Вопрос-соответствие</vt:lpstr>
      <vt:lpstr>Вопрос-упорядоченный список</vt:lpstr>
      <vt:lpstr>Результаты тестирования</vt:lpstr>
      <vt:lpstr>Итоговый контроль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ТЕСТОВЫЕ ЗАДАНИЯ ПО ИНЖЕНЕРНОЙ ГРАФИКЕ</dc:title>
  <dc:creator>User</dc:creator>
  <cp:lastModifiedBy>Венера Узбековна</cp:lastModifiedBy>
  <cp:revision>26</cp:revision>
  <dcterms:created xsi:type="dcterms:W3CDTF">2015-05-18T10:05:41Z</dcterms:created>
  <dcterms:modified xsi:type="dcterms:W3CDTF">2015-05-23T18:49:05Z</dcterms:modified>
</cp:coreProperties>
</file>