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04" r:id="rId2"/>
    <p:sldId id="265" r:id="rId3"/>
    <p:sldId id="256" r:id="rId4"/>
    <p:sldId id="267" r:id="rId5"/>
    <p:sldId id="269" r:id="rId6"/>
    <p:sldId id="270" r:id="rId7"/>
    <p:sldId id="273" r:id="rId8"/>
    <p:sldId id="287" r:id="rId9"/>
    <p:sldId id="290" r:id="rId10"/>
    <p:sldId id="292" r:id="rId11"/>
    <p:sldId id="293" r:id="rId12"/>
    <p:sldId id="299" r:id="rId13"/>
    <p:sldId id="301" r:id="rId14"/>
    <p:sldId id="302" r:id="rId15"/>
    <p:sldId id="283" r:id="rId16"/>
    <p:sldId id="289" r:id="rId17"/>
    <p:sldId id="28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E9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67" d="100"/>
          <a:sy n="67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150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150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0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1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1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151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155625-719F-433D-97E8-9FECAB7A03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4180F2-4160-429D-88FB-83AE479E1B8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A00CA-02E1-473A-8817-EB09CA7DB6D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044BADE-6399-45A6-A73C-5DB02B3167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750663-08FB-4CCD-979D-0DDB8D4B96B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CE26E8-546A-4582-9598-5E6AF3C121C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FBBE4A-3D8D-4804-B7C6-6E81DF20D0D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DA1E30-73FC-41CA-A1A9-1023D7B797E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8ACF65-B3CA-47F5-AF68-B9B350955BC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493E28-0B8F-4A60-ACEC-166BEBE53A7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3AC40-FC6F-4E45-BCC0-B64551A7A1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C41191-E156-4201-8616-40F528ED3A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23C160-F617-45E5-A4D3-EB6FA49E92F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EDAE6B-2482-4521-9D86-9C2784EE0AA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FA43B4-DC9A-4F48-8F0E-08D6FA53B3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7F692-5F52-4437-B9C0-E67D63FD6FF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EAC8822-D66F-4E4C-ABD3-9CA7A7BDB65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48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4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30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6176" y="573325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Arial" charset="0"/>
                <a:cs typeface="Arial" charset="0"/>
              </a:rPr>
              <a:t>Третий Всероссийский фестиваль передового педагогического опыта</a:t>
            </a:r>
          </a:p>
          <a:p>
            <a:pPr algn="ctr"/>
            <a:r>
              <a:rPr lang="ru-RU" sz="1800" dirty="0">
                <a:solidFill>
                  <a:srgbClr val="FF0000"/>
                </a:solidFill>
                <a:latin typeface="Arial" charset="0"/>
                <a:cs typeface="Arial" charset="0"/>
              </a:rPr>
              <a:t>"Современные методы и приемы обучения"</a:t>
            </a:r>
          </a:p>
          <a:p>
            <a:pPr algn="ctr"/>
            <a:r>
              <a:rPr lang="ru-RU" sz="1800" dirty="0">
                <a:solidFill>
                  <a:srgbClr val="0070C0"/>
                </a:solidFill>
                <a:latin typeface="Arial" charset="0"/>
                <a:cs typeface="Arial" charset="0"/>
              </a:rPr>
              <a:t>март - май 2015 года</a:t>
            </a:r>
          </a:p>
        </p:txBody>
      </p:sp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467544" y="1052736"/>
            <a:ext cx="8233216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ПЛАН-КОНСПЕКТ </a:t>
            </a:r>
            <a:endParaRPr kumimoji="0" lang="ru-RU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ОТКРЫТОГО УРОКА В 8 КЛАССЕ</a:t>
            </a:r>
            <a:endParaRPr kumimoji="0" lang="ru-RU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ТЕМЕ: «ТИПЫ НЕРВНОЙ ДЕЯТЕЛЬНОСТИ. ТЕМПЕРАМЕНТ»</a:t>
            </a:r>
            <a:endParaRPr kumimoji="0" lang="ru-RU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131840" y="3140968"/>
            <a:ext cx="5688632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Морозова Ольга Ивановна</a:t>
            </a:r>
            <a:endParaRPr kumimoji="0" lang="ru-RU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 биологии </a:t>
            </a:r>
            <a:endParaRPr kumimoji="0" lang="ru-RU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Государственное бюджетное образовательное учреждение Республики Саха (Якутия) </a:t>
            </a:r>
            <a:b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«Якутская кадетская школа-интернат»</a:t>
            </a:r>
            <a:endParaRPr kumimoji="0" lang="ru-RU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 Якутск</a:t>
            </a:r>
            <a:endParaRPr kumimoji="0" lang="ru-RU" altLang="zh-CN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908050"/>
            <a:ext cx="4032250" cy="3097213"/>
          </a:xfrm>
        </p:spPr>
        <p:txBody>
          <a:bodyPr/>
          <a:lstStyle/>
          <a:p>
            <a:r>
              <a:rPr lang="ru-RU" sz="2800"/>
              <a:t>Подумайте, к какому типу темперамента относятся приведенные на рисунке типы поведения на уроке физкультуры? </a:t>
            </a:r>
          </a:p>
        </p:txBody>
      </p:sp>
      <p:pic>
        <p:nvPicPr>
          <p:cNvPr id="74762" name="Picture 10" descr="Копия untitle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60350"/>
            <a:ext cx="4130675" cy="6192838"/>
          </a:xfrm>
        </p:spPr>
      </p:pic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4787900" y="4149725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1 - 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4787900" y="4724400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2 - </a:t>
            </a: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4787900" y="5300663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3 - 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4787900" y="5949950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4 -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9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4745038" cy="6669088"/>
          </a:xfrm>
          <a:noFill/>
          <a:ln/>
        </p:spPr>
      </p:pic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932363" y="404813"/>
            <a:ext cx="403225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Подумайте, к какому типу темперамента относятся приведенные на рисунке типы поведения при дожде? 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932363" y="4005263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1 - 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4932363" y="4724400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2 - 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4932363" y="5300663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3 - </a:t>
            </a:r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4932363" y="5949950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4 -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Определите тип темперамента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412875"/>
            <a:ext cx="1944688" cy="6477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/>
              <a:t>Холерик 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124075" y="1412875"/>
            <a:ext cx="2089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Флегматик 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4427538" y="1412875"/>
            <a:ext cx="19446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Сангвиник 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6732588" y="1484313"/>
            <a:ext cx="24114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Меланхолик </a:t>
            </a:r>
          </a:p>
        </p:txBody>
      </p:sp>
      <p:pic>
        <p:nvPicPr>
          <p:cNvPr id="870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5084763"/>
            <a:ext cx="17272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5084763"/>
            <a:ext cx="19431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5157788"/>
            <a:ext cx="180022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5229225"/>
            <a:ext cx="191611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2060575"/>
            <a:ext cx="1217613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3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313" y="1916113"/>
            <a:ext cx="939800" cy="290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4" name="Picture 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363" y="1916113"/>
            <a:ext cx="989012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055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750" y="2060575"/>
            <a:ext cx="117316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Определите тип темперамента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412875"/>
            <a:ext cx="1944688" cy="6477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/>
              <a:t>Холерик 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2124075" y="1412875"/>
            <a:ext cx="20891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Флегматик 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4427538" y="1412875"/>
            <a:ext cx="19446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Сангвиник 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732588" y="1484313"/>
            <a:ext cx="24114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Меланхолик </a:t>
            </a:r>
          </a:p>
        </p:txBody>
      </p:sp>
      <p:pic>
        <p:nvPicPr>
          <p:cNvPr id="8910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362575"/>
            <a:ext cx="1944688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05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5365750"/>
            <a:ext cx="1871663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0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5400675"/>
            <a:ext cx="18002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07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5387975"/>
            <a:ext cx="17811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08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719513"/>
            <a:ext cx="18002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09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213" y="3789363"/>
            <a:ext cx="12985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0" name="Picture 2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3800" y="3789363"/>
            <a:ext cx="11525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1" name="Picture 2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388" y="3716338"/>
            <a:ext cx="137477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2" name="Picture 2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750" y="2133600"/>
            <a:ext cx="1238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3" name="Picture 2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59338" y="2133600"/>
            <a:ext cx="125095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4" name="Picture 2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771775" y="2133600"/>
            <a:ext cx="12684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115" name="Picture 2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5825" y="2060575"/>
            <a:ext cx="1312863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Заполнить таблицу «характеристика типа темперамента»</a:t>
            </a:r>
          </a:p>
        </p:txBody>
      </p:sp>
      <p:graphicFrame>
        <p:nvGraphicFramePr>
          <p:cNvPr id="93214" name="Group 30"/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785225" cy="4525963"/>
        </p:xfrm>
        <a:graphic>
          <a:graphicData uri="http://schemas.openxmlformats.org/drawingml/2006/table">
            <a:tbl>
              <a:tblPr/>
              <a:tblGrid>
                <a:gridCol w="1757362"/>
                <a:gridCol w="1757363"/>
                <a:gridCol w="1755775"/>
                <a:gridCol w="1757362"/>
                <a:gridCol w="1757363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Холерик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Флегматик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Меланхолик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Сангвиник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Характеристика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  <a:cs typeface="Arial" pitchFamily="34" charset="0"/>
                        </a:rPr>
                        <a:t>Профессия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Задание по группам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800" i="1"/>
              <a:t>Обсудить в группах  характеристику по своему типу темперамента (используя услышанное на уроке, из учебника и дополнительного материала)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800"/>
              <a:t>Разработать варианты поведения ( можно смоделировать ситуацию) и обсудить в группе, вами выбранного типа темперамента: </a:t>
            </a:r>
          </a:p>
          <a:p>
            <a:pPr marL="457200" indent="-457200">
              <a:lnSpc>
                <a:spcPct val="90000"/>
              </a:lnSpc>
            </a:pPr>
            <a:r>
              <a:rPr lang="ru-RU" sz="2800" i="1"/>
              <a:t>1. ситуация: Подходит к двери, а она закрыта.</a:t>
            </a:r>
          </a:p>
          <a:p>
            <a:pPr marL="457200" indent="-457200">
              <a:lnSpc>
                <a:spcPct val="90000"/>
              </a:lnSpc>
            </a:pPr>
            <a:r>
              <a:rPr lang="ru-RU" sz="2800" i="1"/>
              <a:t>2 ситуация: Совершает покупку в магазине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468313" y="260350"/>
            <a:ext cx="8229600" cy="720725"/>
          </a:xfrm>
        </p:spPr>
        <p:txBody>
          <a:bodyPr/>
          <a:lstStyle/>
          <a:p>
            <a:r>
              <a:rPr lang="ru-RU" sz="2400"/>
              <a:t>Какие эмоции характерны для вашего типа темперамента? (используя таблицу)</a:t>
            </a:r>
            <a:r>
              <a:rPr lang="ru-RU" sz="3200"/>
              <a:t> </a:t>
            </a:r>
          </a:p>
        </p:txBody>
      </p:sp>
      <p:sp>
        <p:nvSpPr>
          <p:cNvPr id="67594" name="Rectangle 10"/>
          <p:cNvSpPr>
            <a:spLocks noRot="1" noChangeArrowheads="1"/>
          </p:cNvSpPr>
          <p:nvPr/>
        </p:nvSpPr>
        <p:spPr bwMode="auto">
          <a:xfrm>
            <a:off x="539750" y="1196975"/>
            <a:ext cx="23034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Холерики </a:t>
            </a:r>
          </a:p>
        </p:txBody>
      </p:sp>
      <p:sp>
        <p:nvSpPr>
          <p:cNvPr id="67595" name="Rectangle 11"/>
          <p:cNvSpPr>
            <a:spLocks noRot="1" noChangeArrowheads="1"/>
          </p:cNvSpPr>
          <p:nvPr/>
        </p:nvSpPr>
        <p:spPr bwMode="auto">
          <a:xfrm>
            <a:off x="5580063" y="1268413"/>
            <a:ext cx="23034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Флегматики</a:t>
            </a:r>
          </a:p>
        </p:txBody>
      </p:sp>
      <p:sp>
        <p:nvSpPr>
          <p:cNvPr id="67596" name="Rectangle 12"/>
          <p:cNvSpPr>
            <a:spLocks noRot="1" noChangeArrowheads="1"/>
          </p:cNvSpPr>
          <p:nvPr/>
        </p:nvSpPr>
        <p:spPr bwMode="auto">
          <a:xfrm>
            <a:off x="827088" y="3860800"/>
            <a:ext cx="23034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Меланхолики </a:t>
            </a:r>
          </a:p>
        </p:txBody>
      </p:sp>
      <p:sp>
        <p:nvSpPr>
          <p:cNvPr id="67597" name="Rectangle 13"/>
          <p:cNvSpPr>
            <a:spLocks noRot="1" noChangeArrowheads="1"/>
          </p:cNvSpPr>
          <p:nvPr/>
        </p:nvSpPr>
        <p:spPr bwMode="auto">
          <a:xfrm>
            <a:off x="5580063" y="3860800"/>
            <a:ext cx="23034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Сангвиники</a:t>
            </a:r>
          </a:p>
        </p:txBody>
      </p:sp>
      <p:pic>
        <p:nvPicPr>
          <p:cNvPr id="67598" name="Picture 1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060575"/>
            <a:ext cx="1470025" cy="1728788"/>
          </a:xfrm>
          <a:ln/>
        </p:spPr>
      </p:pic>
      <p:pic>
        <p:nvPicPr>
          <p:cNvPr id="6760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4581525"/>
            <a:ext cx="135096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602" name="Picture 1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219700" y="1989138"/>
            <a:ext cx="1482725" cy="1800225"/>
          </a:xfrm>
          <a:ln/>
        </p:spPr>
      </p:pic>
      <p:pic>
        <p:nvPicPr>
          <p:cNvPr id="67603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9925" y="1916113"/>
            <a:ext cx="17033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605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4075" y="2060575"/>
            <a:ext cx="1519238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606" name="Picture 2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076825" y="4292600"/>
            <a:ext cx="1450975" cy="1755775"/>
          </a:xfrm>
          <a:ln/>
        </p:spPr>
      </p:pic>
      <p:pic>
        <p:nvPicPr>
          <p:cNvPr id="67607" name="Picture 2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4508500"/>
            <a:ext cx="14605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609" name="Picture 2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588" y="4508500"/>
            <a:ext cx="16144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Домашнее задание:</a:t>
            </a:r>
          </a:p>
        </p:txBody>
      </p:sp>
      <p:sp>
        <p:nvSpPr>
          <p:cNvPr id="55345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/>
              <a:t>1. Заполнить таблицу:  «Темперамент и нервная система»</a:t>
            </a:r>
          </a:p>
          <a:p>
            <a:r>
              <a:rPr lang="ru-RU" sz="2400"/>
              <a:t>2. Выполнить тест на определение типа темперамента</a:t>
            </a:r>
          </a:p>
          <a:p>
            <a:r>
              <a:rPr lang="ru-RU" sz="2400"/>
              <a:t>3. Заполнить таблицу «характеристика типа темперамента»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Как будет звучать тема урока?</a:t>
            </a:r>
          </a:p>
        </p:txBody>
      </p:sp>
      <p:pic>
        <p:nvPicPr>
          <p:cNvPr id="23558" name="Picture 6" descr="imagesCASTN7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341438"/>
            <a:ext cx="5184775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3987" cy="2987675"/>
          </a:xfrm>
        </p:spPr>
        <p:txBody>
          <a:bodyPr/>
          <a:lstStyle/>
          <a:p>
            <a:r>
              <a:rPr lang="ru-RU"/>
              <a:t>Типы нервной деятельности. Темперамент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4000"/>
              <a:t>Немного из истории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492375"/>
            <a:ext cx="8002587" cy="2736850"/>
          </a:xfrm>
        </p:spPr>
        <p:txBody>
          <a:bodyPr/>
          <a:lstStyle/>
          <a:p>
            <a:pPr marL="533400" indent="-533400" algn="just">
              <a:buFont typeface="Wingdings" pitchFamily="2" charset="2"/>
              <a:buAutoNum type="arabicPeriod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Крови (по-гречески «сангси» );</a:t>
            </a: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Лимфы или слизи (по-гречески «флегма» )</a:t>
            </a: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Желтой желчи (по-гречески «холе» ) </a:t>
            </a:r>
          </a:p>
          <a:p>
            <a:pPr marL="533400" indent="-533400" algn="just">
              <a:buFont typeface="Wingdings" pitchFamily="2" charset="2"/>
              <a:buAutoNum type="arabicPeriod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Черной желчи (по-гречески «мелайна холе»</a:t>
            </a:r>
            <a:endParaRPr lang="ru-RU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0" name="Rectangle 6"/>
          <p:cNvSpPr>
            <a:spLocks noRot="1" noChangeArrowheads="1"/>
          </p:cNvSpPr>
          <p:nvPr/>
        </p:nvSpPr>
        <p:spPr bwMode="auto">
          <a:xfrm>
            <a:off x="3348038" y="1268413"/>
            <a:ext cx="538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68313" y="1052513"/>
            <a:ext cx="83169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6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Гиппократ создал учение, что здоровье определяется правильным сочетанием 4 жидкостей: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39750" y="5157788"/>
            <a:ext cx="8748713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60000"/>
              <a:buFont typeface="Wingdings" pitchFamily="2" charset="2"/>
              <a:buNone/>
            </a:pPr>
            <a:r>
              <a:rPr 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Откуда были взяты названия современных названий темперамента? Перечислите типы темперамента которые вам известны.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333375"/>
            <a:ext cx="7924800" cy="711200"/>
          </a:xfrm>
        </p:spPr>
        <p:txBody>
          <a:bodyPr anchor="b">
            <a:noAutofit/>
          </a:bodyPr>
          <a:lstStyle/>
          <a:p>
            <a:r>
              <a:rPr lang="ru-RU" sz="3500">
                <a:latin typeface="Times New Roman" pitchFamily="18" charset="0"/>
                <a:cs typeface="Times New Roman" pitchFamily="18" charset="0"/>
              </a:rPr>
              <a:t>Типы нервной деятельности</a:t>
            </a:r>
            <a:endParaRPr lang="ru-RU" sz="350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412875"/>
            <a:ext cx="8353425" cy="5040313"/>
          </a:xfrm>
        </p:spPr>
        <p:txBody>
          <a:bodyPr anchor="ctr">
            <a:normAutofit/>
          </a:bodyPr>
          <a:lstStyle/>
          <a:p>
            <a:pPr marL="457200" indent="-457200">
              <a:buFont typeface="Wingdings" pitchFamily="2" charset="2"/>
              <a:buNone/>
            </a:pPr>
            <a:r>
              <a:rPr lang="ru-RU" sz="2800"/>
              <a:t>И.П. Павлов установил, что нервные процессы </a:t>
            </a:r>
            <a:r>
              <a:rPr lang="ru-RU" sz="2800" b="1"/>
              <a:t>возбуждения и торможения </a:t>
            </a:r>
            <a:r>
              <a:rPr lang="ru-RU" sz="2800"/>
              <a:t>можно характеризовать: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800" u="sng"/>
              <a:t>по их силе </a:t>
            </a:r>
            <a:r>
              <a:rPr lang="ru-RU" sz="2800"/>
              <a:t>(зависящей от работоспособности нервных клеток);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800" u="sng"/>
              <a:t>по их подвижности </a:t>
            </a:r>
            <a:r>
              <a:rPr lang="ru-RU" sz="2800"/>
              <a:t>(способности сменять друг друга);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800" u="sng"/>
              <a:t>по равновесию </a:t>
            </a:r>
            <a:r>
              <a:rPr lang="ru-RU" sz="2800"/>
              <a:t>между ними.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такое темперамент?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zh-CN"/>
              <a:t>Это совокупность индивидуальных особенностей личности, характеризующих динамическую и эмоциональную сторону ее деятельности и поведения.</a:t>
            </a:r>
            <a:endParaRPr lang="ru-RU"/>
          </a:p>
        </p:txBody>
      </p:sp>
      <p:pic>
        <p:nvPicPr>
          <p:cNvPr id="32773" name="Picture 5" descr="j03117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88" y="46038"/>
            <a:ext cx="6286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Какие типы темперамента существуют: </a:t>
            </a:r>
          </a:p>
        </p:txBody>
      </p:sp>
      <p:graphicFrame>
        <p:nvGraphicFramePr>
          <p:cNvPr id="35848" name="Organization Chart 8"/>
          <p:cNvGraphicFramePr>
            <a:graphicFrameLocks/>
          </p:cNvGraphicFramePr>
          <p:nvPr>
            <p:ph type="dgm" idx="1"/>
          </p:nvPr>
        </p:nvGraphicFramePr>
        <p:xfrm>
          <a:off x="431800" y="1585913"/>
          <a:ext cx="8532813" cy="5011737"/>
        </p:xfrm>
        <a:graphic>
          <a:graphicData uri="http://schemas.openxmlformats.org/drawingml/2006/compatibility">
            <com:legacyDrawing xmlns:com="http://schemas.openxmlformats.org/drawingml/2006/compatibility" spid="_x0000_s3584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3" name="Picture 5" descr="1281634411_324135-414240303d38464b-1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60350"/>
            <a:ext cx="4032250" cy="2646363"/>
          </a:xfrm>
        </p:spPr>
      </p:pic>
      <p:pic>
        <p:nvPicPr>
          <p:cNvPr id="58374" name="Picture 6" descr="1281634491_324135-414240303d38464b-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60350"/>
            <a:ext cx="3959225" cy="2611438"/>
          </a:xfrm>
          <a:prstGeom prst="rect">
            <a:avLst/>
          </a:prstGeom>
          <a:noFill/>
        </p:spPr>
      </p:pic>
      <p:pic>
        <p:nvPicPr>
          <p:cNvPr id="58375" name="Picture 7" descr="1281634513_324135-414240303d38464b-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357563"/>
            <a:ext cx="4105275" cy="2967037"/>
          </a:xfrm>
          <a:prstGeom prst="rect">
            <a:avLst/>
          </a:prstGeom>
          <a:noFill/>
        </p:spPr>
      </p:pic>
      <p:pic>
        <p:nvPicPr>
          <p:cNvPr id="58376" name="Picture 8" descr="1281634528_324135-414240303d38464b-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3284538"/>
            <a:ext cx="3960812" cy="298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1" name="Picture 5" descr="Tipyi-temperamenta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0350"/>
            <a:ext cx="9144000" cy="659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335</TotalTime>
  <Words>371</Words>
  <Application>Microsoft Office PowerPoint</Application>
  <PresentationFormat>Экран (4:3)</PresentationFormat>
  <Paragraphs>70</Paragraphs>
  <Slides>17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Garamond</vt:lpstr>
      <vt:lpstr>Times New Roman</vt:lpstr>
      <vt:lpstr>Wingdings</vt:lpstr>
      <vt:lpstr>Течение</vt:lpstr>
      <vt:lpstr>Слайд 1</vt:lpstr>
      <vt:lpstr>Как будет звучать тема урока?</vt:lpstr>
      <vt:lpstr>Типы нервной деятельности. Темперамент </vt:lpstr>
      <vt:lpstr>Немного из истории</vt:lpstr>
      <vt:lpstr>Типы нервной деятельности</vt:lpstr>
      <vt:lpstr>Что такое темперамент? </vt:lpstr>
      <vt:lpstr>Какие типы темперамента существуют: </vt:lpstr>
      <vt:lpstr>Слайд 8</vt:lpstr>
      <vt:lpstr>Слайд 9</vt:lpstr>
      <vt:lpstr>Слайд 10</vt:lpstr>
      <vt:lpstr>Слайд 11</vt:lpstr>
      <vt:lpstr>Определите тип темперамента </vt:lpstr>
      <vt:lpstr>Определите тип темперамента </vt:lpstr>
      <vt:lpstr>Заполнить таблицу «характеристика типа темперамента»</vt:lpstr>
      <vt:lpstr>Задание по группам</vt:lpstr>
      <vt:lpstr>Какие эмоции характерны для вашего типа темперамента? (используя таблицу) 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ВНД</dc:title>
  <dc:creator>Ольга</dc:creator>
  <cp:lastModifiedBy>ПК</cp:lastModifiedBy>
  <cp:revision>13</cp:revision>
  <dcterms:created xsi:type="dcterms:W3CDTF">2009-05-09T07:18:09Z</dcterms:created>
  <dcterms:modified xsi:type="dcterms:W3CDTF">2015-06-09T05:00:55Z</dcterms:modified>
</cp:coreProperties>
</file>