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5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8690-5D53-4B10-B61C-97E149F35C27}" type="datetimeFigureOut">
              <a:rPr lang="ru-RU" smtClean="0"/>
              <a:pPr/>
              <a:t>20.05.2015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391A-DF0E-44F9-9D63-19849215649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32167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8690-5D53-4B10-B61C-97E149F35C27}" type="datetimeFigureOut">
              <a:rPr lang="ru-RU" smtClean="0"/>
              <a:pPr/>
              <a:t>20.05.2015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391A-DF0E-44F9-9D63-19849215649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51493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8690-5D53-4B10-B61C-97E149F35C27}" type="datetimeFigureOut">
              <a:rPr lang="ru-RU" smtClean="0"/>
              <a:pPr/>
              <a:t>20.05.2015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391A-DF0E-44F9-9D63-19849215649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17324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8690-5D53-4B10-B61C-97E149F35C27}" type="datetimeFigureOut">
              <a:rPr lang="ru-RU" smtClean="0"/>
              <a:pPr/>
              <a:t>20.05.2015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391A-DF0E-44F9-9D63-19849215649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533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8690-5D53-4B10-B61C-97E149F35C27}" type="datetimeFigureOut">
              <a:rPr lang="ru-RU" smtClean="0"/>
              <a:pPr/>
              <a:t>20.05.2015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391A-DF0E-44F9-9D63-19849215649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761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8690-5D53-4B10-B61C-97E149F35C27}" type="datetimeFigureOut">
              <a:rPr lang="ru-RU" smtClean="0"/>
              <a:pPr/>
              <a:t>20.05.2015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391A-DF0E-44F9-9D63-19849215649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02990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8690-5D53-4B10-B61C-97E149F35C27}" type="datetimeFigureOut">
              <a:rPr lang="ru-RU" smtClean="0"/>
              <a:pPr/>
              <a:t>20.05.2015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391A-DF0E-44F9-9D63-19849215649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1447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8690-5D53-4B10-B61C-97E149F35C27}" type="datetimeFigureOut">
              <a:rPr lang="ru-RU" smtClean="0"/>
              <a:pPr/>
              <a:t>20.05.2015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391A-DF0E-44F9-9D63-19849215649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8689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8690-5D53-4B10-B61C-97E149F35C27}" type="datetimeFigureOut">
              <a:rPr lang="ru-RU" smtClean="0"/>
              <a:pPr/>
              <a:t>20.05.2015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391A-DF0E-44F9-9D63-19849215649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2712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8690-5D53-4B10-B61C-97E149F35C27}" type="datetimeFigureOut">
              <a:rPr lang="ru-RU" smtClean="0"/>
              <a:pPr/>
              <a:t>20.05.2015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391A-DF0E-44F9-9D63-19849215649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9960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8690-5D53-4B10-B61C-97E149F35C27}" type="datetimeFigureOut">
              <a:rPr lang="ru-RU" smtClean="0"/>
              <a:pPr/>
              <a:t>20.05.2015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391A-DF0E-44F9-9D63-19849215649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9352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48690-5D53-4B10-B61C-97E149F35C27}" type="datetimeFigureOut">
              <a:rPr lang="ru-RU" smtClean="0"/>
              <a:pPr/>
              <a:t>20.05.2015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2391A-DF0E-44F9-9D63-19849215649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3264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12"/>
            <a:ext cx="9149893" cy="685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8746" y="3431206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Want to know? Ask!</a:t>
            </a:r>
            <a:endParaRPr lang="ru-RU" b="1" dirty="0">
              <a:solidFill>
                <a:schemeClr val="accent4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4429132"/>
            <a:ext cx="5715040" cy="1368152"/>
          </a:xfrm>
        </p:spPr>
        <p:txBody>
          <a:bodyPr>
            <a:normAutofit fontScale="70000" lnSpcReduction="20000"/>
          </a:bodyPr>
          <a:lstStyle/>
          <a:p>
            <a:pPr lvl="0">
              <a:spcBef>
                <a:spcPts val="0"/>
              </a:spcBef>
            </a:pPr>
            <a:r>
              <a:rPr lang="ru-RU" sz="2600" b="1" dirty="0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Журбенко </a:t>
            </a:r>
            <a:r>
              <a:rPr lang="ru-RU" sz="26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Марина Анатольевна, </a:t>
            </a:r>
            <a:endParaRPr lang="ru-RU" sz="2400" b="1" dirty="0">
              <a:solidFill>
                <a:srgbClr val="C0504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r>
              <a:rPr lang="ru-RU" sz="24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английского языка </a:t>
            </a:r>
          </a:p>
          <a:p>
            <a:pPr lvl="0">
              <a:spcBef>
                <a:spcPts val="0"/>
              </a:spcBef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Федеральное государственное казённое общеобразовательное учреждение 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spcBef>
                <a:spcPts val="0"/>
              </a:spcBef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"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Оренбургское государственное президентское кадетское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училище</a:t>
            </a:r>
            <a:r>
              <a:rPr lang="ru-RU" sz="2000" dirty="0" smtClean="0">
                <a:solidFill>
                  <a:srgbClr val="C00000"/>
                </a:solidFill>
              </a:rPr>
              <a:t>“</a:t>
            </a:r>
            <a:endParaRPr lang="en-US" sz="2000" dirty="0" smtClean="0">
              <a:solidFill>
                <a:srgbClr val="C00000"/>
              </a:solidFill>
            </a:endParaRPr>
          </a:p>
          <a:p>
            <a:pPr lvl="0">
              <a:spcBef>
                <a:spcPts val="0"/>
              </a:spcBef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город Оренбург</a:t>
            </a:r>
            <a:endParaRPr lang="ru-RU" sz="2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AutoShape 2" descr="data:image/jpeg;base64,/9j/4AAQSkZJRgABAQAAAQABAAD/2wCEAAkGBw0PDxAQDw8PDw8QDw8QEBAPEA8QDhAQFhEXFhYSFhQYHCggGBolHBUUJDEhMSkrLjouFx8zODMsQygtLisBCgoKDg0OGxAQGywmHyYsLDQsLCwsLCwvLCwwLCwsLCwsLCwsLCwsLCwsLCwsLCwsLCwsLCwsLCwsLCwsLCwsLP/AABEIALYBFAMBEQACEQEDEQH/xAAcAAACAgMBAQAAAAAAAAAAAAAAAQIFBAYHAwj/xABDEAACAQIDBQUFBAcGBwEAAAABAgADEQQSIQUGMUFRE2FxgZEHIjJSoUJyscEUFSMzYpLRU5OywtLwJEOCo+Hi8TT/xAAaAQEAAgMBAAAAAAAAAAAAAAAAAwQBAgUG/8QANBEBAAICAQEGAwYGAwEBAAAAAAECAxEEIQUSEzFBUTJhkSJxgaHR4RQVUrHB8CMzQmI0/9oADAMBAAIRAxEAPwDr4ECQECYECQECQEBgQGBAcBwHAIDgEAgEAgEAgEAgEAgEBQCAoBAVoEbQFARECJECBECJECBED0AgTAgSAgSAgMCBICA4DgEBwCAQHALQHaAQCAQMTGY0U9AMzdOQ8ZDkyxTp6t6U7zD/AFo/yr9f6yH+Jt7JPCgfrR/lX6x/E29jwoP9aP8AKv1j+Jn2PCgfrRvlX1Mz/Ez7HhQP1o3yL6mP4mfY8KDG1D8g9TH8TPseFHuzMNiVqDTQjiDxEnx5Iv5IrVmr2kjUoCIgKBGAiIESIECIEbQJgQJgQJAQGIEhAcBwCA4BAjUdVUszBVUEszEBQBzJPCGYibTqPNreK36wCMQva1bfapoMvkWIvJIxWdGnZWe0bnUffP6bY59oWE5UcR6Uv9cz4UpP5Pl/qj8/0QPtDw/LD1vM0x+ceFPu2/k+T+qPzQPtEo8sNU83QR4U+7P8nv8A1QgfaKvLCnzrAf5Znwfm2/k0/wBf5fugfaKeWEH9/wD+keD82f5N/wDf5fugfaI/LCL/AHx/0TPgx7s/yaP6/wAv3UGJ9oVZnY/o1PVjxqMdOXKc2+OJtM7TV7KrEa70/R4nf7EcqFL+Z5r4Ue7b+WU/qlA7+YrlRof9w/5o8KGf5Zj95/JZ7J35puwTEUxRvoKitmpg/wAQOqjv18prOL2QZuzbVjdJ38vVt15E5gvAIGVs0/tV7w1/C0mwfHDTJ8K6l5WKAoCMBGBGBEiBEiBEiBMCBIQJCBIQHAcAgOAQGBA5x7RNss9b9FUkU6QU1APt1CLgHuAI8yegk2ONRt6HsrjRWniz5z5fd+7T7yTbri8bBeZ2wLxsF42C8bCZrAnoCYmdRsUs5jIgEAgdL3JxjVMGoY3NJmpXPyixX0DAeUrZOlnA5+OK5p169V/mmimM0bGfsZbuT0X6k/8A2WOPG7bRZZ6LiXFcQFAUBGAjAjAiRAjaBIQJCBIQJQHAxqu0MOhs9akp6NUQH0vIrZ8dfitEfjCWuDJbyrM/hIpbSwzGy16LHoKiE+l4ryMVukWj6wWwZa+dZ+ksoSVEq9pbwYXDkqzF3HFKdiR4ngJUzc3FinUzufaFvBwsuWNxGo95VDb6i+mHJHU1QD6ZZUntTr0p+f7LkdlTrrf8v3c425tVKuLrsbpmqk+9rbuvOlh5lL1iZ6O7x8U48Va+0PANLe0p3jYLxtgXmdsi8bYF42PPEtZG8Leuk0yTqsiqlIEAgEDpG5dHJg0POoz1PU2H0USrln7Tg863ezT8ui8zTRTYeO2rQofG4zfIur+nLzm9MVr+SHLnx4/in8GZu5ts1KdR0p5Rnygubk2AN7Dh8XWdHj8fuxO5czNz5tP2Y+q0/WdX+H0lnw6q/wDF5Pkkm1KnMKfUTHhQzHMv6xDJo7Spto10PfqPWaTjmPJYpy6W8+jM46iRrUTsQEYETAiYEbQJiAxAkIGv7a3op0SadECrUGhN/wBmh6G3xHu+s5/J59cf2adZ/KHS43Z1skd6/SPzlqWO2riK/wC8qsR8oOVP5RpOTkz5MnxT+jsYuNixfDX9WFeQ6TC8aGThsfXpAinVdAQQQrEDXu698kplvTpWZhHfDjv1tWJY15Gl0Lwaajtf/wDRV+9+QnUwf9cLeP4YQweJKmx+E/TvlzBmmk6nyZmNrS86KMXgF4BeAXgeGNPueJEjyz9kV8rMCAQCB1rA0RSpU6Y/5dNE9FAlKZ3O3mcl+/ebe8qbbm3ShNKifeGjvxy9y9/fLWHj7+1ZyuVzO7Pcp5+stYYkkkkknUk6kmXXKmdt63bTJhafVsznzY2+lpPTyR2nqs882a7PPDOzzQbZODxrUz1Xmv5ia2rFk2HPOOfkvKbhgGU3B1ErzGnWraLRuDmGUTAiYCIgMQJCBrG+G3DT/wCHpGzsL1GB1VTwUd5/DxnN53Jmv/HTz9XW7O4cX/5b+Xp82lXnG07uheZY0Lxo0LwzoXg0V4NC8GmrbY/f1PFf8InSwf8AXCzT4YYUlbLXCvdF8Lemk6OK26Q0nze15JtgXmdgvGwXjYjVQMCJi3WNGmC1Bxyv4ayvNJhjTzImrBQM7YlDtMTQTkaik+C+8foJredVmUPIt3cVp+X7N729tA0adlNne4XqBzb/AH1kPHx9+3Xyh5LmZ/CpqPOWnzpOEIHQsMuRET5VVfQWlmEL1zwwM8B54DzwytNiYn3jTPBtV8Rx+n4SLJXptd4eTU9yVzIXRIwImAoDECNeqKaO7fCis58ALn8Jra0ViZn0bUrNrRWPVyfE4lqjtUc3Z2LHxJnmrWm0zafOXsKY4pWK18oed5q20V4NC8GheDQvBoXg0Lwaa1tr9+/gv+EToYPghYp8LBkzZZ4ZbIo7r+usv4o1SIaS9byTbAvGwXjYLxsO8zsF42EdeOvjAx8QiAXtY8rSO8RpiVvuVRzYhn5U6Z/mYgD6ZpUzz9nSh2hbWOI95WW2aNavXbIjMtNVW/AXtc8eess8Wk+Hv3eI5+TebXsqnw1VTY03B71MsalT3Cz2Rsl2dXqKVRSCA2jMRw06Tetfdra0ejZ88lRHngPPAM0GzzQzt74GrarTP8a+hNjMW8pSYravWfm24yq7ZQImBGBIQK7eUkYPEW/siPI2B+kg5X/Tb7lrhf8A6Kfe5bmnnnrBeAXgF4Bmg0LxoK8aBeNDXttfvj91fwl/B8CankwZM2WGFq5hrxH4S3iv3o6tZe15Ltg42CNgjYJnYI2CNjGr3ZrDW00t1lrLpHsv2FTNCpXqjMWq5VX7JVFGp66s3pMeDW07lwO1s0xkikekf3Zm2RlxFVbWAYWA0AGUES9T4Y08Xyf+2zDzzdAeeAZ4DzwHmgGaA80DJ2cM1akP41PkDc/QTFvKUuGN5Kx825mVXcIwEYEYDEDx2hhu2o1aX9pTdB3EqQD6zTJTv0mvvCTDk8PJW/tMOPm4JBFiDYg8QRxE8519Xs469YF4ZK8AvALwaF4BeAXg0pdt0jnV+RFvMS3x7dNJKeStlhsyMEfePh+clwz1Ylm3llqLxsF42CAXmQQCAXtA7ZufgjQwGHpkWbs87A8QzkuQfDNbym8PH87L4nItaPf+3RV73YYrUWqPhdcp+8v/AIt6SxinppwOdTVot7qHNJFEZoDzwHmgPNAM0B54F/uthSzNVI0UZV72PE+Q/GRZJ9F/g49zN5bJIXTKAjAiYEhAYgc+352IaVQ4mmP2VQ/tLfYqHme5vxv1E5PNwd23fjynz+/93ouy+XF6+Fbzjy+cft/Zql5QdjQvBoXg0Lxo0LzJoXg0LwaQqorAqwuDyiJmJ3AramydfdfTow/OWIz+8Nu8u93dyMXikepTeiqq2QdoXGY2ubWU90vcb7cTaFLldoYsForaJ38lk3s62kPtYU+FWp+aCWu5KvHbHH/+vpH6td2tsvEYSoaVdMjWuOauvzKeYms9F/Bnpmr3qT0YcxtM9cLh6lV1p01LuxIVRxJtfTyBhre9aVm1p1DNfd/aC8cHifKi7D6CZ1KGOXgnyvH1hjvs7FL8WHxC+NGqPyjq3jNjnytH1hGjgcQ5ypRrO3RabsfQCGbZaVjc2j6w3fdLcSrnWtjVCqpDLQuCzEagvbQD+HnztwO8V93H5vale7NMPr6/p+rpE3efY20cGtem1NufA81bkRMxOp2jy44yVmsufY3DVKLmnUFmHow5MOolmJ24eTHalu7Z4Z5loeaAZoDzQHmgZmy8BUxD5V0UfG/JR/XumtrREJsOG2W2ob3hqCU0VEFlUWH9T3yvM76u3SkUr3YTmGxQEYETAkIDEBVKaspVgGVgQykXBB4giYmImNSzEzWdx5tF29uQ4JfB+8vHsWNmX7rHiO4+pnMzcGY64/o7/F7XiY7ubz9/1hp+JoVKTZaqPTbo6lT9ZRtWazq0adml63jdZ3Hyed5jTYXmAXjQLzOgXjQLxoWmwdhV8Y4CArTB9+qR7ijoPmbu/CTYcFss9PL3VeVzMfHru3n6R/vo6xgMHToUkpUxZEFh1PUnqSbmdqlIpWKw8lly2y3m9vOWRN0av23sbD42kaVdbjirDR6bfMp5H6dZiY2n4/IyYL96k/v97j+8u72IwFTLUGakx/Z1lHuP3H5W7vS8htEw9XxOZTk13Xz9Y/30V2zsWaFalWH/ACqqVNOYVgSPMXHnMROk+XH4lLU94mH0AjAgEG4IBB6gyw8PMa6HDAgEAgEDE2ls6liEy1Bw+Fho6nqDMxaY8kWXFXJGrNA2vgxh6zUs4ewBuBYi+tiOtressVncbcbNj8O/d3thZplEecQPfDYatV0p03f7qkj14CYmYhtXHa3wxtf7O3VqNY12yL8ikFz4ngPrNJyey7i4Np636Npw2Gp0kCU1CqOQ/E9TIpnbpUpWkarD0mGwgKBEwEYDEBiA4DgRq0kcZXVXXowDD0MxMRPm2raazuJ0wW3fwB1OEw/lSQfgJF/D4v6Y+ieObyI/9z9ZM7CwOUr+i0ArCxtTQEjxAvM+Bj1rux9D+Mz7335+stL3g3IqU71MJerT4mkdaq/dP2x9fGUM3CmvWnWPZ2+J2tW/2c3Sff0/H2/t9zTjpcHQgkEHQg8wZRdlv27exdnY/DLUalkrJ+zq9m7qCwGjZb21Fjw4k9J0sGHFlpuY6+rz/M5XJ4uWaxbdZ6xuN/v0XWG3N2dTN+xLkf2juw/lvY+knrxMUeilftPk2jXe190RH7r2nTVQFVQqgWCqAFA6ACWIiI6QoTMzO5SmWBAIHhjcHSr02pVkWpTcWZW4H+h74mNt8eS2O0WpOphyPe/dCrgSalO9XCk6Pxelf7L93RvW3OC9dPU8HtCvIju26W/v936Oi7j47t9n4dj8SJ2Tdb0yUufEAHzktJ3DgdoYvD5No/H69V9NlIQCAQCB4Y3ErRpvUb4UUse/oPEnSZiNy1veKVm0+jm1HD4nF1GZEaozMWYjRQSb6sdBJ9xDhRS+a0zEbbJs3c8CxxD3/gp3A824+lppOT2XsXA9bz+ENjw+AoUwFSkigdFF/EniZHMzK9XHSsaiGRMNxARgKAoBAiYETAkIDEBwGIBAlAIAIFJvBuvhsYCxHZ1raVUAue5h9ofXvEr5uPTJ18p917idoZeP0jrX2n/Hs1bYOHxOysaErj/h8QRS7VbmkWv+za/2Tc2sfmPG0qYq3wZNW8p9f7Oryr4udx+9j+KvXXrr1/35OizpvOCAQCAQCBF0DAqwBUgggi4IPEEQzEzE7hV7K2XQwC1sjinQep2oRyAtJioDBWP2TYaePlp9mkTMzqFnNnycma7jdojXT1/cPvLgFNjXB+6tRh6gWleedgj/ANflP6MxweRP/n+zLwe0sPW/dVUc9Afe/lOsmx58eT4ZiUOTBkx/HWYZclRCAQPDGYSnWULUXMuYNlubEjhfqO6ZidNL0reNWetOmqgKoCqOAUAAeAEw2iIiNQlDIgKAQEYCgKAoCMCJgMQJCAxAYgECUAgEDGx20KFAZqtRUB4A6sfADUzMRM+SPJlpjjdpUWL3twbBkNGpVRhZgypkYeBP5TacW41KvHaNaW3Xe/d7YXe7CNYMKtPvdcw9VJMeHJXnY5nruP8AfkvcPXSooamyup4FSCJprS1W0WjcS9IbCAQCB443EpRpvVf4UUseug4Dvmt7xSs2n0b48c5LxSvnLlm1dsVcVUL1Dpf3EB9xB0A69887my2y23b6ez1WDi0w11X8Z93pS2ViGwzYoBeyUkHU57A2LAW4A9/KZjj3nH4keTFuTjjNGGfOfor1rEEEEgjUEGxB6gyHWk8130lvm5u8DV70KxvUVcyPzdRoQe8XGvPy17PC5M3+xfzcHtHhRi/5KeU+cezaZ0HKECLOBxIHiRMTMQaMEHgb+EzsOAjAIBARgKAoCgIwIwGIDECUAgOAxAcCv27tNcLQaoQC1wqKeDOeHloT5TNY3KLPl8Onec0xWMeq5eoxZ24k/h3DuliOjiWm1p3bzZmzdkYjEo70lBVNDc2LNa+Veptb1mJtEN8fHvkiZr6K7tBMotMzZm1auGfPTP3lPwuOhH5zExEpMWS2O26umbOxiV6SVU+Fxe3MHgQfA3EgmNS7eO8XrFoZMw3EAgVm8mCfEYStSp/GyqVF7XKsGy377W85DyMc5Mc1hZ4eWuLNW9vL/Yczo7DxzvkGGrBr2u6MiD/rOlvOcWOPkmdd2Xp7cvj1r3pvH13P08227wOmA2amFzBqtRcmnO7Zqj+GtvMToZtYcEY/Wf8AZcjiVtyuXObXSOv6Q0DtJytPQ91sm4FB3xgcA5KSOXPL3lKhfE3J/wCky5waTOXfs5na161wd2fOZ6OkYnELTXM3kOZPSde94rG5earWbTqFJiNou/PKOg/M85SvmtZYrjiGNnkTfRrVI1BIPUaGInXkxpnYXarDR/eHX7Q/rLFORMfEjtiifJcIwYAg3B1BEtxMTG4V5jRzIIEYAYCMBGBEwFeACBIQHAcBwCBKBp/tHV+yoMAciu4Y8gxAy39GkmNR5sTNYlofaSVz9Ombu0f0HAF6/un36zg8RcCy+NgunU2kNusurgr4WLdvvc0Na5JPEm5krlaHaTJp0jcHN+hXbgatQr93QfiGkN/N1OHE+H+Kv25v2lNjTwqCqRoarX7K/wDCBq3joPGb0xb+J6LjdlWtHeyzr5ev7NeffXaJNxVVe5aVO31BP1kvh0X47M48R5fnKw2d7QK6kDEU0qLzNP3Kg8ibH6TW2Gvogy9kUmP+OdT8+sf79W87L2lQxVMVKL5l4Hkyt8rDkZXmJjzcTNhvht3bx1Zkwicd3vx71sbXLE2p1GooOioSPqbnznF5Fptknf3PZdn4a4+PXXrG5/FZbpbpHGJ21Z2SjmIUJbPUsbE3OgF7jyPCScfi+JHet5K3P7S/h7eHSN29d+UOjbN2dQw1MU6KBEGulySepJ1JnTpjrSNVh5vNmvmt3rzuVNtzEk1SvJAB5kXJ/D0lPkX3fXslxV1Xau7SQbS6X2ysJTehdlBL5tSNQL20PLhLuHHWadY81bJeYt0UPaSltZ0O0jZpd7vYgkOh4CzDz4/lLfFtvcK+avlK4ltARgKAoBAjARgRgAgSgSgOA4BAYgKrTV1KsoZSLFWAKkdCDxhiYieksLDbGwdJs9PD0UccGCLmHgeUzuWlcVKzuIhpftG22TUGEQ+6mV6tubkXVfAAg+JHSb0j1VeVfc9yGlhydBqToAOJPSbqem07D3Mxdchq4OHpcTm/fMOgX7PifQzWbQsY+La3n0hsW/WIGEwC0aIyLUZaAtyp5SWF++1vMzSvnt6PsnBW2b5Vjf6OY55L33qNNzqbBw67GGJZctcotUVLm5DVAFW3CxUia9+duPHLyTzvDifs71r8P1aXnme+7Gmw7ibRejjaaA+5X/ZuvI6EqfEH6EzW07hQ7SwxfBM+sdY/y63I3lWmbw4DYrYgtXZ1qkjtBSL5Sf4rA2PhrOdnvxov9qevrrbtcTNzq4tY4+z6b1+TatnLRFGmKGXsQoFPKbrlHfL2Pu92O75OTmm83mcnxerJm6NQ7a2XUZzUpjNmtmW4BBAtcX8JTz4LTbvVWMWSIjUsPC7GxDkZh2a8ySCbdwEipx7zPXoktmrHkttrYpcPQCLoSMiDmBbVv98zLOa8Y6ahBjrN7blqvaTnLuh2kMabFuzh2CtUOgewXvA4n/fSXuLSYibSrZ7ddLsy2rowAwFAUBGBEwFAQgSECQgOA4DEAgMGA4HJd+dk4pMbVqdlUenVYOjorOvwgFTbgQQdJJWeihmx278zpceznYFQO2KxFJkyjLQWopVrn4qmU6jSwB7zMWlJx8Wp70w6HNFtV7xbFp46h2TkoQwdHWxKOARe3MWJFu+Fni8m3Hyd+v4w1bAezdVcGviO0QH4KdM0y3cWzGw8PWNunl7Zma6pXU+8zv8Aww/aRtxbrgaNglPK1XLa1wPcpjwFj/L0M1m2knZPFnrnv5z5f5n/AH5tELzHfdvTd/Z5u9WesmLqqUo07mlmFjVcggED5Rcm/W1uc2iZlxu1OZStJw1ncz5/L93TZl51xrba1qGIqJWBD52IJ+2CxIYHmDPP5cU1vMW93tOLNMuKLU8tfT5Oi7jYatTwa9qGUu7uqtoyobWuOV7E+c63DpNMWpeb7TvS+ee511ER+P8AvRsEtOeIBA0TbWNNWu5vorFFHQKbfU3PnOTmv3ry6GKvdrDGw1N6jhEGZm4D8/CaVibTqG1piI3LZ8Bu6i2aq3aH5Rol/wATL2PixHW3VVvnmfhXYAHDQDhLauUAgKAQFAiYETAjAAYEoEhAYgOA4DgEBgwNK27vXVFZ6dBgi02KFrBmZgbHjoBe8lrSNdXM5HLv3prTpELPdbbz4ktSq2NRVzKyi2ZbgG466j1mL111hNxeTbJ9m3m2ORrogOBwHbZdcViBVuKgr1S+bQ3Lk38NbjutK1rdXuOP3ZxU7vlqP7Oj7gbrUUoJicRSD16nvoKi3FJPskKftEa346gdZLSvTcvP9p869sk48c/Zjz16z6/g3eSOOICKg8QNOEGzgEBQCBqO093q/as1IB0Ziw94KVub2N5zsvGv3pmq5TPXXVZ7u7IahmepbOwygA3yrxOvU6ekn4+CadbeaLNli3SF3LSBGAQFAICgRMBGBEwIwAQJAwJCAwYEoDgEBwCBzfefdTGriKlTDU+2pVXZ7Kyh6bMbkEEi4uTYiSRdQy8ae9Mwu9x938Rhy1bEgJUZciU7hiqkgksRpfQaTFrbScfBNJ70tvmi2IBA5ntjfRnxBNKjhylNiqNVpCpUYA8b30B6CS1rjmOr0fH7MiMf2rTufPU6b1u9tYYzDpWAykkqy8crqbGx6c/OR2jU9HE5XHnBlmiymFcQCAQCAQCBrWK2uzObMVUEgAG2g6zn3z2mekrdcURCx2PjzVzK2pUAg87d8n4+WbbiUWWnd6wspZQiAoBAUBGBEwEYECYCvDBAwykIEgYEgYDBgSgOAQHAIBAd4DgEDnW1/ZzVeuz4evTWk7FstQNmp3NyBb4h04fnIppbfSXfwds1rjiMlZ3Ht6/p+bddgbJTB4dKCEtluWc6F3JuWty8OlpJEahx+TyLZ8k5JWEygEAgEAgEBXga5tHd6o1QtRdQGJJV7jKTxsQDpKWTizNt1lapniI1ZZbH2Z+jqbtmdrZiNAAOAEmw4fDj5osuTvysJOiKAQFARMCJgIwIkwIkwIEwEDAmDAkDDCYhkwYDECUAgOAQHAIBAd4BeAXgOAQFeAXgF4CgEAgEBQCAoCMCJgKBEmBEwIEwI3h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607220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35CA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Третий Всероссийский фестиваль передового педагогического опыта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"Современные методы и приемы обучения"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март - май 2015 года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Рисунок 7" descr="верхний колонтитул naukograd 2013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85728"/>
            <a:ext cx="61150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4180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u="sng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Задайте специальные вопросы к предложениям, начиная с вопросительных слов в скобках.</a:t>
            </a:r>
            <a:endParaRPr lang="ru-RU" sz="2400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8989" y="914674"/>
            <a:ext cx="468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latin typeface="Times New Roman"/>
                <a:ea typeface="Calibri"/>
              </a:rPr>
              <a:t>strange </a:t>
            </a:r>
            <a:r>
              <a:rPr lang="en-US" sz="2400" i="1" dirty="0">
                <a:latin typeface="Times New Roman"/>
                <a:ea typeface="Calibri"/>
              </a:rPr>
              <a:t>man </a:t>
            </a:r>
            <a:r>
              <a:rPr lang="en-US" sz="2400" i="1" dirty="0" smtClean="0">
                <a:latin typeface="Times New Roman"/>
                <a:ea typeface="Calibri"/>
              </a:rPr>
              <a:t>           here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60232" y="908720"/>
            <a:ext cx="1818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dirty="0" smtClean="0">
                <a:solidFill>
                  <a:prstClr val="black"/>
                </a:solidFill>
                <a:latin typeface="Times New Roman"/>
                <a:ea typeface="Calibri"/>
              </a:rPr>
              <a:t> (            …?)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20272" y="878550"/>
            <a:ext cx="885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u="sng" dirty="0">
                <a:solidFill>
                  <a:prstClr val="black"/>
                </a:solidFill>
                <a:latin typeface="Times New Roman"/>
                <a:ea typeface="Calibri"/>
              </a:rPr>
              <a:t>When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82505" y="892918"/>
            <a:ext cx="833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prstClr val="black"/>
                </a:solidFill>
                <a:latin typeface="Times New Roman"/>
                <a:ea typeface="Calibri"/>
              </a:rPr>
              <a:t>came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82505" y="914674"/>
            <a:ext cx="833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prstClr val="black"/>
                </a:solidFill>
                <a:latin typeface="Times New Roman"/>
                <a:ea typeface="Calibri"/>
              </a:rPr>
              <a:t>c</a:t>
            </a:r>
            <a:r>
              <a:rPr lang="en-US" sz="2400" b="1" i="1" u="sng" dirty="0" smtClean="0">
                <a:solidFill>
                  <a:srgbClr val="C00000"/>
                </a:solidFill>
                <a:latin typeface="Times New Roman"/>
                <a:ea typeface="Calibri"/>
              </a:rPr>
              <a:t>o</a:t>
            </a:r>
            <a:r>
              <a:rPr lang="en-US" sz="2400" i="1" dirty="0" smtClean="0">
                <a:solidFill>
                  <a:prstClr val="black"/>
                </a:solidFill>
                <a:latin typeface="Times New Roman"/>
                <a:ea typeface="Calibri"/>
              </a:rPr>
              <a:t>me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71679" y="878550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prstClr val="black"/>
                </a:solidFill>
                <a:latin typeface="Times New Roman"/>
                <a:ea typeface="Calibri"/>
              </a:rPr>
              <a:t>A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71679" y="89291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prstClr val="black"/>
                </a:solidFill>
                <a:latin typeface="Times New Roman"/>
                <a:ea typeface="Calibri"/>
              </a:rPr>
              <a:t>a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94277" y="905044"/>
            <a:ext cx="577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  <a:latin typeface="Times New Roman"/>
                <a:ea typeface="Calibri"/>
              </a:rPr>
              <a:t>did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20072" y="913459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prstClr val="black"/>
                </a:solidFill>
                <a:latin typeface="Times New Roman"/>
                <a:ea typeface="Calibri"/>
              </a:rPr>
              <a:t>?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89114" y="918573"/>
            <a:ext cx="1337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dirty="0">
                <a:solidFill>
                  <a:prstClr val="black"/>
                </a:solidFill>
                <a:latin typeface="Times New Roman"/>
                <a:ea typeface="Calibri"/>
              </a:rPr>
              <a:t>last night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706" y="1382839"/>
            <a:ext cx="900129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sz="2800" dirty="0">
                <a:latin typeface="Times New Roman"/>
                <a:ea typeface="Calibri"/>
                <a:cs typeface="Times New Roman"/>
              </a:rPr>
              <a:t>The twins were born in June.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(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When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…?) </a:t>
            </a:r>
            <a:endParaRPr lang="en-US" sz="2800" dirty="0" smtClean="0">
              <a:latin typeface="Times New Roman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</a:pPr>
            <a:endParaRPr lang="ru-RU" sz="2800" dirty="0"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</a:pPr>
            <a:r>
              <a:rPr lang="en-US" sz="2800" dirty="0">
                <a:latin typeface="Times New Roman"/>
                <a:ea typeface="Calibri"/>
                <a:cs typeface="Times New Roman"/>
              </a:rPr>
              <a:t>We had a great time in Disneyland.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(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Where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…?) </a:t>
            </a:r>
            <a:endParaRPr lang="en-US" sz="2800" dirty="0" smtClean="0">
              <a:latin typeface="Times New Roman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</a:pPr>
            <a:endParaRPr lang="ru-RU" sz="2800" dirty="0"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</a:pPr>
            <a:r>
              <a:rPr lang="en-US" sz="2800" dirty="0">
                <a:latin typeface="Times New Roman"/>
                <a:ea typeface="Calibri"/>
                <a:cs typeface="Times New Roman"/>
              </a:rPr>
              <a:t>Mr. Black can play chess very well.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(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How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…?) </a:t>
            </a:r>
            <a:endParaRPr lang="en-US" sz="2800" dirty="0" smtClean="0">
              <a:latin typeface="Times New Roman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</a:pPr>
            <a:endParaRPr lang="ru-RU" sz="2800" dirty="0"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</a:pPr>
            <a:r>
              <a:rPr lang="en-US" sz="2800" dirty="0">
                <a:latin typeface="Times New Roman"/>
                <a:ea typeface="Calibri"/>
                <a:cs typeface="Times New Roman"/>
              </a:rPr>
              <a:t>The salad is not fresh. (Why…?) </a:t>
            </a:r>
            <a:endParaRPr lang="en-US" sz="2800" dirty="0" smtClean="0">
              <a:latin typeface="Times New Roman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</a:pPr>
            <a:endParaRPr lang="en-US" sz="2800" dirty="0" smtClean="0">
              <a:latin typeface="Times New Roman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</a:pPr>
            <a:r>
              <a:rPr lang="en-US" sz="2800" dirty="0" smtClean="0">
                <a:latin typeface="Times New Roman"/>
                <a:ea typeface="Calibri"/>
                <a:cs typeface="Times New Roman"/>
              </a:rPr>
              <a:t>They 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will have lunch at home.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(</a:t>
            </a:r>
            <a:r>
              <a:rPr lang="ru-RU" sz="2800" dirty="0" err="1" smtClean="0">
                <a:latin typeface="Times New Roman"/>
                <a:ea typeface="Calibri"/>
                <a:cs typeface="Times New Roman"/>
              </a:rPr>
              <a:t>Wh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at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…?)</a:t>
            </a:r>
            <a:endParaRPr lang="en-US" sz="2800" dirty="0" smtClean="0">
              <a:latin typeface="Times New Roman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</a:pPr>
            <a:endParaRPr lang="en-US" sz="2800" dirty="0" smtClean="0">
              <a:latin typeface="Times New Roman"/>
              <a:ea typeface="Calibri"/>
              <a:cs typeface="Times New Roman"/>
            </a:endParaRPr>
          </a:p>
          <a:p>
            <a:pPr lvl="0"/>
            <a:r>
              <a:rPr lang="en-US" sz="2800" dirty="0" smtClean="0">
                <a:latin typeface="Times New Roman"/>
                <a:ea typeface="Calibri"/>
                <a:cs typeface="Times New Roman"/>
              </a:rPr>
              <a:t>They spent two months in London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(</a:t>
            </a:r>
            <a:r>
              <a:rPr lang="ru-RU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Where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…?)</a:t>
            </a:r>
            <a:endParaRPr lang="en-US" sz="28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ru-RU" dirty="0"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ru-RU" dirty="0">
              <a:ea typeface="Calibri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95395" y="1772250"/>
            <a:ext cx="533137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Aft>
                <a:spcPts val="0"/>
              </a:spcAft>
            </a:pP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When were the twins born</a:t>
            </a:r>
            <a:r>
              <a:rPr lang="en-US" sz="2800" i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?</a:t>
            </a:r>
          </a:p>
          <a:p>
            <a:pPr lvl="0" algn="r">
              <a:spcAft>
                <a:spcPts val="0"/>
              </a:spcAft>
            </a:pPr>
            <a:endParaRPr lang="ru-RU" sz="2800" i="1" dirty="0">
              <a:solidFill>
                <a:schemeClr val="bg2">
                  <a:lumMod val="25000"/>
                </a:schemeClr>
              </a:solidFill>
              <a:ea typeface="Calibri"/>
              <a:cs typeface="Times New Roman"/>
            </a:endParaRPr>
          </a:p>
          <a:p>
            <a:pPr lvl="0" algn="r">
              <a:spcAft>
                <a:spcPts val="0"/>
              </a:spcAft>
            </a:pP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Where did you have a great time</a:t>
            </a:r>
            <a:r>
              <a:rPr lang="en-US" sz="2800" i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?</a:t>
            </a:r>
          </a:p>
          <a:p>
            <a:pPr lvl="0" algn="r">
              <a:spcAft>
                <a:spcPts val="0"/>
              </a:spcAft>
            </a:pPr>
            <a:endParaRPr lang="ru-RU" sz="2800" i="1" dirty="0">
              <a:solidFill>
                <a:schemeClr val="bg2">
                  <a:lumMod val="25000"/>
                </a:schemeClr>
              </a:solidFill>
              <a:ea typeface="Calibri"/>
              <a:cs typeface="Times New Roman"/>
            </a:endParaRPr>
          </a:p>
          <a:p>
            <a:pPr lvl="0" algn="r">
              <a:spcAft>
                <a:spcPts val="0"/>
              </a:spcAft>
            </a:pP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How can Mr. Black play chess</a:t>
            </a:r>
            <a:r>
              <a:rPr lang="en-US" sz="2800" i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?</a:t>
            </a:r>
          </a:p>
          <a:p>
            <a:pPr lvl="0" algn="r">
              <a:spcAft>
                <a:spcPts val="0"/>
              </a:spcAft>
            </a:pPr>
            <a:endParaRPr lang="ru-RU" sz="2800" i="1" dirty="0">
              <a:solidFill>
                <a:schemeClr val="bg2">
                  <a:lumMod val="25000"/>
                </a:schemeClr>
              </a:solidFill>
              <a:ea typeface="Calibri"/>
              <a:cs typeface="Times New Roman"/>
            </a:endParaRPr>
          </a:p>
          <a:p>
            <a:pPr lvl="0" algn="r">
              <a:spcAft>
                <a:spcPts val="0"/>
              </a:spcAft>
            </a:pP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Why isn’t the salad fresh</a:t>
            </a:r>
            <a:r>
              <a:rPr lang="en-US" sz="2800" i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?</a:t>
            </a:r>
          </a:p>
          <a:p>
            <a:pPr lvl="0" algn="r">
              <a:spcAft>
                <a:spcPts val="0"/>
              </a:spcAft>
            </a:pPr>
            <a:endParaRPr lang="en-US" sz="2800" i="1" dirty="0">
              <a:solidFill>
                <a:schemeClr val="bg2">
                  <a:lumMod val="2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lvl="0" algn="r">
              <a:spcAft>
                <a:spcPts val="0"/>
              </a:spcAft>
            </a:pPr>
            <a:r>
              <a:rPr lang="en-US" sz="2800" i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What will they have at  home?</a:t>
            </a:r>
          </a:p>
          <a:p>
            <a:pPr lvl="0" algn="r">
              <a:spcAft>
                <a:spcPts val="0"/>
              </a:spcAft>
            </a:pPr>
            <a:endParaRPr lang="en-US" sz="2800" i="1" dirty="0">
              <a:solidFill>
                <a:schemeClr val="bg2">
                  <a:lumMod val="2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lvl="0" algn="r">
              <a:spcAft>
                <a:spcPts val="0"/>
              </a:spcAft>
            </a:pPr>
            <a:r>
              <a:rPr lang="en-US" sz="2800" i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Where did they spend two months?</a:t>
            </a:r>
            <a:endParaRPr lang="ru-RU" sz="2800" i="1" dirty="0">
              <a:solidFill>
                <a:schemeClr val="bg2">
                  <a:lumMod val="25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188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-0.71771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85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87993"/>
            <a:ext cx="167526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105149"/>
            <a:ext cx="4824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РАЗДЕЛИТЕЛЬНЫЙ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ВОПРОС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" name="Блок-схема: документ 2"/>
          <p:cNvSpPr/>
          <p:nvPr/>
        </p:nvSpPr>
        <p:spPr>
          <a:xfrm>
            <a:off x="0" y="566814"/>
            <a:ext cx="7308304" cy="2430138"/>
          </a:xfrm>
          <a:prstGeom prst="flowChartDocumen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</a:t>
            </a:r>
          </a:p>
          <a:p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состоит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из двух частей: первая часть представляет собой 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повествовательное предложение, а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вторая — краткий общий вопрос, состоящий из вспомогательного (или модального) глагола в требуемой форме и личного местоимения в именительном падеже. 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7450353"/>
              </p:ext>
            </p:extLst>
          </p:nvPr>
        </p:nvGraphicFramePr>
        <p:xfrm>
          <a:off x="33847" y="2863572"/>
          <a:ext cx="9108504" cy="4116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578"/>
                <a:gridCol w="1872206"/>
                <a:gridCol w="2592288"/>
                <a:gridCol w="1728192"/>
                <a:gridCol w="2160240"/>
              </a:tblGrid>
              <a:tr h="6374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6224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0412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 rot="16200000">
            <a:off x="-247366" y="4935168"/>
            <a:ext cx="1169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err="1">
                <a:solidFill>
                  <a:prstClr val="black"/>
                </a:solidFill>
                <a:latin typeface="Times New Roman"/>
                <a:ea typeface="Calibri"/>
              </a:rPr>
              <a:t>Presen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</a:rPr>
              <a:t>t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62522" y="3093444"/>
            <a:ext cx="1090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err="1">
                <a:solidFill>
                  <a:prstClr val="black"/>
                </a:solidFill>
                <a:latin typeface="Times New Roman"/>
                <a:ea typeface="Calibri"/>
              </a:rPr>
              <a:t>Simple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71946" y="2828835"/>
            <a:ext cx="1781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err="1">
                <a:solidFill>
                  <a:prstClr val="black"/>
                </a:solidFill>
                <a:latin typeface="Times New Roman"/>
                <a:ea typeface="Calibri"/>
              </a:rPr>
              <a:t>Perfect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</a:p>
          <a:p>
            <a:pPr lvl="0" algn="ctr"/>
            <a:r>
              <a:rPr lang="ru-RU" sz="2400" b="1" dirty="0" err="1">
                <a:solidFill>
                  <a:prstClr val="black"/>
                </a:solidFill>
                <a:latin typeface="Times New Roman"/>
                <a:ea typeface="Calibri"/>
              </a:rPr>
              <a:t>Continuous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09871" y="3095676"/>
            <a:ext cx="1122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err="1">
                <a:solidFill>
                  <a:prstClr val="black"/>
                </a:solidFill>
                <a:latin typeface="Times New Roman"/>
                <a:ea typeface="Calibri"/>
              </a:rPr>
              <a:t>Perfect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12278" y="3029964"/>
            <a:ext cx="17091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err="1">
                <a:solidFill>
                  <a:prstClr val="black"/>
                </a:solidFill>
                <a:latin typeface="Times New Roman"/>
                <a:ea typeface="Calibri"/>
              </a:rPr>
              <a:t>Continuous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9056" y="3491629"/>
            <a:ext cx="772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</a:rPr>
              <a:t>S+V</a:t>
            </a: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40248" y="383651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912986" y="3836919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860466" y="383712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36359" y="397959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76356" y="3438871"/>
            <a:ext cx="25231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</a:rPr>
              <a:t>S </a:t>
            </a:r>
            <a:r>
              <a:rPr lang="en-US" sz="2000" b="1" dirty="0" smtClean="0">
                <a:latin typeface="Times New Roman"/>
                <a:ea typeface="Calibri"/>
              </a:rPr>
              <a:t>+</a:t>
            </a:r>
            <a:r>
              <a:rPr lang="en-US" sz="2000" b="1" dirty="0">
                <a:latin typeface="Times New Roman"/>
                <a:ea typeface="Calibri"/>
              </a:rPr>
              <a:t>be (</a:t>
            </a:r>
            <a:r>
              <a:rPr lang="en-US" sz="2000" b="1" dirty="0" smtClean="0">
                <a:latin typeface="Times New Roman"/>
                <a:ea typeface="Calibri"/>
              </a:rPr>
              <a:t>am/is/are)</a:t>
            </a:r>
            <a:endParaRPr lang="ru-RU" sz="2000" b="1" dirty="0">
              <a:latin typeface="Times New Roman"/>
              <a:ea typeface="Calibri"/>
            </a:endParaRPr>
          </a:p>
          <a:p>
            <a:pPr lvl="0"/>
            <a:r>
              <a:rPr lang="en-US" sz="2000" b="1" dirty="0" err="1" smtClean="0">
                <a:latin typeface="Times New Roman"/>
                <a:ea typeface="Calibri"/>
              </a:rPr>
              <a:t>Ving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876665" y="3637140"/>
            <a:ext cx="20681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</a:rPr>
              <a:t>S </a:t>
            </a:r>
            <a:r>
              <a:rPr lang="en-US" sz="2000" b="1" dirty="0" smtClean="0">
                <a:latin typeface="Times New Roman"/>
                <a:ea typeface="Calibri"/>
              </a:rPr>
              <a:t>+</a:t>
            </a:r>
            <a:r>
              <a:rPr lang="en-US" sz="2000" b="1" dirty="0">
                <a:latin typeface="Times New Roman"/>
                <a:ea typeface="Calibri"/>
              </a:rPr>
              <a:t>h</a:t>
            </a:r>
            <a:r>
              <a:rPr lang="ru-RU" sz="2000" b="1" dirty="0" err="1" smtClean="0">
                <a:latin typeface="Times New Roman"/>
                <a:ea typeface="Calibri"/>
              </a:rPr>
              <a:t>ave</a:t>
            </a:r>
            <a:r>
              <a:rPr lang="ru-RU" sz="2000" b="1" dirty="0" smtClean="0">
                <a:latin typeface="Times New Roman"/>
                <a:ea typeface="Calibri"/>
              </a:rPr>
              <a:t>/</a:t>
            </a:r>
            <a:r>
              <a:rPr lang="ru-RU" sz="2000" b="1" dirty="0" err="1" smtClean="0">
                <a:latin typeface="Times New Roman"/>
                <a:ea typeface="Calibri"/>
              </a:rPr>
              <a:t>has</a:t>
            </a:r>
            <a:r>
              <a:rPr lang="ru-RU" sz="2000" b="1" dirty="0" smtClean="0">
                <a:latin typeface="Times New Roman"/>
                <a:ea typeface="Calibri"/>
              </a:rPr>
              <a:t> </a:t>
            </a:r>
            <a:r>
              <a:rPr lang="en-US" sz="2000" b="1" dirty="0" smtClean="0">
                <a:latin typeface="Times New Roman"/>
                <a:ea typeface="Calibri"/>
              </a:rPr>
              <a:t>been</a:t>
            </a:r>
          </a:p>
          <a:p>
            <a:pPr lvl="0"/>
            <a:r>
              <a:rPr lang="en-US" sz="2000" b="1" dirty="0" err="1" smtClean="0">
                <a:latin typeface="Times New Roman"/>
                <a:ea typeface="Calibri"/>
              </a:rPr>
              <a:t>Ving</a:t>
            </a:r>
            <a:endParaRPr lang="ru-RU" sz="2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279707" y="3440985"/>
            <a:ext cx="16727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</a:rPr>
              <a:t>S </a:t>
            </a:r>
            <a:r>
              <a:rPr lang="en-US" sz="2000" b="1" dirty="0" smtClean="0">
                <a:solidFill>
                  <a:srgbClr val="C00000"/>
                </a:solidFill>
                <a:latin typeface="Times New Roman"/>
                <a:ea typeface="Calibri"/>
              </a:rPr>
              <a:t>+</a:t>
            </a:r>
            <a:r>
              <a:rPr lang="en-US" sz="2000" b="1" dirty="0" smtClean="0">
                <a:latin typeface="Times New Roman"/>
                <a:ea typeface="Calibri"/>
              </a:rPr>
              <a:t>h</a:t>
            </a:r>
            <a:r>
              <a:rPr lang="ru-RU" sz="2000" b="1" dirty="0" err="1" smtClean="0">
                <a:latin typeface="Times New Roman"/>
                <a:ea typeface="Calibri"/>
              </a:rPr>
              <a:t>ave</a:t>
            </a:r>
            <a:r>
              <a:rPr lang="ru-RU" sz="2000" b="1" dirty="0" smtClean="0">
                <a:latin typeface="Times New Roman"/>
                <a:ea typeface="Calibri"/>
              </a:rPr>
              <a:t>/</a:t>
            </a:r>
            <a:r>
              <a:rPr lang="ru-RU" sz="2000" b="1" dirty="0" err="1" smtClean="0">
                <a:latin typeface="Times New Roman"/>
                <a:ea typeface="Calibri"/>
              </a:rPr>
              <a:t>has</a:t>
            </a:r>
            <a:endParaRPr lang="ru-RU" sz="2000" b="1" dirty="0">
              <a:latin typeface="Times New Roman"/>
              <a:ea typeface="Calibri"/>
            </a:endParaRPr>
          </a:p>
          <a:p>
            <a:pPr lvl="0"/>
            <a:r>
              <a:rPr lang="ru-RU" sz="2000" b="1" dirty="0" smtClean="0">
                <a:latin typeface="Times New Roman"/>
                <a:ea typeface="Calibri"/>
              </a:rPr>
              <a:t>V3</a:t>
            </a:r>
            <a:r>
              <a:rPr lang="en-US" sz="2000" b="1" dirty="0">
                <a:latin typeface="Times New Roman"/>
                <a:ea typeface="Calibri"/>
              </a:rPr>
              <a:t>(-</a:t>
            </a:r>
            <a:r>
              <a:rPr lang="en-US" sz="2000" b="1" dirty="0" err="1">
                <a:latin typeface="Times New Roman"/>
                <a:ea typeface="Calibri"/>
              </a:rPr>
              <a:t>ed</a:t>
            </a:r>
            <a:r>
              <a:rPr lang="en-US" sz="2400" b="1" dirty="0" smtClean="0">
                <a:latin typeface="Times New Roman"/>
                <a:ea typeface="Calibri"/>
              </a:rPr>
              <a:t>)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74938" y="4202189"/>
            <a:ext cx="12987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</a:rPr>
              <a:t>S+</a:t>
            </a:r>
            <a:r>
              <a:rPr lang="en-US" sz="2000" b="1" dirty="0" smtClean="0">
                <a:solidFill>
                  <a:srgbClr val="C00000"/>
                </a:solidFill>
                <a:latin typeface="Times New Roman"/>
                <a:ea typeface="Calibri"/>
              </a:rPr>
              <a:t>do\does</a:t>
            </a:r>
          </a:p>
          <a:p>
            <a:r>
              <a:rPr lang="en-US" sz="2000" b="1" dirty="0" smtClean="0">
                <a:solidFill>
                  <a:prstClr val="black"/>
                </a:solidFill>
                <a:latin typeface="Times New Roman"/>
                <a:ea typeface="Calibri"/>
              </a:rPr>
              <a:t>+</a:t>
            </a:r>
            <a:r>
              <a:rPr lang="en-US" sz="2000" i="1" dirty="0" smtClean="0">
                <a:solidFill>
                  <a:prstClr val="black"/>
                </a:solidFill>
                <a:latin typeface="Times New Roman"/>
                <a:ea typeface="Calibri"/>
              </a:rPr>
              <a:t>NOT</a:t>
            </a:r>
            <a:r>
              <a:rPr lang="en-US" sz="2000" b="1" dirty="0" smtClean="0">
                <a:solidFill>
                  <a:prstClr val="black"/>
                </a:solidFill>
                <a:latin typeface="Times New Roman"/>
                <a:ea typeface="Calibri"/>
              </a:rPr>
              <a:t>+ 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</a:rPr>
              <a:t>V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653354" y="4515821"/>
            <a:ext cx="2626970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</a:rPr>
              <a:t>S </a:t>
            </a:r>
            <a:r>
              <a:rPr lang="en-US" sz="2000" b="1" dirty="0">
                <a:latin typeface="Times New Roman"/>
                <a:ea typeface="Calibri"/>
              </a:rPr>
              <a:t>+be (am/is/are</a:t>
            </a:r>
            <a:r>
              <a:rPr lang="en-US" sz="2000" b="1" dirty="0" smtClean="0">
                <a:latin typeface="Times New Roman"/>
                <a:ea typeface="Calibri"/>
              </a:rPr>
              <a:t>)+</a:t>
            </a:r>
          </a:p>
          <a:p>
            <a:pPr lvl="0"/>
            <a:r>
              <a:rPr lang="en-US" sz="2000" i="1" dirty="0" err="1" smtClean="0">
                <a:latin typeface="Times New Roman"/>
                <a:ea typeface="Calibri"/>
              </a:rPr>
              <a:t>NOT</a:t>
            </a:r>
            <a:r>
              <a:rPr lang="en-US" sz="2000" b="1" dirty="0" err="1" smtClean="0">
                <a:latin typeface="Times New Roman"/>
                <a:ea typeface="Calibri"/>
              </a:rPr>
              <a:t>+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/>
                <a:ea typeface="Calibri"/>
              </a:rPr>
              <a:t>V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/>
                <a:ea typeface="Calibri"/>
              </a:rPr>
              <a:t>ing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51540" y="4659815"/>
            <a:ext cx="20171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latin typeface="Times New Roman"/>
                <a:ea typeface="Calibri"/>
              </a:rPr>
              <a:t>S </a:t>
            </a:r>
            <a:r>
              <a:rPr lang="en-US" sz="2000" b="1" dirty="0">
                <a:latin typeface="Times New Roman"/>
                <a:ea typeface="Calibri"/>
              </a:rPr>
              <a:t>+h</a:t>
            </a:r>
            <a:r>
              <a:rPr lang="ru-RU" sz="2000" b="1" dirty="0" err="1" smtClean="0">
                <a:latin typeface="Times New Roman"/>
                <a:ea typeface="Calibri"/>
              </a:rPr>
              <a:t>ave</a:t>
            </a:r>
            <a:r>
              <a:rPr lang="ru-RU" sz="2000" b="1" dirty="0" smtClean="0">
                <a:latin typeface="Times New Roman"/>
                <a:ea typeface="Calibri"/>
              </a:rPr>
              <a:t>/</a:t>
            </a:r>
            <a:r>
              <a:rPr lang="ru-RU" sz="2000" b="1" dirty="0" err="1" smtClean="0">
                <a:latin typeface="Times New Roman"/>
                <a:ea typeface="Calibri"/>
              </a:rPr>
              <a:t>has</a:t>
            </a:r>
            <a:endParaRPr lang="en-US" sz="2000" b="1" dirty="0" smtClean="0">
              <a:latin typeface="Times New Roman"/>
              <a:ea typeface="Calibri"/>
            </a:endParaRPr>
          </a:p>
          <a:p>
            <a:pPr lvl="0"/>
            <a:r>
              <a:rPr lang="en-US" sz="2000" b="1" dirty="0" smtClean="0">
                <a:latin typeface="Times New Roman"/>
                <a:ea typeface="Calibri"/>
              </a:rPr>
              <a:t>+</a:t>
            </a:r>
            <a:r>
              <a:rPr lang="en-US" sz="2000" i="1" dirty="0" smtClean="0">
                <a:latin typeface="Times New Roman"/>
                <a:ea typeface="Calibri"/>
              </a:rPr>
              <a:t>NOT</a:t>
            </a:r>
            <a:r>
              <a:rPr lang="en-US" sz="2000" b="1" dirty="0" smtClean="0">
                <a:latin typeface="Times New Roman"/>
                <a:ea typeface="Calibri"/>
              </a:rPr>
              <a:t>+</a:t>
            </a:r>
            <a:r>
              <a:rPr lang="ru-RU" sz="2000" b="1" dirty="0" smtClean="0">
                <a:latin typeface="Times New Roman"/>
                <a:ea typeface="Calibri"/>
              </a:rPr>
              <a:t>V3</a:t>
            </a:r>
            <a:r>
              <a:rPr lang="en-US" sz="2000" b="1" dirty="0">
                <a:latin typeface="Times New Roman"/>
                <a:ea typeface="Calibri"/>
              </a:rPr>
              <a:t>(-</a:t>
            </a:r>
            <a:r>
              <a:rPr lang="en-US" sz="2000" b="1" dirty="0" err="1">
                <a:latin typeface="Times New Roman"/>
                <a:ea typeface="Calibri"/>
              </a:rPr>
              <a:t>ed</a:t>
            </a:r>
            <a:r>
              <a:rPr lang="en-US" sz="2000" b="1" dirty="0">
                <a:solidFill>
                  <a:srgbClr val="C00000"/>
                </a:solidFill>
                <a:latin typeface="Times New Roman"/>
                <a:ea typeface="Calibri"/>
              </a:rPr>
              <a:t>)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60466" y="4632269"/>
            <a:ext cx="22471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latin typeface="Times New Roman"/>
                <a:ea typeface="Calibri"/>
              </a:rPr>
              <a:t>S </a:t>
            </a:r>
            <a:r>
              <a:rPr lang="en-US" sz="2000" b="1" dirty="0">
                <a:latin typeface="Times New Roman"/>
                <a:ea typeface="Calibri"/>
              </a:rPr>
              <a:t>+h</a:t>
            </a:r>
            <a:r>
              <a:rPr lang="ru-RU" sz="2000" b="1" dirty="0" err="1" smtClean="0">
                <a:latin typeface="Times New Roman"/>
                <a:ea typeface="Calibri"/>
              </a:rPr>
              <a:t>ave</a:t>
            </a:r>
            <a:r>
              <a:rPr lang="ru-RU" sz="2000" b="1" dirty="0" smtClean="0">
                <a:latin typeface="Times New Roman"/>
                <a:ea typeface="Calibri"/>
              </a:rPr>
              <a:t>/</a:t>
            </a:r>
            <a:r>
              <a:rPr lang="ru-RU" sz="2000" b="1" dirty="0" err="1" smtClean="0">
                <a:latin typeface="Times New Roman"/>
                <a:ea typeface="Calibri"/>
              </a:rPr>
              <a:t>has</a:t>
            </a:r>
            <a:r>
              <a:rPr lang="en-US" sz="2000" b="1" dirty="0" smtClean="0">
                <a:latin typeface="Times New Roman"/>
                <a:ea typeface="Calibri"/>
              </a:rPr>
              <a:t>+</a:t>
            </a:r>
            <a:r>
              <a:rPr lang="en-US" sz="2000" i="1" dirty="0" smtClean="0">
                <a:latin typeface="Times New Roman"/>
                <a:ea typeface="Calibri"/>
              </a:rPr>
              <a:t>NOT</a:t>
            </a:r>
          </a:p>
          <a:p>
            <a:pPr lvl="0"/>
            <a:r>
              <a:rPr lang="en-US" sz="2000" b="1" dirty="0" smtClean="0">
                <a:latin typeface="Times New Roman"/>
                <a:ea typeface="Calibri"/>
              </a:rPr>
              <a:t>+</a:t>
            </a:r>
            <a:r>
              <a:rPr lang="en-US" sz="2000" b="1" dirty="0" err="1" smtClean="0">
                <a:latin typeface="Times New Roman"/>
                <a:ea typeface="Calibri"/>
              </a:rPr>
              <a:t>been+Ving</a:t>
            </a:r>
            <a:endParaRPr lang="ru-RU" sz="20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78508" y="3548707"/>
            <a:ext cx="18789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C00000"/>
                </a:solidFill>
                <a:latin typeface="Times New Roman"/>
                <a:ea typeface="Calibri"/>
              </a:rPr>
              <a:t>       , do\does</a:t>
            </a:r>
            <a:r>
              <a:rPr lang="en-US" sz="2000" i="1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endParaRPr lang="en-US" sz="2000" i="1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/>
            <a:r>
              <a:rPr lang="en-US" sz="2000" i="1" dirty="0" smtClean="0">
                <a:solidFill>
                  <a:prstClr val="black"/>
                </a:solidFill>
                <a:latin typeface="Times New Roman"/>
                <a:ea typeface="Calibri"/>
              </a:rPr>
              <a:t>NOT </a:t>
            </a:r>
            <a:r>
              <a:rPr lang="en-US" sz="2000" b="1" i="1" dirty="0" smtClean="0">
                <a:solidFill>
                  <a:prstClr val="black"/>
                </a:solidFill>
                <a:latin typeface="Times New Roman"/>
                <a:ea typeface="Calibri"/>
              </a:rPr>
              <a:t>S</a:t>
            </a:r>
            <a:r>
              <a:rPr lang="en-US" i="1" dirty="0" smtClean="0">
                <a:solidFill>
                  <a:prstClr val="black"/>
                </a:solidFill>
                <a:latin typeface="Times New Roman"/>
                <a:ea typeface="Calibri"/>
              </a:rPr>
              <a:t>(</a:t>
            </a:r>
            <a:r>
              <a:rPr lang="en-US" sz="1600" i="1" dirty="0" smtClean="0">
                <a:solidFill>
                  <a:prstClr val="black"/>
                </a:solidFill>
                <a:latin typeface="Times New Roman"/>
                <a:ea typeface="Calibri"/>
              </a:rPr>
              <a:t>M</a:t>
            </a:r>
            <a:r>
              <a:rPr lang="en-US" sz="2000" i="1" dirty="0" smtClean="0">
                <a:solidFill>
                  <a:prstClr val="black"/>
                </a:solidFill>
                <a:latin typeface="Times New Roman"/>
                <a:ea typeface="Calibri"/>
              </a:rPr>
              <a:t>)</a:t>
            </a:r>
            <a:endParaRPr lang="en-US" sz="2000" b="1" dirty="0">
              <a:solidFill>
                <a:srgbClr val="C00000"/>
              </a:solidFill>
              <a:latin typeface="Times New Roman"/>
              <a:ea typeface="Calibri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60131" y="4483454"/>
            <a:ext cx="1715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C00000"/>
                </a:solidFill>
                <a:latin typeface="Times New Roman"/>
                <a:ea typeface="Calibri"/>
              </a:rPr>
              <a:t>                , </a:t>
            </a:r>
          </a:p>
          <a:p>
            <a:pPr lvl="0"/>
            <a:r>
              <a:rPr lang="en-US" sz="2000" b="1" dirty="0" smtClean="0">
                <a:solidFill>
                  <a:srgbClr val="C00000"/>
                </a:solidFill>
                <a:latin typeface="Times New Roman"/>
                <a:ea typeface="Calibri"/>
              </a:rPr>
              <a:t>do\does</a:t>
            </a:r>
            <a:r>
              <a:rPr lang="en-US" sz="2000" i="1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000" b="1" i="1" dirty="0" smtClean="0">
                <a:solidFill>
                  <a:prstClr val="black"/>
                </a:solidFill>
                <a:latin typeface="Times New Roman"/>
                <a:ea typeface="Calibri"/>
              </a:rPr>
              <a:t>S</a:t>
            </a:r>
            <a:r>
              <a:rPr lang="en-US" sz="2000" i="1" dirty="0" smtClean="0">
                <a:solidFill>
                  <a:prstClr val="black"/>
                </a:solidFill>
                <a:latin typeface="Times New Roman"/>
                <a:ea typeface="Calibri"/>
              </a:rPr>
              <a:t>(</a:t>
            </a:r>
            <a:r>
              <a:rPr lang="en-US" sz="1600" i="1" dirty="0" smtClean="0">
                <a:solidFill>
                  <a:prstClr val="black"/>
                </a:solidFill>
                <a:latin typeface="Times New Roman"/>
                <a:ea typeface="Calibri"/>
              </a:rPr>
              <a:t>M</a:t>
            </a:r>
            <a:r>
              <a:rPr lang="en-US" sz="2000" i="1" dirty="0">
                <a:solidFill>
                  <a:prstClr val="black"/>
                </a:solidFill>
                <a:latin typeface="Times New Roman"/>
                <a:ea typeface="Calibri"/>
              </a:rPr>
              <a:t>)</a:t>
            </a:r>
            <a:endParaRPr lang="en-US" sz="2000" b="1" dirty="0">
              <a:solidFill>
                <a:srgbClr val="C00000"/>
              </a:solidFill>
              <a:latin typeface="Times New Roman"/>
              <a:ea typeface="Calibri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626432" y="3828137"/>
            <a:ext cx="24436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C00000"/>
                </a:solidFill>
                <a:latin typeface="Times New Roman"/>
                <a:ea typeface="Calibri"/>
              </a:rPr>
              <a:t>         ,   is/are  </a:t>
            </a:r>
          </a:p>
          <a:p>
            <a:pPr lvl="0"/>
            <a:r>
              <a:rPr lang="en-US" sz="2000" i="1" dirty="0" smtClean="0">
                <a:solidFill>
                  <a:prstClr val="black"/>
                </a:solidFill>
                <a:latin typeface="Times New Roman"/>
                <a:ea typeface="Calibri"/>
              </a:rPr>
              <a:t>NOT </a:t>
            </a:r>
            <a:r>
              <a:rPr lang="en-US" sz="2000" b="1" i="1" dirty="0" smtClean="0">
                <a:solidFill>
                  <a:prstClr val="black"/>
                </a:solidFill>
                <a:latin typeface="Times New Roman"/>
                <a:ea typeface="Calibri"/>
              </a:rPr>
              <a:t>S</a:t>
            </a:r>
            <a:r>
              <a:rPr lang="en-US" sz="2000" i="1" dirty="0" smtClean="0">
                <a:solidFill>
                  <a:prstClr val="black"/>
                </a:solidFill>
                <a:latin typeface="Times New Roman"/>
                <a:ea typeface="Calibri"/>
              </a:rPr>
              <a:t>(</a:t>
            </a:r>
            <a:r>
              <a:rPr lang="en-US" sz="1600" i="1" dirty="0" smtClean="0">
                <a:solidFill>
                  <a:prstClr val="black"/>
                </a:solidFill>
                <a:latin typeface="Times New Roman"/>
                <a:ea typeface="Calibri"/>
              </a:rPr>
              <a:t>M</a:t>
            </a:r>
            <a:r>
              <a:rPr lang="en-US" sz="2000" i="1" dirty="0" smtClean="0">
                <a:solidFill>
                  <a:prstClr val="black"/>
                </a:solidFill>
                <a:latin typeface="Times New Roman"/>
                <a:ea typeface="Calibri"/>
              </a:rPr>
              <a:t>)</a:t>
            </a:r>
            <a:r>
              <a:rPr lang="en-US" sz="2000" b="1" dirty="0" smtClean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797942" y="4793143"/>
            <a:ext cx="13898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rgbClr val="C00000"/>
                </a:solidFill>
                <a:latin typeface="Times New Roman"/>
                <a:ea typeface="Calibri"/>
              </a:rPr>
              <a:t>, </a:t>
            </a:r>
            <a:r>
              <a:rPr lang="en-US" sz="2000" b="1" dirty="0" smtClean="0">
                <a:solidFill>
                  <a:srgbClr val="C00000"/>
                </a:solidFill>
                <a:latin typeface="Times New Roman"/>
                <a:ea typeface="Calibri"/>
              </a:rPr>
              <a:t>is/are</a:t>
            </a:r>
          </a:p>
          <a:p>
            <a:pPr lvl="0"/>
            <a:r>
              <a:rPr lang="en-US" sz="2000" b="1" dirty="0" smtClean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r>
              <a:rPr lang="en-US" sz="2000" b="1" i="1" dirty="0" smtClean="0">
                <a:solidFill>
                  <a:prstClr val="black"/>
                </a:solidFill>
                <a:latin typeface="Times New Roman"/>
                <a:ea typeface="Calibri"/>
              </a:rPr>
              <a:t>S</a:t>
            </a:r>
            <a:r>
              <a:rPr lang="en-US" sz="2000" i="1" dirty="0" smtClean="0">
                <a:solidFill>
                  <a:prstClr val="black"/>
                </a:solidFill>
                <a:latin typeface="Times New Roman"/>
                <a:ea typeface="Calibri"/>
              </a:rPr>
              <a:t>(</a:t>
            </a:r>
            <a:r>
              <a:rPr lang="en-US" sz="1600" i="1" dirty="0" smtClean="0">
                <a:solidFill>
                  <a:prstClr val="black"/>
                </a:solidFill>
                <a:latin typeface="Times New Roman"/>
                <a:ea typeface="Calibri"/>
              </a:rPr>
              <a:t>M</a:t>
            </a:r>
            <a:r>
              <a:rPr lang="en-US" sz="2000" i="1" dirty="0">
                <a:solidFill>
                  <a:prstClr val="black"/>
                </a:solidFill>
                <a:latin typeface="Times New Roman"/>
                <a:ea typeface="Calibri"/>
              </a:rPr>
              <a:t>)</a:t>
            </a:r>
            <a:r>
              <a:rPr lang="en-US" sz="2000" b="1" dirty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305670" y="3738553"/>
            <a:ext cx="17982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C00000"/>
                </a:solidFill>
                <a:latin typeface="Times New Roman"/>
                <a:ea typeface="Calibri"/>
              </a:rPr>
              <a:t>            , </a:t>
            </a:r>
          </a:p>
          <a:p>
            <a:pPr lvl="0"/>
            <a:r>
              <a:rPr lang="en-US" sz="2000" b="1" dirty="0" smtClean="0">
                <a:solidFill>
                  <a:srgbClr val="C00000"/>
                </a:solidFill>
                <a:latin typeface="Times New Roman"/>
                <a:ea typeface="Calibri"/>
              </a:rPr>
              <a:t>h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/>
                <a:ea typeface="Calibri"/>
              </a:rPr>
              <a:t>ave</a:t>
            </a: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Calibri"/>
              </a:rPr>
              <a:t>/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/>
                <a:ea typeface="Calibri"/>
              </a:rPr>
              <a:t>has</a:t>
            </a:r>
            <a:r>
              <a:rPr lang="en-US" sz="2000" b="1" dirty="0" smtClean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r>
              <a:rPr lang="en-US" sz="2000" i="1" dirty="0" smtClean="0">
                <a:solidFill>
                  <a:prstClr val="black"/>
                </a:solidFill>
                <a:latin typeface="Times New Roman"/>
                <a:ea typeface="Calibri"/>
              </a:rPr>
              <a:t>NOT</a:t>
            </a:r>
          </a:p>
          <a:p>
            <a:pPr lvl="0"/>
            <a:r>
              <a:rPr lang="en-US" sz="2000" b="1" i="1" dirty="0" smtClean="0">
                <a:solidFill>
                  <a:prstClr val="black"/>
                </a:solidFill>
                <a:latin typeface="Times New Roman"/>
                <a:ea typeface="Calibri"/>
              </a:rPr>
              <a:t>S</a:t>
            </a:r>
            <a:r>
              <a:rPr lang="en-US" i="1" dirty="0" smtClean="0">
                <a:solidFill>
                  <a:prstClr val="black"/>
                </a:solidFill>
                <a:latin typeface="Times New Roman"/>
                <a:ea typeface="Calibri"/>
              </a:rPr>
              <a:t>(</a:t>
            </a:r>
            <a:r>
              <a:rPr lang="en-US" sz="1600" i="1" dirty="0" smtClean="0">
                <a:solidFill>
                  <a:prstClr val="black"/>
                </a:solidFill>
                <a:latin typeface="Times New Roman"/>
                <a:ea typeface="Calibri"/>
              </a:rPr>
              <a:t>M</a:t>
            </a:r>
            <a:r>
              <a:rPr lang="en-US" sz="2000" i="1" dirty="0" smtClean="0">
                <a:solidFill>
                  <a:prstClr val="black"/>
                </a:solidFill>
                <a:latin typeface="Times New Roman"/>
                <a:ea typeface="Calibri"/>
              </a:rPr>
              <a:t>)</a:t>
            </a:r>
            <a:endParaRPr lang="en-US" sz="2000" b="1" dirty="0">
              <a:solidFill>
                <a:srgbClr val="C00000"/>
              </a:solidFill>
              <a:latin typeface="Times New Roman"/>
              <a:ea typeface="Calibri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280324" y="4986212"/>
            <a:ext cx="18566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C00000"/>
                </a:solidFill>
                <a:latin typeface="Times New Roman"/>
                <a:ea typeface="Calibri"/>
              </a:rPr>
              <a:t>                        ,   </a:t>
            </a:r>
          </a:p>
          <a:p>
            <a:pPr lvl="0"/>
            <a:r>
              <a:rPr lang="en-US" sz="2000" b="1" dirty="0" smtClean="0">
                <a:solidFill>
                  <a:srgbClr val="C00000"/>
                </a:solidFill>
                <a:latin typeface="Times New Roman"/>
                <a:ea typeface="Calibri"/>
              </a:rPr>
              <a:t>h</a:t>
            </a:r>
            <a:r>
              <a:rPr lang="ru-RU" sz="2000" b="1" dirty="0" err="1">
                <a:solidFill>
                  <a:srgbClr val="C00000"/>
                </a:solidFill>
                <a:latin typeface="Times New Roman"/>
                <a:ea typeface="Calibri"/>
              </a:rPr>
              <a:t>ave</a:t>
            </a:r>
            <a:r>
              <a:rPr lang="ru-RU" sz="2000" b="1" dirty="0">
                <a:solidFill>
                  <a:srgbClr val="C00000"/>
                </a:solidFill>
                <a:latin typeface="Times New Roman"/>
                <a:ea typeface="Calibri"/>
              </a:rPr>
              <a:t>/</a:t>
            </a:r>
            <a:r>
              <a:rPr lang="ru-RU" sz="2000" b="1" dirty="0" err="1">
                <a:solidFill>
                  <a:srgbClr val="C00000"/>
                </a:solidFill>
                <a:latin typeface="Times New Roman"/>
                <a:ea typeface="Calibri"/>
              </a:rPr>
              <a:t>has</a:t>
            </a:r>
            <a:r>
              <a:rPr lang="en-US" sz="2000" b="1" dirty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r>
              <a:rPr lang="en-US" sz="2000" b="1" i="1" dirty="0" smtClean="0">
                <a:solidFill>
                  <a:prstClr val="black"/>
                </a:solidFill>
                <a:latin typeface="Times New Roman"/>
                <a:ea typeface="Calibri"/>
              </a:rPr>
              <a:t>S</a:t>
            </a:r>
            <a:r>
              <a:rPr lang="en-US" i="1" dirty="0" smtClean="0">
                <a:solidFill>
                  <a:prstClr val="black"/>
                </a:solidFill>
                <a:latin typeface="Times New Roman"/>
                <a:ea typeface="Calibri"/>
              </a:rPr>
              <a:t>(</a:t>
            </a:r>
            <a:r>
              <a:rPr lang="en-US" sz="1600" i="1" dirty="0" smtClean="0">
                <a:solidFill>
                  <a:prstClr val="black"/>
                </a:solidFill>
                <a:latin typeface="Times New Roman"/>
                <a:ea typeface="Calibri"/>
              </a:rPr>
              <a:t>M</a:t>
            </a:r>
            <a:r>
              <a:rPr lang="en-US" sz="2000" i="1" dirty="0">
                <a:solidFill>
                  <a:prstClr val="black"/>
                </a:solidFill>
                <a:latin typeface="Times New Roman"/>
                <a:ea typeface="Calibri"/>
              </a:rPr>
              <a:t>)</a:t>
            </a:r>
            <a:endParaRPr lang="en-US" sz="2000" b="1" dirty="0">
              <a:solidFill>
                <a:srgbClr val="C00000"/>
              </a:solidFill>
              <a:latin typeface="Times New Roman"/>
              <a:ea typeface="Calibri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355124" y="3944845"/>
            <a:ext cx="18696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rgbClr val="C00000"/>
                </a:solidFill>
                <a:latin typeface="Times New Roman"/>
                <a:ea typeface="Calibri"/>
              </a:rPr>
              <a:t>, h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/>
                <a:ea typeface="Calibri"/>
              </a:rPr>
              <a:t>ave</a:t>
            </a: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Calibri"/>
              </a:rPr>
              <a:t>/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/>
                <a:ea typeface="Calibri"/>
              </a:rPr>
              <a:t>has</a:t>
            </a:r>
            <a:r>
              <a:rPr lang="en-US" sz="2000" b="1" dirty="0" smtClean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r>
              <a:rPr lang="en-US" sz="2000" i="1" dirty="0" smtClean="0">
                <a:solidFill>
                  <a:prstClr val="black"/>
                </a:solidFill>
                <a:latin typeface="Times New Roman"/>
                <a:ea typeface="Calibri"/>
              </a:rPr>
              <a:t>NOT </a:t>
            </a:r>
            <a:r>
              <a:rPr lang="en-US" sz="2000" b="1" i="1" dirty="0">
                <a:solidFill>
                  <a:prstClr val="black"/>
                </a:solidFill>
                <a:latin typeface="Times New Roman"/>
                <a:ea typeface="Calibri"/>
              </a:rPr>
              <a:t>S</a:t>
            </a:r>
            <a:r>
              <a:rPr lang="en-US" i="1" dirty="0">
                <a:solidFill>
                  <a:prstClr val="black"/>
                </a:solidFill>
                <a:latin typeface="Times New Roman"/>
                <a:ea typeface="Calibri"/>
              </a:rPr>
              <a:t>(</a:t>
            </a:r>
            <a:r>
              <a:rPr lang="en-US" sz="1600" i="1" dirty="0">
                <a:solidFill>
                  <a:prstClr val="black"/>
                </a:solidFill>
                <a:latin typeface="Times New Roman"/>
                <a:ea typeface="Calibri"/>
              </a:rPr>
              <a:t>M</a:t>
            </a:r>
            <a:r>
              <a:rPr lang="en-US" sz="2000" i="1" dirty="0">
                <a:solidFill>
                  <a:prstClr val="black"/>
                </a:solidFill>
                <a:latin typeface="Times New Roman"/>
                <a:ea typeface="Calibri"/>
              </a:rPr>
              <a:t>)</a:t>
            </a:r>
            <a:endParaRPr lang="en-US" sz="2000" b="1" dirty="0">
              <a:solidFill>
                <a:srgbClr val="C00000"/>
              </a:solidFill>
              <a:latin typeface="Times New Roman"/>
              <a:ea typeface="Calibri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082228" y="4967209"/>
            <a:ext cx="18640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C00000"/>
                </a:solidFill>
                <a:latin typeface="Times New Roman"/>
                <a:ea typeface="Calibri"/>
              </a:rPr>
              <a:t>                 , h</a:t>
            </a:r>
            <a:r>
              <a:rPr lang="ru-RU" sz="2000" b="1" dirty="0" err="1">
                <a:solidFill>
                  <a:srgbClr val="C00000"/>
                </a:solidFill>
                <a:latin typeface="Times New Roman"/>
                <a:ea typeface="Calibri"/>
              </a:rPr>
              <a:t>ave</a:t>
            </a:r>
            <a:r>
              <a:rPr lang="ru-RU" sz="2000" b="1" dirty="0">
                <a:solidFill>
                  <a:srgbClr val="C00000"/>
                </a:solidFill>
                <a:latin typeface="Times New Roman"/>
                <a:ea typeface="Calibri"/>
              </a:rPr>
              <a:t>/</a:t>
            </a:r>
            <a:r>
              <a:rPr lang="ru-RU" sz="2000" b="1" dirty="0" err="1">
                <a:solidFill>
                  <a:srgbClr val="C00000"/>
                </a:solidFill>
                <a:latin typeface="Times New Roman"/>
                <a:ea typeface="Calibri"/>
              </a:rPr>
              <a:t>has</a:t>
            </a:r>
            <a:r>
              <a:rPr lang="en-US" sz="2000" b="1" dirty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r>
              <a:rPr lang="en-US" sz="2000" b="1" i="1" dirty="0">
                <a:solidFill>
                  <a:prstClr val="black"/>
                </a:solidFill>
                <a:latin typeface="Times New Roman"/>
                <a:ea typeface="Calibri"/>
              </a:rPr>
              <a:t>S</a:t>
            </a:r>
            <a:r>
              <a:rPr lang="en-US" i="1" dirty="0">
                <a:solidFill>
                  <a:prstClr val="black"/>
                </a:solidFill>
                <a:latin typeface="Times New Roman"/>
                <a:ea typeface="Calibri"/>
              </a:rPr>
              <a:t>(</a:t>
            </a:r>
            <a:r>
              <a:rPr lang="en-US" sz="1600" i="1" dirty="0">
                <a:solidFill>
                  <a:prstClr val="black"/>
                </a:solidFill>
                <a:latin typeface="Times New Roman"/>
                <a:ea typeface="Calibri"/>
              </a:rPr>
              <a:t>M</a:t>
            </a:r>
            <a:r>
              <a:rPr lang="en-US" sz="2000" i="1" dirty="0">
                <a:solidFill>
                  <a:prstClr val="black"/>
                </a:solidFill>
                <a:latin typeface="Times New Roman"/>
                <a:ea typeface="Calibri"/>
              </a:rPr>
              <a:t>)</a:t>
            </a:r>
            <a:endParaRPr lang="en-US" sz="2000" b="1" dirty="0">
              <a:solidFill>
                <a:srgbClr val="C00000"/>
              </a:solidFill>
              <a:latin typeface="Times New Roman"/>
              <a:ea typeface="Calibri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93338" y="5451612"/>
            <a:ext cx="19971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</a:rPr>
              <a:t>Peter arrives    at 6, </a:t>
            </a:r>
            <a:r>
              <a:rPr lang="en-US" sz="2000" b="1" dirty="0" smtClean="0">
                <a:solidFill>
                  <a:srgbClr val="C00000"/>
                </a:solidFill>
                <a:latin typeface="Times New Roman"/>
              </a:rPr>
              <a:t>does</a:t>
            </a:r>
            <a:r>
              <a:rPr lang="en-US" sz="2000" b="1" dirty="0" smtClean="0">
                <a:solidFill>
                  <a:prstClr val="black"/>
                </a:solidFill>
                <a:latin typeface="Times New Roman"/>
              </a:rPr>
              <a:t> not he?</a:t>
            </a:r>
            <a:endParaRPr lang="ru-RU" dirty="0"/>
          </a:p>
        </p:txBody>
      </p:sp>
      <p:sp>
        <p:nvSpPr>
          <p:cNvPr id="2048" name="Прямоугольник 2047"/>
          <p:cNvSpPr/>
          <p:nvPr/>
        </p:nvSpPr>
        <p:spPr>
          <a:xfrm>
            <a:off x="616509" y="6220232"/>
            <a:ext cx="20124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</a:rPr>
              <a:t>We do   not meet 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</a:rPr>
              <a:t>at 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</a:rPr>
              <a:t>6,   </a:t>
            </a:r>
            <a:r>
              <a:rPr lang="en-US" sz="2000" b="1" dirty="0" smtClean="0">
                <a:solidFill>
                  <a:srgbClr val="C00000"/>
                </a:solidFill>
                <a:latin typeface="Times New Roman"/>
              </a:rPr>
              <a:t>do</a:t>
            </a:r>
            <a:r>
              <a:rPr lang="en-US" sz="2000" b="1" dirty="0" smtClean="0">
                <a:solidFill>
                  <a:prstClr val="black"/>
                </a:solidFill>
                <a:latin typeface="Times New Roman"/>
              </a:rPr>
              <a:t>   we?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49" name="Прямоугольник 2048"/>
          <p:cNvSpPr/>
          <p:nvPr/>
        </p:nvSpPr>
        <p:spPr>
          <a:xfrm>
            <a:off x="2726899" y="5424111"/>
            <a:ext cx="23384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</a:rPr>
              <a:t>Sam   is   reading,</a:t>
            </a:r>
            <a:endParaRPr lang="en-US" sz="20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/>
            <a:r>
              <a:rPr lang="en-US" sz="2000" b="1" dirty="0" smtClean="0">
                <a:solidFill>
                  <a:srgbClr val="C00000"/>
                </a:solidFill>
                <a:latin typeface="Times New Roman"/>
              </a:rPr>
              <a:t>  is</a:t>
            </a:r>
            <a:r>
              <a:rPr lang="en-US" sz="2000" b="1" dirty="0" smtClean="0">
                <a:solidFill>
                  <a:prstClr val="black"/>
                </a:solidFill>
                <a:latin typeface="Times New Roman"/>
              </a:rPr>
              <a:t>   not </a:t>
            </a:r>
            <a:r>
              <a:rPr lang="en-US" sz="2000" b="1" dirty="0">
                <a:solidFill>
                  <a:prstClr val="black"/>
                </a:solidFill>
                <a:latin typeface="Times New Roman"/>
              </a:rPr>
              <a:t>he?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51" name="Прямоугольник 2050"/>
          <p:cNvSpPr/>
          <p:nvPr/>
        </p:nvSpPr>
        <p:spPr>
          <a:xfrm>
            <a:off x="2657497" y="6021733"/>
            <a:ext cx="22313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</a:rPr>
              <a:t>Sam and Ben are not reading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</a:rPr>
              <a:t>,</a:t>
            </a:r>
          </a:p>
          <a:p>
            <a:pPr lvl="0"/>
            <a:r>
              <a:rPr lang="en-US" sz="2000" b="1" dirty="0" smtClean="0">
                <a:solidFill>
                  <a:srgbClr val="C00000"/>
                </a:solidFill>
                <a:latin typeface="Times New Roman"/>
              </a:rPr>
              <a:t>  are</a:t>
            </a:r>
            <a:r>
              <a:rPr lang="en-US" sz="2000" b="1" dirty="0" smtClean="0">
                <a:solidFill>
                  <a:prstClr val="black"/>
                </a:solidFill>
                <a:latin typeface="Times New Roman"/>
              </a:rPr>
              <a:t>    they?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52" name="Прямоугольник 2051"/>
          <p:cNvSpPr/>
          <p:nvPr/>
        </p:nvSpPr>
        <p:spPr>
          <a:xfrm>
            <a:off x="5263227" y="5495521"/>
            <a:ext cx="19937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</a:rPr>
              <a:t>Pam has come,</a:t>
            </a:r>
            <a:endParaRPr lang="en-US" sz="20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/>
            <a:r>
              <a:rPr lang="en-US" sz="2000" b="1" dirty="0" smtClean="0">
                <a:solidFill>
                  <a:srgbClr val="C00000"/>
                </a:solidFill>
                <a:latin typeface="Times New Roman"/>
              </a:rPr>
              <a:t>has</a:t>
            </a:r>
            <a:r>
              <a:rPr lang="en-US" sz="2000" b="1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Times New Roman"/>
              </a:rPr>
              <a:t>not </a:t>
            </a:r>
            <a:r>
              <a:rPr lang="en-US" sz="2000" b="1" dirty="0" smtClean="0">
                <a:solidFill>
                  <a:prstClr val="black"/>
                </a:solidFill>
                <a:latin typeface="Times New Roman"/>
              </a:rPr>
              <a:t>she</a:t>
            </a:r>
            <a:r>
              <a:rPr lang="en-US" sz="2000" b="1" dirty="0">
                <a:solidFill>
                  <a:prstClr val="black"/>
                </a:solidFill>
                <a:latin typeface="Times New Roman"/>
              </a:rPr>
              <a:t>?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53" name="Прямоугольник 2052"/>
          <p:cNvSpPr/>
          <p:nvPr/>
        </p:nvSpPr>
        <p:spPr>
          <a:xfrm>
            <a:off x="5141018" y="6167358"/>
            <a:ext cx="20322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</a:rPr>
              <a:t>You haven’t done this, </a:t>
            </a:r>
            <a:r>
              <a:rPr lang="en-US" sz="2000" b="1" dirty="0" smtClean="0">
                <a:solidFill>
                  <a:srgbClr val="C00000"/>
                </a:solidFill>
                <a:latin typeface="Times New Roman"/>
              </a:rPr>
              <a:t>have</a:t>
            </a:r>
            <a:r>
              <a:rPr lang="en-US" sz="2000" b="1" dirty="0" smtClean="0">
                <a:solidFill>
                  <a:prstClr val="black"/>
                </a:solidFill>
                <a:latin typeface="Times New Roman"/>
              </a:rPr>
              <a:t> you?</a:t>
            </a:r>
            <a:endParaRPr lang="ru-RU" dirty="0"/>
          </a:p>
        </p:txBody>
      </p:sp>
      <p:sp>
        <p:nvSpPr>
          <p:cNvPr id="2054" name="Прямоугольник 2053"/>
          <p:cNvSpPr/>
          <p:nvPr/>
        </p:nvSpPr>
        <p:spPr>
          <a:xfrm>
            <a:off x="7168826" y="5820943"/>
            <a:ext cx="18944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</a:rPr>
              <a:t>She   has   been waiting long,</a:t>
            </a:r>
            <a:endParaRPr lang="en-US" sz="20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/>
            <a:r>
              <a:rPr lang="en-US" sz="2000" b="1" dirty="0">
                <a:solidFill>
                  <a:srgbClr val="C00000"/>
                </a:solidFill>
                <a:latin typeface="Times New Roman"/>
              </a:rPr>
              <a:t>has</a:t>
            </a:r>
            <a:r>
              <a:rPr lang="en-US" sz="2000" b="1" dirty="0">
                <a:solidFill>
                  <a:prstClr val="black"/>
                </a:solidFill>
                <a:latin typeface="Times New Roman"/>
              </a:rPr>
              <a:t> not </a:t>
            </a:r>
            <a:r>
              <a:rPr lang="en-US" sz="2000" b="1" dirty="0" smtClean="0">
                <a:solidFill>
                  <a:prstClr val="black"/>
                </a:solidFill>
                <a:latin typeface="Times New Roman"/>
              </a:rPr>
              <a:t>she?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4681" y="6436845"/>
            <a:ext cx="1265751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1383" y="6549600"/>
            <a:ext cx="1137442" cy="30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6625" y="6574175"/>
            <a:ext cx="883603" cy="391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1129" y="6689744"/>
            <a:ext cx="1260167" cy="33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5238" y="5854981"/>
            <a:ext cx="1439902" cy="37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1129" y="5806475"/>
            <a:ext cx="1197295" cy="30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2620" y="5831286"/>
            <a:ext cx="1527628" cy="34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56" name="Прямая со стрелкой 2055"/>
          <p:cNvCxnSpPr/>
          <p:nvPr/>
        </p:nvCxnSpPr>
        <p:spPr>
          <a:xfrm>
            <a:off x="1279268" y="4154114"/>
            <a:ext cx="92332" cy="1489040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0" name="Прямая со стрелкой 2059"/>
          <p:cNvCxnSpPr>
            <a:stCxn id="24" idx="2"/>
          </p:cNvCxnSpPr>
          <p:nvPr/>
        </p:nvCxnSpPr>
        <p:spPr>
          <a:xfrm flipH="1">
            <a:off x="1668992" y="5191340"/>
            <a:ext cx="49010" cy="1269747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4" name="Прямая со стрелкой 2063"/>
          <p:cNvCxnSpPr/>
          <p:nvPr/>
        </p:nvCxnSpPr>
        <p:spPr>
          <a:xfrm flipH="1">
            <a:off x="3428340" y="4575858"/>
            <a:ext cx="225812" cy="1295699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7" name="Прямая со стрелкой 2066"/>
          <p:cNvCxnSpPr/>
          <p:nvPr/>
        </p:nvCxnSpPr>
        <p:spPr>
          <a:xfrm flipH="1">
            <a:off x="3759275" y="5284165"/>
            <a:ext cx="354696" cy="1552441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3" name="Прямая со стрелкой 2072"/>
          <p:cNvCxnSpPr/>
          <p:nvPr/>
        </p:nvCxnSpPr>
        <p:spPr>
          <a:xfrm flipH="1">
            <a:off x="5981000" y="3837123"/>
            <a:ext cx="350210" cy="1801677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6" name="Прямая со стрелкой 2075"/>
          <p:cNvCxnSpPr/>
          <p:nvPr/>
        </p:nvCxnSpPr>
        <p:spPr>
          <a:xfrm>
            <a:off x="5792025" y="4872227"/>
            <a:ext cx="69657" cy="1379952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6455" y="4223167"/>
            <a:ext cx="393539" cy="2588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5" name="Прямоугольник 2054"/>
          <p:cNvSpPr/>
          <p:nvPr/>
        </p:nvSpPr>
        <p:spPr>
          <a:xfrm>
            <a:off x="1708781" y="3547665"/>
            <a:ext cx="92982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/>
                <a:ea typeface="Calibri"/>
              </a:rPr>
              <a:t>did</a:t>
            </a:r>
            <a:endParaRPr lang="ru-RU" dirty="0"/>
          </a:p>
        </p:txBody>
      </p:sp>
      <p:sp>
        <p:nvSpPr>
          <p:cNvPr id="2057" name="Прямоугольник 2056"/>
          <p:cNvSpPr/>
          <p:nvPr/>
        </p:nvSpPr>
        <p:spPr>
          <a:xfrm>
            <a:off x="1178062" y="3559853"/>
            <a:ext cx="524503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latin typeface="Times New Roman"/>
                <a:ea typeface="Calibri"/>
              </a:rPr>
              <a:t>V2,</a:t>
            </a:r>
            <a:endParaRPr lang="ru-RU" dirty="0"/>
          </a:p>
        </p:txBody>
      </p:sp>
      <p:sp>
        <p:nvSpPr>
          <p:cNvPr id="2059" name="Прямоугольник 2058"/>
          <p:cNvSpPr/>
          <p:nvPr/>
        </p:nvSpPr>
        <p:spPr>
          <a:xfrm>
            <a:off x="921987" y="4829092"/>
            <a:ext cx="86827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rgbClr val="C00000"/>
                </a:solidFill>
                <a:latin typeface="Times New Roman"/>
                <a:ea typeface="Calibri"/>
              </a:rPr>
              <a:t>did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61" name="Прямоугольник 2060"/>
          <p:cNvSpPr/>
          <p:nvPr/>
        </p:nvSpPr>
        <p:spPr>
          <a:xfrm>
            <a:off x="1744437" y="4536023"/>
            <a:ext cx="524503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  <a:latin typeface="Times New Roman"/>
                <a:ea typeface="Calibri"/>
              </a:rPr>
              <a:t>V2,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62" name="Прямоугольник 2061"/>
          <p:cNvSpPr/>
          <p:nvPr/>
        </p:nvSpPr>
        <p:spPr>
          <a:xfrm>
            <a:off x="1006337" y="5762665"/>
            <a:ext cx="50526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b="1" dirty="0">
                <a:solidFill>
                  <a:srgbClr val="C00000"/>
                </a:solidFill>
                <a:latin typeface="Times New Roman"/>
                <a:ea typeface="Calibri"/>
              </a:rPr>
              <a:t>did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63" name="Прямоугольник 2062"/>
          <p:cNvSpPr/>
          <p:nvPr/>
        </p:nvSpPr>
        <p:spPr>
          <a:xfrm>
            <a:off x="1162307" y="6550455"/>
            <a:ext cx="50526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b="1" dirty="0">
                <a:solidFill>
                  <a:srgbClr val="C00000"/>
                </a:solidFill>
                <a:latin typeface="Times New Roman"/>
                <a:ea typeface="Calibri"/>
              </a:rPr>
              <a:t>did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65" name="Прямоугольник 2064"/>
          <p:cNvSpPr/>
          <p:nvPr/>
        </p:nvSpPr>
        <p:spPr>
          <a:xfrm>
            <a:off x="3469217" y="3877053"/>
            <a:ext cx="115133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solidFill>
                  <a:srgbClr val="C00000"/>
                </a:solidFill>
                <a:latin typeface="Times New Roman"/>
                <a:ea typeface="Calibri"/>
              </a:rPr>
              <a:t>was\were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66" name="Прямоугольник 2065"/>
          <p:cNvSpPr/>
          <p:nvPr/>
        </p:nvSpPr>
        <p:spPr>
          <a:xfrm>
            <a:off x="3491212" y="3545972"/>
            <a:ext cx="116153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b="1" dirty="0">
                <a:latin typeface="Times New Roman"/>
                <a:ea typeface="Calibri"/>
              </a:rPr>
              <a:t>was\were</a:t>
            </a:r>
            <a:endParaRPr lang="ru-RU" dirty="0"/>
          </a:p>
        </p:txBody>
      </p:sp>
      <p:sp>
        <p:nvSpPr>
          <p:cNvPr id="2068" name="Прямоугольник 2067"/>
          <p:cNvSpPr/>
          <p:nvPr/>
        </p:nvSpPr>
        <p:spPr>
          <a:xfrm>
            <a:off x="3428340" y="4560425"/>
            <a:ext cx="109100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b="1" dirty="0">
                <a:latin typeface="Times New Roman"/>
                <a:ea typeface="Calibri"/>
              </a:rPr>
              <a:t>was\were</a:t>
            </a:r>
            <a:endParaRPr lang="ru-RU" dirty="0"/>
          </a:p>
        </p:txBody>
      </p:sp>
      <p:sp>
        <p:nvSpPr>
          <p:cNvPr id="2069" name="Прямоугольник 2068"/>
          <p:cNvSpPr/>
          <p:nvPr/>
        </p:nvSpPr>
        <p:spPr>
          <a:xfrm>
            <a:off x="3952188" y="4826752"/>
            <a:ext cx="109100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b="1" dirty="0">
                <a:solidFill>
                  <a:srgbClr val="C00000"/>
                </a:solidFill>
                <a:latin typeface="Times New Roman"/>
                <a:ea typeface="Calibri"/>
              </a:rPr>
              <a:t>was\were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70" name="Прямоугольник 2069"/>
          <p:cNvSpPr/>
          <p:nvPr/>
        </p:nvSpPr>
        <p:spPr>
          <a:xfrm>
            <a:off x="2666378" y="5784388"/>
            <a:ext cx="55656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b="1" dirty="0" smtClean="0">
                <a:solidFill>
                  <a:srgbClr val="C00000"/>
                </a:solidFill>
                <a:latin typeface="Times New Roman"/>
                <a:ea typeface="Calibri"/>
              </a:rPr>
              <a:t>was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71" name="Прямоугольник 2070"/>
          <p:cNvSpPr/>
          <p:nvPr/>
        </p:nvSpPr>
        <p:spPr>
          <a:xfrm>
            <a:off x="2657497" y="6621482"/>
            <a:ext cx="65498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b="1" dirty="0" smtClean="0">
                <a:solidFill>
                  <a:srgbClr val="C00000"/>
                </a:solidFill>
                <a:latin typeface="Times New Roman"/>
                <a:ea typeface="Calibri"/>
              </a:rPr>
              <a:t>were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72" name="Прямоугольник 2071"/>
          <p:cNvSpPr/>
          <p:nvPr/>
        </p:nvSpPr>
        <p:spPr>
          <a:xfrm>
            <a:off x="5374523" y="4096671"/>
            <a:ext cx="956687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solidFill>
                  <a:srgbClr val="C00000"/>
                </a:solidFill>
                <a:latin typeface="Times New Roman"/>
                <a:ea typeface="Calibri"/>
              </a:rPr>
              <a:t>had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74" name="Прямоугольник 2073"/>
          <p:cNvSpPr/>
          <p:nvPr/>
        </p:nvSpPr>
        <p:spPr>
          <a:xfrm>
            <a:off x="5691383" y="3510244"/>
            <a:ext cx="100927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</a:rPr>
              <a:t>had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75" name="Прямоугольник 2074"/>
          <p:cNvSpPr/>
          <p:nvPr/>
        </p:nvSpPr>
        <p:spPr>
          <a:xfrm>
            <a:off x="5374523" y="5251142"/>
            <a:ext cx="103250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rgbClr val="C00000"/>
                </a:solidFill>
                <a:latin typeface="Times New Roman"/>
                <a:ea typeface="Calibri"/>
              </a:rPr>
              <a:t>had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77" name="Прямоугольник 2076"/>
          <p:cNvSpPr/>
          <p:nvPr/>
        </p:nvSpPr>
        <p:spPr>
          <a:xfrm>
            <a:off x="5723024" y="4685098"/>
            <a:ext cx="86820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b="1" dirty="0">
                <a:latin typeface="Times New Roman"/>
                <a:ea typeface="Calibri"/>
              </a:rPr>
              <a:t>had</a:t>
            </a:r>
            <a:endParaRPr lang="ru-RU" dirty="0"/>
          </a:p>
        </p:txBody>
      </p:sp>
      <p:sp>
        <p:nvSpPr>
          <p:cNvPr id="2078" name="Прямоугольник 2077"/>
          <p:cNvSpPr/>
          <p:nvPr/>
        </p:nvSpPr>
        <p:spPr>
          <a:xfrm>
            <a:off x="4450812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 smtClean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79" name="Прямоугольник 2078"/>
          <p:cNvSpPr/>
          <p:nvPr/>
        </p:nvSpPr>
        <p:spPr>
          <a:xfrm>
            <a:off x="7583431" y="3957004"/>
            <a:ext cx="1021017" cy="3675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rgbClr val="C00000"/>
                </a:solidFill>
                <a:latin typeface="Times New Roman"/>
                <a:ea typeface="Calibri"/>
              </a:rPr>
              <a:t>had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4" name="Прямоугольник 1023"/>
          <p:cNvSpPr/>
          <p:nvPr/>
        </p:nvSpPr>
        <p:spPr>
          <a:xfrm>
            <a:off x="7121488" y="5332947"/>
            <a:ext cx="101850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rgbClr val="C00000"/>
                </a:solidFill>
                <a:latin typeface="Times New Roman"/>
                <a:ea typeface="Calibri"/>
              </a:rPr>
              <a:t>had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5" name="Прямоугольник 1024"/>
          <p:cNvSpPr/>
          <p:nvPr/>
        </p:nvSpPr>
        <p:spPr>
          <a:xfrm>
            <a:off x="7097921" y="6488668"/>
            <a:ext cx="55656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b="1" dirty="0">
                <a:solidFill>
                  <a:srgbClr val="C00000"/>
                </a:solidFill>
                <a:latin typeface="Times New Roman"/>
                <a:ea typeface="Calibri"/>
              </a:rPr>
              <a:t>had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9" name="Прямоугольник 1028"/>
          <p:cNvSpPr/>
          <p:nvPr/>
        </p:nvSpPr>
        <p:spPr>
          <a:xfrm>
            <a:off x="5703541" y="6549600"/>
            <a:ext cx="55656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b="1" dirty="0">
                <a:solidFill>
                  <a:srgbClr val="C00000"/>
                </a:solidFill>
                <a:latin typeface="Times New Roman"/>
                <a:ea typeface="Calibri"/>
              </a:rPr>
              <a:t>had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5" name="Прямоугольник 1034"/>
          <p:cNvSpPr/>
          <p:nvPr/>
        </p:nvSpPr>
        <p:spPr>
          <a:xfrm>
            <a:off x="5166461" y="5782355"/>
            <a:ext cx="55656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b="1" dirty="0">
                <a:solidFill>
                  <a:srgbClr val="C00000"/>
                </a:solidFill>
                <a:latin typeface="Times New Roman"/>
                <a:ea typeface="Calibri"/>
              </a:rPr>
              <a:t>had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6" name="Прямоугольник 1035"/>
          <p:cNvSpPr/>
          <p:nvPr/>
        </p:nvSpPr>
        <p:spPr>
          <a:xfrm>
            <a:off x="5797438" y="5528379"/>
            <a:ext cx="55656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b="1" dirty="0">
                <a:latin typeface="Times New Roman"/>
                <a:ea typeface="Calibri"/>
              </a:rPr>
              <a:t>had</a:t>
            </a:r>
            <a:endParaRPr lang="ru-RU" dirty="0"/>
          </a:p>
        </p:txBody>
      </p:sp>
      <p:sp>
        <p:nvSpPr>
          <p:cNvPr id="1037" name="Прямоугольник 1036"/>
          <p:cNvSpPr/>
          <p:nvPr/>
        </p:nvSpPr>
        <p:spPr>
          <a:xfrm>
            <a:off x="5682180" y="6198092"/>
            <a:ext cx="83869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b="1" dirty="0" smtClean="0">
                <a:solidFill>
                  <a:prstClr val="black"/>
                </a:solidFill>
                <a:latin typeface="Times New Roman"/>
                <a:ea typeface="Calibri"/>
              </a:rPr>
              <a:t>hadn’t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8" name="Прямоугольник 1037"/>
          <p:cNvSpPr/>
          <p:nvPr/>
        </p:nvSpPr>
        <p:spPr>
          <a:xfrm>
            <a:off x="7301755" y="3638926"/>
            <a:ext cx="93749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prstClr val="black"/>
                </a:solidFill>
                <a:latin typeface="Times New Roman"/>
                <a:ea typeface="Calibri"/>
              </a:rPr>
              <a:t>had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9" name="Прямоугольник 1038"/>
          <p:cNvSpPr/>
          <p:nvPr/>
        </p:nvSpPr>
        <p:spPr>
          <a:xfrm>
            <a:off x="7332825" y="4642086"/>
            <a:ext cx="875353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prstClr val="black"/>
                </a:solidFill>
                <a:latin typeface="Times New Roman"/>
                <a:ea typeface="Calibri"/>
              </a:rPr>
              <a:t>had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0" name="Прямоугольник 1039"/>
          <p:cNvSpPr/>
          <p:nvPr/>
        </p:nvSpPr>
        <p:spPr>
          <a:xfrm>
            <a:off x="7733387" y="5837067"/>
            <a:ext cx="55656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b="1" dirty="0">
                <a:solidFill>
                  <a:prstClr val="black"/>
                </a:solidFill>
                <a:latin typeface="Times New Roman"/>
                <a:ea typeface="Calibri"/>
              </a:rPr>
              <a:t>had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1" name="Прямоугольник 1040"/>
          <p:cNvSpPr/>
          <p:nvPr/>
        </p:nvSpPr>
        <p:spPr>
          <a:xfrm rot="16200000">
            <a:off x="-175767" y="4914624"/>
            <a:ext cx="113191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Past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042" name="Прямоугольник 1041"/>
          <p:cNvSpPr/>
          <p:nvPr/>
        </p:nvSpPr>
        <p:spPr>
          <a:xfrm>
            <a:off x="3262964" y="5451611"/>
            <a:ext cx="55656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/>
                <a:ea typeface="Calibri"/>
              </a:rPr>
              <a:t>was</a:t>
            </a:r>
            <a:endParaRPr lang="ru-RU" dirty="0"/>
          </a:p>
        </p:txBody>
      </p:sp>
      <p:sp>
        <p:nvSpPr>
          <p:cNvPr id="1043" name="Прямоугольник 1042"/>
          <p:cNvSpPr/>
          <p:nvPr/>
        </p:nvSpPr>
        <p:spPr>
          <a:xfrm>
            <a:off x="4092627" y="6067513"/>
            <a:ext cx="65498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imes New Roman"/>
                <a:ea typeface="Calibri"/>
              </a:rPr>
              <a:t>were</a:t>
            </a:r>
            <a:endParaRPr lang="ru-RU" dirty="0"/>
          </a:p>
        </p:txBody>
      </p:sp>
      <p:sp>
        <p:nvSpPr>
          <p:cNvPr id="1044" name="Прямоугольник 1043"/>
          <p:cNvSpPr/>
          <p:nvPr/>
        </p:nvSpPr>
        <p:spPr>
          <a:xfrm>
            <a:off x="1012620" y="6216582"/>
            <a:ext cx="505267" cy="36933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imes New Roman"/>
              </a:rPr>
              <a:t>did</a:t>
            </a:r>
            <a:endParaRPr lang="ru-RU" dirty="0"/>
          </a:p>
        </p:txBody>
      </p:sp>
      <p:sp>
        <p:nvSpPr>
          <p:cNvPr id="1046" name="Прямоугольник 1045"/>
          <p:cNvSpPr/>
          <p:nvPr/>
        </p:nvSpPr>
        <p:spPr>
          <a:xfrm>
            <a:off x="1272878" y="4256593"/>
            <a:ext cx="85626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rgbClr val="C00000"/>
                </a:solidFill>
                <a:latin typeface="Times New Roman"/>
                <a:ea typeface="Calibri"/>
              </a:rPr>
              <a:t>did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7" name="Прямоугольник 1046"/>
          <p:cNvSpPr/>
          <p:nvPr/>
        </p:nvSpPr>
        <p:spPr>
          <a:xfrm>
            <a:off x="1330630" y="5421578"/>
            <a:ext cx="91926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prstClr val="black"/>
                </a:solidFill>
                <a:latin typeface="Times New Roman"/>
                <a:ea typeface="Calibri"/>
              </a:rPr>
              <a:t>arrived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8" name="Прямоугольник 1047"/>
          <p:cNvSpPr/>
          <p:nvPr/>
        </p:nvSpPr>
        <p:spPr>
          <a:xfrm>
            <a:off x="1841451" y="1366384"/>
            <a:ext cx="45720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ctr"/>
            <a:r>
              <a:rPr lang="ru-RU" sz="2400" i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Таблицу на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  <a:ea typeface="Calibri"/>
              </a:rPr>
              <a:t>Future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</a:rPr>
              <a:t>  </a:t>
            </a:r>
            <a:r>
              <a:rPr lang="ru-RU" sz="2400" i="1" dirty="0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составьте </a:t>
            </a:r>
            <a:r>
              <a:rPr lang="ru-RU" sz="2400" i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самостоятельно</a:t>
            </a:r>
          </a:p>
        </p:txBody>
      </p:sp>
    </p:spTree>
    <p:extLst>
      <p:ext uri="{BB962C8B-B14F-4D97-AF65-F5344CB8AC3E}">
        <p14:creationId xmlns:p14="http://schemas.microsoft.com/office/powerpoint/2010/main" xmlns="" val="303929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4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6" grpId="0"/>
      <p:bldP spid="19" grpId="0"/>
      <p:bldP spid="20" grpId="0"/>
      <p:bldP spid="17" grpId="0"/>
      <p:bldP spid="18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2048" grpId="0"/>
      <p:bldP spid="2049" grpId="0"/>
      <p:bldP spid="2051" grpId="0"/>
      <p:bldP spid="2052" grpId="0"/>
      <p:bldP spid="2053" grpId="0"/>
      <p:bldP spid="2054" grpId="0"/>
      <p:bldP spid="2055" grpId="0" animBg="1"/>
      <p:bldP spid="2057" grpId="0" animBg="1"/>
      <p:bldP spid="2059" grpId="0" animBg="1"/>
      <p:bldP spid="2061" grpId="0" animBg="1"/>
      <p:bldP spid="2062" grpId="0" animBg="1"/>
      <p:bldP spid="2063" grpId="0" animBg="1"/>
      <p:bldP spid="2065" grpId="0" animBg="1"/>
      <p:bldP spid="2066" grpId="0" animBg="1"/>
      <p:bldP spid="2068" grpId="0" animBg="1"/>
      <p:bldP spid="2069" grpId="0" animBg="1"/>
      <p:bldP spid="2070" grpId="0" animBg="1"/>
      <p:bldP spid="2071" grpId="0" animBg="1"/>
      <p:bldP spid="2072" grpId="0" animBg="1"/>
      <p:bldP spid="2074" grpId="0" animBg="1"/>
      <p:bldP spid="2075" grpId="0" animBg="1"/>
      <p:bldP spid="2077" grpId="0" animBg="1"/>
      <p:bldP spid="2079" grpId="0" animBg="1"/>
      <p:bldP spid="1024" grpId="0" animBg="1"/>
      <p:bldP spid="1025" grpId="0" animBg="1"/>
      <p:bldP spid="1029" grpId="0" animBg="1"/>
      <p:bldP spid="1035" grpId="0" animBg="1"/>
      <p:bldP spid="1036" grpId="0" animBg="1"/>
      <p:bldP spid="1037" grpId="0" animBg="1"/>
      <p:bldP spid="1038" grpId="0" animBg="1"/>
      <p:bldP spid="1039" grpId="0" animBg="1"/>
      <p:bldP spid="1040" grpId="0" animBg="1"/>
      <p:bldP spid="1041" grpId="0" animBg="1"/>
      <p:bldP spid="1042" grpId="0" animBg="1"/>
      <p:bldP spid="1043" grpId="0" animBg="1"/>
      <p:bldP spid="1044" grpId="0" animBg="1"/>
      <p:bldP spid="1046" grpId="0" animBg="1"/>
      <p:bldP spid="1047" grpId="0" animBg="1"/>
      <p:bldP spid="10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C00000"/>
                </a:solidFill>
                <a:latin typeface="Times New Roman"/>
                <a:ea typeface="Calibri"/>
              </a:rPr>
              <a:t>Выберите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/>
                <a:ea typeface="Calibri"/>
              </a:rPr>
              <a:t>верное </a:t>
            </a:r>
            <a:r>
              <a:rPr lang="ru-RU" sz="2400" b="1" u="sng" dirty="0">
                <a:solidFill>
                  <a:srgbClr val="C00000"/>
                </a:solidFill>
                <a:latin typeface="Times New Roman"/>
                <a:ea typeface="Calibri"/>
              </a:rPr>
              <a:t>окончание разделительного вопроса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9912" y="992917"/>
            <a:ext cx="5652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sz="2800" dirty="0">
                <a:latin typeface="Times New Roman"/>
                <a:ea typeface="Calibri"/>
                <a:cs typeface="Times New Roman"/>
              </a:rPr>
              <a:t> </a:t>
            </a:r>
            <a:r>
              <a:rPr lang="en-US" sz="2400" dirty="0" smtClean="0">
                <a:latin typeface="Times New Roman"/>
                <a:ea typeface="Calibri"/>
              </a:rPr>
              <a:t> </a:t>
            </a:r>
            <a:r>
              <a:rPr lang="en-US" sz="2400" dirty="0">
                <a:latin typeface="Times New Roman"/>
                <a:ea typeface="Calibri"/>
              </a:rPr>
              <a:t>                     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04477" y="1254527"/>
            <a:ext cx="1508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b.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 is she?</a:t>
            </a:r>
            <a:endParaRPr lang="ru-RU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94204" y="2527995"/>
            <a:ext cx="1810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d. 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wasn’t he?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62874" y="6085308"/>
            <a:ext cx="1792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</a:rPr>
              <a:t>i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</a:rPr>
              <a:t>. 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shall we?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77445" y="5286026"/>
            <a:ext cx="1840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h. 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can’t he?</a:t>
            </a:r>
            <a:endParaRPr lang="ru-RU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60829" y="3894907"/>
            <a:ext cx="21194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f. 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hasn’t she?</a:t>
            </a:r>
            <a:endParaRPr lang="ru-RU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04477" y="722893"/>
            <a:ext cx="1669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a. 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do you?</a:t>
            </a:r>
            <a:endParaRPr lang="ru-RU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25316" y="4655652"/>
            <a:ext cx="19447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g. 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did they?</a:t>
            </a:r>
            <a:endParaRPr lang="ru-RU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81580" y="1849959"/>
            <a:ext cx="1802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c. 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won’t it?</a:t>
            </a:r>
            <a:endParaRPr lang="ru-RU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41114" y="731307"/>
            <a:ext cx="3246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1. She 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isn’t sociable, 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-26462" y="1367190"/>
            <a:ext cx="34323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2. Mark 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was satisfied,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737" y="2036694"/>
            <a:ext cx="2365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3. Let’s 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dance,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-96331" y="2863681"/>
            <a:ext cx="3460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4. Tom 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can dive well,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8946" y="3644911"/>
            <a:ext cx="3760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5. Helen 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has washed up,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4422302"/>
            <a:ext cx="3389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6. You 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don’t trust me,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-41114" y="5273966"/>
            <a:ext cx="45679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7. It 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will be cloudy tomorrow,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7584" y="6113062"/>
            <a:ext cx="4318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</a:rPr>
              <a:t>8. They 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didn’t sell their car, 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</a:rPr>
              <a:t> 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725316" y="3162794"/>
            <a:ext cx="1648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e. did we?</a:t>
            </a:r>
            <a:endParaRPr lang="ru-RU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987824" y="722893"/>
            <a:ext cx="1149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is she?</a:t>
            </a:r>
            <a:endParaRPr lang="ru-RU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158588" y="1388294"/>
            <a:ext cx="1503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wasn’t he?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86957" y="2004775"/>
            <a:ext cx="15279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shall we?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36706" y="2855127"/>
            <a:ext cx="14814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can’t he?</a:t>
            </a:r>
            <a:endParaRPr lang="ru-RU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636271" y="3633297"/>
            <a:ext cx="1781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hasn’t she?</a:t>
            </a:r>
            <a:endParaRPr lang="ru-RU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44765" y="4422302"/>
            <a:ext cx="1330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do you?</a:t>
            </a:r>
            <a:endParaRPr lang="ru-RU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346330" y="5254811"/>
            <a:ext cx="14637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won’t it?</a:t>
            </a:r>
            <a:endParaRPr lang="ru-RU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137498" y="6113062"/>
            <a:ext cx="1508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did they?</a:t>
            </a:r>
            <a:endParaRPr lang="ru-RU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844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8243" y="138305"/>
            <a:ext cx="184785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42492"/>
            <a:ext cx="5836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lvl="0"/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ВОПРОС  К  ПОДЛЕЖАЩЕМУ</a:t>
            </a:r>
            <a:endParaRPr lang="ru-RU" sz="2800" b="1" dirty="0">
              <a:solidFill>
                <a:srgbClr val="C0504D">
                  <a:lumMod val="75000"/>
                </a:srgb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" name="Блок-схема: документ 2"/>
          <p:cNvSpPr/>
          <p:nvPr/>
        </p:nvSpPr>
        <p:spPr>
          <a:xfrm>
            <a:off x="107504" y="587563"/>
            <a:ext cx="6912768" cy="2409389"/>
          </a:xfrm>
          <a:prstGeom prst="flowChartDocumen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2400" i="1" dirty="0" smtClean="0">
              <a:solidFill>
                <a:srgbClr val="C0504D">
                  <a:lumMod val="75000"/>
                </a:srgb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/>
            <a:r>
              <a:rPr lang="ru-RU" sz="2400" i="1" dirty="0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Образуется на основе повествовательного предложения. Его особенность в отсутствии вопросительного порядка слов. Подлежащее заменяется на вопросительное слово </a:t>
            </a:r>
            <a:r>
              <a:rPr lang="en-US" sz="2400" i="1" dirty="0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Who </a:t>
            </a:r>
            <a:r>
              <a:rPr lang="ru-RU" sz="2400" i="1" dirty="0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(кто</a:t>
            </a:r>
            <a:r>
              <a:rPr lang="en-US" sz="2400" i="1" dirty="0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?</a:t>
            </a:r>
            <a:r>
              <a:rPr lang="ru-RU" sz="2400" i="1" dirty="0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 или </a:t>
            </a:r>
            <a:r>
              <a:rPr lang="en-US" sz="2400" i="1" dirty="0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What </a:t>
            </a:r>
            <a:r>
              <a:rPr lang="ru-RU" sz="2400" i="1" dirty="0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(что</a:t>
            </a:r>
            <a:r>
              <a:rPr lang="en-US" sz="2400" i="1" dirty="0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?</a:t>
            </a:r>
            <a:r>
              <a:rPr lang="ru-RU" sz="2400" i="1" dirty="0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), которое согласуется с глаголом в 3 лице ед. числа.</a:t>
            </a:r>
            <a:endParaRPr lang="ru-RU" sz="2400" i="1" dirty="0">
              <a:solidFill>
                <a:prstClr val="white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4922288"/>
              </p:ext>
            </p:extLst>
          </p:nvPr>
        </p:nvGraphicFramePr>
        <p:xfrm>
          <a:off x="107503" y="3140966"/>
          <a:ext cx="8938590" cy="3537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5"/>
                <a:gridCol w="2002699"/>
                <a:gridCol w="2173765"/>
                <a:gridCol w="2066119"/>
                <a:gridCol w="2119942"/>
              </a:tblGrid>
              <a:tr h="8440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33897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               </a:t>
                      </a:r>
                      <a:r>
                        <a:rPr kumimoji="0" lang="ru-RU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has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been  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Ving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155904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+mn-cs"/>
                      </a:endParaRPr>
                    </a:p>
                    <a:p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                done the task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                 been living here since May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 rot="16200000">
            <a:off x="-145387" y="4431113"/>
            <a:ext cx="1169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err="1">
                <a:solidFill>
                  <a:prstClr val="black"/>
                </a:solidFill>
                <a:latin typeface="Times New Roman"/>
                <a:ea typeface="Calibri"/>
              </a:rPr>
              <a:t>Presen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</a:rPr>
              <a:t>t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3198167"/>
            <a:ext cx="1090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err="1">
                <a:solidFill>
                  <a:prstClr val="black"/>
                </a:solidFill>
                <a:latin typeface="Times New Roman"/>
                <a:ea typeface="Calibri"/>
              </a:rPr>
              <a:t>Simple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62878" y="3172692"/>
            <a:ext cx="17091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err="1">
                <a:solidFill>
                  <a:prstClr val="black"/>
                </a:solidFill>
                <a:latin typeface="Times New Roman"/>
                <a:ea typeface="Calibri"/>
              </a:rPr>
              <a:t>Continuous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3172691"/>
            <a:ext cx="1122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err="1">
                <a:solidFill>
                  <a:prstClr val="black"/>
                </a:solidFill>
                <a:latin typeface="Times New Roman"/>
                <a:ea typeface="Calibri"/>
              </a:rPr>
              <a:t>Perfect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20272" y="3034142"/>
            <a:ext cx="17140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err="1">
                <a:solidFill>
                  <a:prstClr val="black"/>
                </a:solidFill>
                <a:latin typeface="Times New Roman"/>
                <a:ea typeface="Calibri"/>
              </a:rPr>
              <a:t>Perfect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</a:p>
          <a:p>
            <a:pPr lvl="0" algn="ctr"/>
            <a:r>
              <a:rPr lang="ru-RU" sz="2400" b="1" dirty="0" err="1">
                <a:solidFill>
                  <a:prstClr val="black"/>
                </a:solidFill>
                <a:latin typeface="Times New Roman"/>
                <a:ea typeface="Calibri"/>
              </a:rPr>
              <a:t>Continuous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11445" y="4103946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910517" y="6098271"/>
            <a:ext cx="248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51390" y="4126984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/>
                <a:ea typeface="Calibri"/>
              </a:rPr>
              <a:t>+V</a:t>
            </a:r>
            <a:r>
              <a:rPr lang="en-US" sz="2000" b="1" dirty="0" smtClean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349492" y="412698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</a:rPr>
              <a:t>S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923953" y="4125587"/>
            <a:ext cx="774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rgbClr val="C00000"/>
                </a:solidFill>
                <a:latin typeface="Times New Roman"/>
                <a:ea typeface="Calibri"/>
              </a:rPr>
              <a:t>S</a:t>
            </a:r>
            <a:r>
              <a:rPr lang="en-US" sz="2400" b="1" dirty="0" smtClean="0">
                <a:latin typeface="Times New Roman"/>
                <a:ea typeface="Calibri"/>
              </a:rPr>
              <a:t>…?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50045" y="3931212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C00000"/>
                </a:solidFill>
                <a:latin typeface="Times New Roman"/>
                <a:ea typeface="Calibri"/>
              </a:rPr>
              <a:t>Who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08505" y="4272924"/>
            <a:ext cx="92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C00000"/>
                </a:solidFill>
                <a:latin typeface="Times New Roman"/>
              </a:rPr>
              <a:t>What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68209" y="402047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/>
                <a:ea typeface="Calibri"/>
              </a:rPr>
              <a:t>S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946303" y="4042391"/>
            <a:ext cx="2155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</a:rPr>
              <a:t>+be (am/is/are)</a:t>
            </a:r>
            <a:endParaRPr lang="ru-RU" sz="2400" b="1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41168" y="4431112"/>
            <a:ext cx="806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err="1">
                <a:solidFill>
                  <a:prstClr val="black"/>
                </a:solidFill>
                <a:latin typeface="Times New Roman"/>
                <a:ea typeface="Calibri"/>
              </a:rPr>
              <a:t>Ving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27589" y="4045833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/>
                <a:ea typeface="Calibri"/>
              </a:rPr>
              <a:t>is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618462" y="3856965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C00000"/>
                </a:solidFill>
                <a:latin typeface="Times New Roman"/>
                <a:ea typeface="Calibri"/>
              </a:rPr>
              <a:t>Who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574688" y="4206004"/>
            <a:ext cx="92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C00000"/>
                </a:solidFill>
                <a:latin typeface="Times New Roman"/>
              </a:rPr>
              <a:t>What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26509" y="5010422"/>
            <a:ext cx="19720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        work  at </a:t>
            </a:r>
          </a:p>
          <a:p>
            <a:pPr lvl="0"/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the office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14762" y="5837180"/>
            <a:ext cx="18004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                   </a:t>
            </a:r>
          </a:p>
          <a:p>
            <a:pPr lvl="0"/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on the table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24351" y="537551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/>
                <a:ea typeface="Calibri"/>
              </a:rPr>
              <a:t>?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641168" y="4073168"/>
            <a:ext cx="806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err="1">
                <a:solidFill>
                  <a:prstClr val="black"/>
                </a:solidFill>
                <a:latin typeface="Times New Roman"/>
                <a:ea typeface="Calibri"/>
              </a:rPr>
              <a:t>Ving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024" name="Прямоугольник 1023"/>
          <p:cNvSpPr/>
          <p:nvPr/>
        </p:nvSpPr>
        <p:spPr>
          <a:xfrm>
            <a:off x="2768209" y="5375798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      talking  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025" name="Прямоугольник 1024"/>
          <p:cNvSpPr/>
          <p:nvPr/>
        </p:nvSpPr>
        <p:spPr>
          <a:xfrm>
            <a:off x="2342773" y="5045608"/>
            <a:ext cx="13235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    Who</a:t>
            </a:r>
            <a:endParaRPr lang="en-US" sz="2400" b="1" dirty="0">
              <a:solidFill>
                <a:srgbClr val="C00000"/>
              </a:solidFill>
              <a:latin typeface="Times New Roman"/>
              <a:ea typeface="Calibri"/>
            </a:endParaRPr>
          </a:p>
        </p:txBody>
      </p:sp>
      <p:sp>
        <p:nvSpPr>
          <p:cNvPr id="1027" name="Прямоугольник 1026"/>
          <p:cNvSpPr/>
          <p:nvPr/>
        </p:nvSpPr>
        <p:spPr>
          <a:xfrm>
            <a:off x="3337102" y="5045609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C00000"/>
                </a:solidFill>
                <a:latin typeface="Times New Roman"/>
                <a:ea typeface="Calibri"/>
              </a:rPr>
              <a:t>is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28" name="Прямоугольник 1027"/>
          <p:cNvSpPr/>
          <p:nvPr/>
        </p:nvSpPr>
        <p:spPr>
          <a:xfrm>
            <a:off x="4527116" y="5045609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C00000"/>
                </a:solidFill>
                <a:latin typeface="Times New Roman"/>
                <a:ea typeface="Calibri"/>
              </a:rPr>
              <a:t>?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5969" y="5010422"/>
            <a:ext cx="611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</a:rPr>
              <a:t>We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03421" y="5852285"/>
            <a:ext cx="1808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</a:rPr>
              <a:t>The flowers </a:t>
            </a:r>
            <a:endParaRPr lang="ru-RU" dirty="0"/>
          </a:p>
        </p:txBody>
      </p:sp>
      <p:sp>
        <p:nvSpPr>
          <p:cNvPr id="1029" name="Прямоугольник 1028"/>
          <p:cNvSpPr/>
          <p:nvPr/>
        </p:nvSpPr>
        <p:spPr>
          <a:xfrm>
            <a:off x="2040029" y="5867439"/>
            <a:ext cx="605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</a:rPr>
              <a:t>are</a:t>
            </a:r>
            <a:endParaRPr lang="ru-RU" dirty="0"/>
          </a:p>
        </p:txBody>
      </p:sp>
      <p:sp>
        <p:nvSpPr>
          <p:cNvPr id="1030" name="Прямоугольник 1029"/>
          <p:cNvSpPr/>
          <p:nvPr/>
        </p:nvSpPr>
        <p:spPr>
          <a:xfrm>
            <a:off x="648206" y="5020779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C00000"/>
                </a:solidFill>
                <a:latin typeface="Times New Roman"/>
                <a:ea typeface="Calibri"/>
              </a:rPr>
              <a:t>Who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1" name="Прямоугольник 1030"/>
          <p:cNvSpPr/>
          <p:nvPr/>
        </p:nvSpPr>
        <p:spPr>
          <a:xfrm>
            <a:off x="4984110" y="3856964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C00000"/>
                </a:solidFill>
                <a:latin typeface="Times New Roman"/>
                <a:ea typeface="Calibri"/>
              </a:rPr>
              <a:t>Who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2" name="Прямоугольник 1031"/>
          <p:cNvSpPr/>
          <p:nvPr/>
        </p:nvSpPr>
        <p:spPr>
          <a:xfrm>
            <a:off x="4729191" y="5110815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C00000"/>
                </a:solidFill>
                <a:latin typeface="Times New Roman"/>
                <a:ea typeface="Calibri"/>
              </a:rPr>
              <a:t>Who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3" name="Прямоугольник 1032"/>
          <p:cNvSpPr/>
          <p:nvPr/>
        </p:nvSpPr>
        <p:spPr>
          <a:xfrm>
            <a:off x="6871268" y="5087523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C00000"/>
                </a:solidFill>
                <a:latin typeface="Times New Roman"/>
                <a:ea typeface="Calibri"/>
              </a:rPr>
              <a:t>Who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4" name="Прямоугольник 1033"/>
          <p:cNvSpPr/>
          <p:nvPr/>
        </p:nvSpPr>
        <p:spPr>
          <a:xfrm>
            <a:off x="7258774" y="3863005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C00000"/>
                </a:solidFill>
                <a:latin typeface="Times New Roman"/>
                <a:ea typeface="Calibri"/>
              </a:rPr>
              <a:t>Who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5" name="Прямоугольник 1034"/>
          <p:cNvSpPr/>
          <p:nvPr/>
        </p:nvSpPr>
        <p:spPr>
          <a:xfrm>
            <a:off x="7201723" y="4107596"/>
            <a:ext cx="92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/>
              </a:rPr>
              <a:t>What</a:t>
            </a:r>
            <a:endParaRPr lang="ru-RU" dirty="0"/>
          </a:p>
        </p:txBody>
      </p:sp>
      <p:sp>
        <p:nvSpPr>
          <p:cNvPr id="1036" name="Прямоугольник 1035"/>
          <p:cNvSpPr/>
          <p:nvPr/>
        </p:nvSpPr>
        <p:spPr>
          <a:xfrm>
            <a:off x="4980466" y="4077073"/>
            <a:ext cx="92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/>
              </a:rPr>
              <a:t>What</a:t>
            </a:r>
            <a:endParaRPr lang="ru-RU" dirty="0"/>
          </a:p>
        </p:txBody>
      </p:sp>
      <p:sp>
        <p:nvSpPr>
          <p:cNvPr id="1037" name="Прямоугольник 1036"/>
          <p:cNvSpPr/>
          <p:nvPr/>
        </p:nvSpPr>
        <p:spPr>
          <a:xfrm>
            <a:off x="5102227" y="5792263"/>
            <a:ext cx="92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/>
              </a:rPr>
              <a:t>What</a:t>
            </a:r>
            <a:endParaRPr lang="ru-RU" dirty="0"/>
          </a:p>
        </p:txBody>
      </p:sp>
      <p:sp>
        <p:nvSpPr>
          <p:cNvPr id="1038" name="Прямоугольник 1037"/>
          <p:cNvSpPr/>
          <p:nvPr/>
        </p:nvSpPr>
        <p:spPr>
          <a:xfrm>
            <a:off x="2739259" y="5791013"/>
            <a:ext cx="92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/>
              </a:rPr>
              <a:t>What</a:t>
            </a:r>
            <a:endParaRPr lang="ru-RU" dirty="0"/>
          </a:p>
        </p:txBody>
      </p:sp>
      <p:sp>
        <p:nvSpPr>
          <p:cNvPr id="1040" name="Прямоугольник 1039"/>
          <p:cNvSpPr/>
          <p:nvPr/>
        </p:nvSpPr>
        <p:spPr>
          <a:xfrm>
            <a:off x="935540" y="5847869"/>
            <a:ext cx="92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/>
              </a:rPr>
              <a:t>What</a:t>
            </a:r>
            <a:endParaRPr lang="ru-RU" dirty="0"/>
          </a:p>
        </p:txBody>
      </p:sp>
      <p:sp>
        <p:nvSpPr>
          <p:cNvPr id="1041" name="Прямоугольник 1040"/>
          <p:cNvSpPr/>
          <p:nvPr/>
        </p:nvSpPr>
        <p:spPr>
          <a:xfrm>
            <a:off x="2007049" y="5005928"/>
            <a:ext cx="304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/>
                <a:ea typeface="Calibri"/>
              </a:rPr>
              <a:t>s</a:t>
            </a:r>
            <a:endParaRPr lang="ru-RU" dirty="0"/>
          </a:p>
        </p:txBody>
      </p:sp>
      <p:sp>
        <p:nvSpPr>
          <p:cNvPr id="1042" name="Прямоугольник 1041"/>
          <p:cNvSpPr/>
          <p:nvPr/>
        </p:nvSpPr>
        <p:spPr>
          <a:xfrm>
            <a:off x="2186906" y="5863638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C00000"/>
                </a:solidFill>
                <a:latin typeface="Times New Roman"/>
                <a:ea typeface="Calibri"/>
              </a:rPr>
              <a:t>is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43" name="Прямоугольник 1042"/>
          <p:cNvSpPr/>
          <p:nvPr/>
        </p:nvSpPr>
        <p:spPr>
          <a:xfrm>
            <a:off x="2142664" y="619489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/>
                <a:ea typeface="Calibri"/>
              </a:rPr>
              <a:t>?</a:t>
            </a:r>
            <a:endParaRPr lang="ru-RU" dirty="0"/>
          </a:p>
        </p:txBody>
      </p:sp>
      <p:sp>
        <p:nvSpPr>
          <p:cNvPr id="1044" name="Прямоугольник 1043"/>
          <p:cNvSpPr/>
          <p:nvPr/>
        </p:nvSpPr>
        <p:spPr>
          <a:xfrm>
            <a:off x="6190975" y="6159491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/>
                <a:ea typeface="Calibri"/>
              </a:rPr>
              <a:t>?</a:t>
            </a:r>
            <a:endParaRPr lang="ru-RU" dirty="0"/>
          </a:p>
        </p:txBody>
      </p:sp>
      <p:sp>
        <p:nvSpPr>
          <p:cNvPr id="1045" name="Прямоугольник 1044"/>
          <p:cNvSpPr/>
          <p:nvPr/>
        </p:nvSpPr>
        <p:spPr>
          <a:xfrm>
            <a:off x="5900911" y="545049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/>
                <a:ea typeface="Calibri"/>
              </a:rPr>
              <a:t>?</a:t>
            </a:r>
            <a:endParaRPr lang="ru-RU" dirty="0"/>
          </a:p>
        </p:txBody>
      </p:sp>
      <p:sp>
        <p:nvSpPr>
          <p:cNvPr id="1048" name="Прямоугольник 1047"/>
          <p:cNvSpPr/>
          <p:nvPr/>
        </p:nvSpPr>
        <p:spPr>
          <a:xfrm>
            <a:off x="8370957" y="434354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/>
                <a:ea typeface="Calibri"/>
              </a:rPr>
              <a:t>?</a:t>
            </a:r>
            <a:endParaRPr lang="ru-RU" dirty="0"/>
          </a:p>
        </p:txBody>
      </p:sp>
      <p:sp>
        <p:nvSpPr>
          <p:cNvPr id="1050" name="Прямоугольник 1049"/>
          <p:cNvSpPr/>
          <p:nvPr/>
        </p:nvSpPr>
        <p:spPr>
          <a:xfrm>
            <a:off x="5823118" y="4318629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/>
                <a:ea typeface="Calibri"/>
              </a:rPr>
              <a:t>?</a:t>
            </a:r>
            <a:endParaRPr lang="ru-RU" dirty="0"/>
          </a:p>
        </p:txBody>
      </p:sp>
      <p:sp>
        <p:nvSpPr>
          <p:cNvPr id="1052" name="Прямоугольник 1051"/>
          <p:cNvSpPr/>
          <p:nvPr/>
        </p:nvSpPr>
        <p:spPr>
          <a:xfrm>
            <a:off x="4610197" y="582057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/>
                <a:ea typeface="Calibri"/>
              </a:rPr>
              <a:t>?</a:t>
            </a:r>
            <a:endParaRPr lang="ru-RU" dirty="0"/>
          </a:p>
        </p:txBody>
      </p:sp>
      <p:sp>
        <p:nvSpPr>
          <p:cNvPr id="1053" name="Прямоугольник 1052"/>
          <p:cNvSpPr/>
          <p:nvPr/>
        </p:nvSpPr>
        <p:spPr>
          <a:xfrm>
            <a:off x="8296400" y="5873149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/>
                <a:ea typeface="Calibri"/>
              </a:rPr>
              <a:t>?</a:t>
            </a:r>
            <a:endParaRPr lang="ru-RU" dirty="0"/>
          </a:p>
        </p:txBody>
      </p:sp>
      <p:sp>
        <p:nvSpPr>
          <p:cNvPr id="1054" name="Прямоугольник 1053"/>
          <p:cNvSpPr/>
          <p:nvPr/>
        </p:nvSpPr>
        <p:spPr>
          <a:xfrm>
            <a:off x="2740888" y="5058628"/>
            <a:ext cx="1869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</a:rPr>
              <a:t>Dan and Jill </a:t>
            </a:r>
          </a:p>
        </p:txBody>
      </p:sp>
      <p:sp>
        <p:nvSpPr>
          <p:cNvPr id="1055" name="Прямоугольник 1054"/>
          <p:cNvSpPr/>
          <p:nvPr/>
        </p:nvSpPr>
        <p:spPr>
          <a:xfrm>
            <a:off x="2698524" y="5375513"/>
            <a:ext cx="605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</a:rPr>
              <a:t>are</a:t>
            </a:r>
            <a:endParaRPr lang="ru-RU" dirty="0"/>
          </a:p>
        </p:txBody>
      </p:sp>
      <p:sp>
        <p:nvSpPr>
          <p:cNvPr id="1057" name="Прямоугольник 1056"/>
          <p:cNvSpPr/>
          <p:nvPr/>
        </p:nvSpPr>
        <p:spPr>
          <a:xfrm>
            <a:off x="3588397" y="5058628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</a:rPr>
              <a:t>talking</a:t>
            </a:r>
            <a:endParaRPr lang="ru-RU" dirty="0"/>
          </a:p>
        </p:txBody>
      </p:sp>
      <p:sp>
        <p:nvSpPr>
          <p:cNvPr id="1059" name="Прямоугольник 1058"/>
          <p:cNvSpPr/>
          <p:nvPr/>
        </p:nvSpPr>
        <p:spPr>
          <a:xfrm>
            <a:off x="2710303" y="5792264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</a:rPr>
              <a:t>The plane </a:t>
            </a:r>
            <a:endParaRPr lang="ru-RU" dirty="0"/>
          </a:p>
        </p:txBody>
      </p:sp>
      <p:sp>
        <p:nvSpPr>
          <p:cNvPr id="1061" name="Прямоугольник 1060"/>
          <p:cNvSpPr/>
          <p:nvPr/>
        </p:nvSpPr>
        <p:spPr>
          <a:xfrm>
            <a:off x="3929195" y="5791013"/>
            <a:ext cx="936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</a:rPr>
              <a:t>flying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2" name="Прямоугольник 1061"/>
          <p:cNvSpPr/>
          <p:nvPr/>
        </p:nvSpPr>
        <p:spPr>
          <a:xfrm>
            <a:off x="3087623" y="6098271"/>
            <a:ext cx="936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</a:rPr>
              <a:t>flying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3" name="Прямоугольник 1062"/>
          <p:cNvSpPr/>
          <p:nvPr/>
        </p:nvSpPr>
        <p:spPr>
          <a:xfrm>
            <a:off x="4377075" y="3198168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</a:rPr>
              <a:t>is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4" name="Прямоугольник 1063"/>
          <p:cNvSpPr/>
          <p:nvPr/>
        </p:nvSpPr>
        <p:spPr>
          <a:xfrm>
            <a:off x="2809632" y="6067493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</a:rPr>
              <a:t>is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5" name="Прямоугольник 1064"/>
          <p:cNvSpPr/>
          <p:nvPr/>
        </p:nvSpPr>
        <p:spPr>
          <a:xfrm>
            <a:off x="3629983" y="5791012"/>
            <a:ext cx="389850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</a:rPr>
              <a:t>is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6" name="Прямоугольник 1065"/>
          <p:cNvSpPr/>
          <p:nvPr/>
        </p:nvSpPr>
        <p:spPr>
          <a:xfrm>
            <a:off x="4882150" y="3987250"/>
            <a:ext cx="18396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              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/>
                <a:ea typeface="Calibri"/>
              </a:rPr>
              <a:t>has</a:t>
            </a:r>
            <a:endParaRPr lang="en-US" sz="2400" b="1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V3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</a:rPr>
              <a:t>(-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/>
                <a:ea typeface="Calibri"/>
              </a:rPr>
              <a:t>ed</a:t>
            </a:r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)</a:t>
            </a:r>
            <a:endParaRPr lang="ru-RU" sz="2400" dirty="0"/>
          </a:p>
        </p:txBody>
      </p:sp>
      <p:sp>
        <p:nvSpPr>
          <p:cNvPr id="1067" name="Прямоугольник 1066"/>
          <p:cNvSpPr/>
          <p:nvPr/>
        </p:nvSpPr>
        <p:spPr>
          <a:xfrm>
            <a:off x="5276493" y="3975012"/>
            <a:ext cx="885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</a:rPr>
              <a:t>h</a:t>
            </a:r>
            <a:r>
              <a:rPr lang="ru-RU" sz="2400" b="1" dirty="0" err="1">
                <a:solidFill>
                  <a:prstClr val="black"/>
                </a:solidFill>
                <a:latin typeface="Times New Roman"/>
                <a:ea typeface="Calibri"/>
              </a:rPr>
              <a:t>ave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Calibri"/>
              </a:rPr>
              <a:t>/</a:t>
            </a:r>
            <a:endParaRPr lang="ru-RU" dirty="0"/>
          </a:p>
        </p:txBody>
      </p:sp>
      <p:sp>
        <p:nvSpPr>
          <p:cNvPr id="1068" name="Прямоугольник 1067"/>
          <p:cNvSpPr/>
          <p:nvPr/>
        </p:nvSpPr>
        <p:spPr>
          <a:xfrm>
            <a:off x="4960024" y="400760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/>
                <a:ea typeface="Calibri"/>
              </a:rPr>
              <a:t>S</a:t>
            </a:r>
            <a:endParaRPr lang="ru-RU" dirty="0"/>
          </a:p>
        </p:txBody>
      </p:sp>
      <p:sp>
        <p:nvSpPr>
          <p:cNvPr id="1069" name="Прямоугольник 1068"/>
          <p:cNvSpPr/>
          <p:nvPr/>
        </p:nvSpPr>
        <p:spPr>
          <a:xfrm>
            <a:off x="4696393" y="5118487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</a:rPr>
              <a:t>Boys</a:t>
            </a:r>
            <a:endParaRPr lang="ru-RU" dirty="0"/>
          </a:p>
        </p:txBody>
      </p:sp>
      <p:sp>
        <p:nvSpPr>
          <p:cNvPr id="1070" name="Прямоугольник 1069"/>
          <p:cNvSpPr/>
          <p:nvPr/>
        </p:nvSpPr>
        <p:spPr>
          <a:xfrm>
            <a:off x="5423008" y="511081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</a:rPr>
              <a:t>have</a:t>
            </a:r>
            <a:endParaRPr lang="ru-RU" dirty="0"/>
          </a:p>
        </p:txBody>
      </p:sp>
      <p:sp>
        <p:nvSpPr>
          <p:cNvPr id="1071" name="Прямоугольник 1070"/>
          <p:cNvSpPr/>
          <p:nvPr/>
        </p:nvSpPr>
        <p:spPr>
          <a:xfrm>
            <a:off x="5518092" y="5097930"/>
            <a:ext cx="630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has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72" name="Прямоугольник 1071"/>
          <p:cNvSpPr/>
          <p:nvPr/>
        </p:nvSpPr>
        <p:spPr>
          <a:xfrm>
            <a:off x="4865670" y="5796678"/>
            <a:ext cx="18614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                has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 been sold</a:t>
            </a:r>
            <a:endParaRPr lang="ru-RU" dirty="0"/>
          </a:p>
        </p:txBody>
      </p:sp>
      <p:sp>
        <p:nvSpPr>
          <p:cNvPr id="1073" name="Прямоугольник 1072"/>
          <p:cNvSpPr/>
          <p:nvPr/>
        </p:nvSpPr>
        <p:spPr>
          <a:xfrm>
            <a:off x="4766925" y="5794909"/>
            <a:ext cx="1502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</a:rPr>
              <a:t>The book </a:t>
            </a:r>
            <a:endParaRPr lang="ru-RU" dirty="0"/>
          </a:p>
        </p:txBody>
      </p:sp>
      <p:sp>
        <p:nvSpPr>
          <p:cNvPr id="1074" name="Прямоугольник 1073"/>
          <p:cNvSpPr/>
          <p:nvPr/>
        </p:nvSpPr>
        <p:spPr>
          <a:xfrm>
            <a:off x="7159596" y="398652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/>
                <a:ea typeface="Calibri"/>
              </a:rPr>
              <a:t>S</a:t>
            </a:r>
            <a:endParaRPr lang="ru-RU" dirty="0"/>
          </a:p>
        </p:txBody>
      </p:sp>
      <p:sp>
        <p:nvSpPr>
          <p:cNvPr id="1075" name="Прямоугольник 1074"/>
          <p:cNvSpPr/>
          <p:nvPr/>
        </p:nvSpPr>
        <p:spPr>
          <a:xfrm>
            <a:off x="7367520" y="3987250"/>
            <a:ext cx="885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</a:rPr>
              <a:t>h</a:t>
            </a:r>
            <a:r>
              <a:rPr lang="ru-RU" sz="2400" b="1" dirty="0" err="1">
                <a:solidFill>
                  <a:prstClr val="black"/>
                </a:solidFill>
                <a:latin typeface="Times New Roman"/>
                <a:ea typeface="Calibri"/>
              </a:rPr>
              <a:t>ave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Calibri"/>
              </a:rPr>
              <a:t>/</a:t>
            </a:r>
            <a:endParaRPr lang="ru-RU" dirty="0"/>
          </a:p>
        </p:txBody>
      </p:sp>
      <p:sp>
        <p:nvSpPr>
          <p:cNvPr id="1076" name="Прямоугольник 1075"/>
          <p:cNvSpPr/>
          <p:nvPr/>
        </p:nvSpPr>
        <p:spPr>
          <a:xfrm>
            <a:off x="6837606" y="5106351"/>
            <a:ext cx="851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</a:rPr>
              <a:t>They</a:t>
            </a:r>
            <a:endParaRPr lang="ru-RU" dirty="0"/>
          </a:p>
        </p:txBody>
      </p:sp>
      <p:sp>
        <p:nvSpPr>
          <p:cNvPr id="1077" name="Прямоугольник 1076"/>
          <p:cNvSpPr/>
          <p:nvPr/>
        </p:nvSpPr>
        <p:spPr>
          <a:xfrm>
            <a:off x="7544330" y="5118487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</a:rPr>
              <a:t>have</a:t>
            </a:r>
            <a:endParaRPr lang="ru-RU" dirty="0"/>
          </a:p>
        </p:txBody>
      </p:sp>
      <p:sp>
        <p:nvSpPr>
          <p:cNvPr id="1078" name="Прямоугольник 1077"/>
          <p:cNvSpPr/>
          <p:nvPr/>
        </p:nvSpPr>
        <p:spPr>
          <a:xfrm>
            <a:off x="7693159" y="5124666"/>
            <a:ext cx="630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has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834859" y="4171915"/>
            <a:ext cx="561372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V2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332315" y="5091774"/>
            <a:ext cx="92845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imes New Roman"/>
                <a:ea typeface="Calibri"/>
              </a:rPr>
              <a:t>worked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919975" y="5873188"/>
            <a:ext cx="68159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was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39" name="Прямоугольник 1038"/>
          <p:cNvSpPr/>
          <p:nvPr/>
        </p:nvSpPr>
        <p:spPr>
          <a:xfrm>
            <a:off x="3295153" y="4093837"/>
            <a:ext cx="59824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2000" b="1" dirty="0">
                <a:solidFill>
                  <a:srgbClr val="C00000"/>
                </a:solidFill>
                <a:latin typeface="Times New Roman"/>
                <a:ea typeface="Calibri"/>
              </a:rPr>
              <a:t>was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046" name="Прямоугольник 1045"/>
          <p:cNvSpPr/>
          <p:nvPr/>
        </p:nvSpPr>
        <p:spPr>
          <a:xfrm>
            <a:off x="3333971" y="5066945"/>
            <a:ext cx="55656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rgbClr val="C00000"/>
                </a:solidFill>
                <a:latin typeface="Times New Roman"/>
                <a:ea typeface="Calibri"/>
              </a:rPr>
              <a:t>was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47" name="Прямоугольник 1046"/>
          <p:cNvSpPr/>
          <p:nvPr/>
        </p:nvSpPr>
        <p:spPr>
          <a:xfrm>
            <a:off x="3477141" y="5836660"/>
            <a:ext cx="55656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rgbClr val="C00000"/>
                </a:solidFill>
                <a:latin typeface="Times New Roman"/>
                <a:ea typeface="Calibri"/>
              </a:rPr>
              <a:t>was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49" name="Прямоугольник 1048"/>
          <p:cNvSpPr/>
          <p:nvPr/>
        </p:nvSpPr>
        <p:spPr>
          <a:xfrm>
            <a:off x="6019453" y="4007608"/>
            <a:ext cx="681597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had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51" name="Прямоугольник 1050"/>
          <p:cNvSpPr/>
          <p:nvPr/>
        </p:nvSpPr>
        <p:spPr>
          <a:xfrm>
            <a:off x="8124878" y="3987250"/>
            <a:ext cx="681597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C00000"/>
                </a:solidFill>
                <a:latin typeface="Times New Roman"/>
                <a:ea typeface="Calibri"/>
              </a:rPr>
              <a:t>had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56" name="Прямоугольник 1055"/>
          <p:cNvSpPr/>
          <p:nvPr/>
        </p:nvSpPr>
        <p:spPr>
          <a:xfrm>
            <a:off x="5482319" y="5087522"/>
            <a:ext cx="68159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C00000"/>
                </a:solidFill>
                <a:latin typeface="Times New Roman"/>
                <a:ea typeface="Calibri"/>
              </a:rPr>
              <a:t>had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58" name="Прямоугольник 1057"/>
          <p:cNvSpPr/>
          <p:nvPr/>
        </p:nvSpPr>
        <p:spPr>
          <a:xfrm>
            <a:off x="6145712" y="5725222"/>
            <a:ext cx="68159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C00000"/>
                </a:solidFill>
                <a:latin typeface="Times New Roman"/>
                <a:ea typeface="Calibri"/>
              </a:rPr>
              <a:t>had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60" name="Прямоугольник 1059"/>
          <p:cNvSpPr/>
          <p:nvPr/>
        </p:nvSpPr>
        <p:spPr>
          <a:xfrm>
            <a:off x="7661946" y="5144965"/>
            <a:ext cx="69600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C00000"/>
                </a:solidFill>
                <a:latin typeface="Times New Roman"/>
                <a:ea typeface="Calibri"/>
              </a:rPr>
              <a:t>had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81" name="Прямоугольник 1080"/>
          <p:cNvSpPr/>
          <p:nvPr/>
        </p:nvSpPr>
        <p:spPr>
          <a:xfrm rot="16200000">
            <a:off x="-92305" y="4449410"/>
            <a:ext cx="991451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400" b="1" dirty="0" smtClean="0">
                <a:latin typeface="Times New Roman"/>
                <a:ea typeface="Calibri"/>
              </a:rPr>
              <a:t>Past </a:t>
            </a:r>
            <a:endParaRPr lang="ru-RU" dirty="0"/>
          </a:p>
        </p:txBody>
      </p:sp>
      <p:sp>
        <p:nvSpPr>
          <p:cNvPr id="1082" name="Прямоугольник 1081"/>
          <p:cNvSpPr/>
          <p:nvPr/>
        </p:nvSpPr>
        <p:spPr>
          <a:xfrm>
            <a:off x="1828742" y="1196752"/>
            <a:ext cx="45720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ctr"/>
            <a:r>
              <a:rPr lang="ru-RU" sz="2400" i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Таблицу на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  <a:ea typeface="Calibri"/>
              </a:rPr>
              <a:t>Future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</a:rPr>
              <a:t>  </a:t>
            </a:r>
            <a:r>
              <a:rPr lang="ru-RU" sz="2400" i="1" dirty="0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составьте самостоятельно</a:t>
            </a:r>
            <a:endParaRPr lang="ru-RU" sz="2400" i="1" dirty="0">
              <a:solidFill>
                <a:srgbClr val="C0504D">
                  <a:lumMod val="75000"/>
                </a:srgb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622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9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9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30" grpId="0"/>
      <p:bldP spid="31" grpId="0"/>
      <p:bldP spid="1024" grpId="0"/>
      <p:bldP spid="1025" grpId="0"/>
      <p:bldP spid="1027" grpId="0"/>
      <p:bldP spid="1028" grpId="0"/>
      <p:bldP spid="14" grpId="0"/>
      <p:bldP spid="18" grpId="0"/>
      <p:bldP spid="1029" grpId="0"/>
      <p:bldP spid="1030" grpId="0"/>
      <p:bldP spid="1031" grpId="0"/>
      <p:bldP spid="1032" grpId="0"/>
      <p:bldP spid="1033" grpId="0"/>
      <p:bldP spid="1034" grpId="0"/>
      <p:bldP spid="1035" grpId="0"/>
      <p:bldP spid="1036" grpId="0"/>
      <p:bldP spid="1037" grpId="0"/>
      <p:bldP spid="1038" grpId="0"/>
      <p:bldP spid="1040" grpId="0"/>
      <p:bldP spid="1041" grpId="0"/>
      <p:bldP spid="1042" grpId="0"/>
      <p:bldP spid="1043" grpId="0"/>
      <p:bldP spid="1044" grpId="0"/>
      <p:bldP spid="1045" grpId="0"/>
      <p:bldP spid="1048" grpId="0"/>
      <p:bldP spid="1050" grpId="0"/>
      <p:bldP spid="1052" grpId="0"/>
      <p:bldP spid="1053" grpId="0"/>
      <p:bldP spid="1054" grpId="0"/>
      <p:bldP spid="1055" grpId="0"/>
      <p:bldP spid="1057" grpId="0"/>
      <p:bldP spid="1059" grpId="0"/>
      <p:bldP spid="1061" grpId="0"/>
      <p:bldP spid="1062" grpId="0"/>
      <p:bldP spid="1064" grpId="0"/>
      <p:bldP spid="1065" grpId="0"/>
      <p:bldP spid="1067" grpId="0"/>
      <p:bldP spid="1068" grpId="0"/>
      <p:bldP spid="1069" grpId="0"/>
      <p:bldP spid="1070" grpId="0"/>
      <p:bldP spid="1071" grpId="0"/>
      <p:bldP spid="1073" grpId="0"/>
      <p:bldP spid="1074" grpId="0"/>
      <p:bldP spid="1075" grpId="0"/>
      <p:bldP spid="1076" grpId="0"/>
      <p:bldP spid="1077" grpId="0"/>
      <p:bldP spid="1078" grpId="0"/>
      <p:bldP spid="27" grpId="0" animBg="1"/>
      <p:bldP spid="28" grpId="0" animBg="1"/>
      <p:bldP spid="29" grpId="0" animBg="1"/>
      <p:bldP spid="1039" grpId="0" animBg="1"/>
      <p:bldP spid="1046" grpId="0" animBg="1"/>
      <p:bldP spid="1047" grpId="0" animBg="1"/>
      <p:bldP spid="1049" grpId="0" animBg="1"/>
      <p:bldP spid="1051" grpId="0" animBg="1"/>
      <p:bldP spid="1056" grpId="0" animBg="1"/>
      <p:bldP spid="1058" grpId="0" animBg="1"/>
      <p:bldP spid="1060" grpId="0" animBg="1"/>
      <p:bldP spid="1081" grpId="0" animBg="1"/>
      <p:bldP spid="10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704"/>
            <a:ext cx="6362639" cy="4832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This house is on Space Street</a:t>
            </a:r>
          </a:p>
          <a:p>
            <a:endParaRPr lang="en-US" sz="28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/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I have been waiting for you since morning.</a:t>
            </a:r>
          </a:p>
          <a:p>
            <a:pPr lvl="0"/>
            <a:endParaRPr lang="en-US" sz="28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The post has already come.</a:t>
            </a:r>
          </a:p>
          <a:p>
            <a:endParaRPr lang="en-US" sz="28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David is washing his car right now.</a:t>
            </a:r>
          </a:p>
          <a:p>
            <a:endParaRPr lang="en-US" sz="28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We will be studying at that time tomorrow.</a:t>
            </a:r>
          </a:p>
          <a:p>
            <a:endParaRPr lang="en-US" sz="28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The apple fell down the Newton’s head.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88640"/>
            <a:ext cx="5742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u="sng" dirty="0" smtClean="0">
                <a:solidFill>
                  <a:srgbClr val="C00000"/>
                </a:solidFill>
                <a:latin typeface="Times New Roman"/>
                <a:ea typeface="Calibri"/>
              </a:rPr>
              <a:t>Задайте вопросы к подлежащему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1124744"/>
            <a:ext cx="68762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What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is </a:t>
            </a: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on Space 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Street?</a:t>
            </a:r>
            <a:endParaRPr lang="en-US" sz="2800" i="1" dirty="0">
              <a:solidFill>
                <a:schemeClr val="accent2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lvl="0" algn="r"/>
            <a:endParaRPr lang="en-US" sz="2800" i="1" dirty="0">
              <a:solidFill>
                <a:schemeClr val="accent2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lvl="0" algn="r"/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Who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ha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s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been waiting for 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me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since 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morning?</a:t>
            </a:r>
            <a:endParaRPr lang="en-US" sz="2800" i="1" dirty="0">
              <a:solidFill>
                <a:schemeClr val="accent2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lvl="0" algn="r"/>
            <a:endParaRPr lang="en-US" sz="2800" i="1" dirty="0">
              <a:solidFill>
                <a:schemeClr val="accent2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lvl="0" algn="ctr"/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What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has </a:t>
            </a: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already 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come?</a:t>
            </a:r>
            <a:endParaRPr lang="en-US" sz="2800" i="1" dirty="0">
              <a:solidFill>
                <a:schemeClr val="accent2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lvl="0" algn="r"/>
            <a:endParaRPr lang="en-US" sz="2800" i="1" dirty="0">
              <a:solidFill>
                <a:schemeClr val="accent2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lvl="0" algn="r"/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Who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is washing his car right 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now?</a:t>
            </a:r>
            <a:endParaRPr lang="en-US" sz="2800" i="1" dirty="0">
              <a:solidFill>
                <a:schemeClr val="accent2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lvl="0" algn="r"/>
            <a:endParaRPr lang="en-US" sz="2800" i="1" dirty="0">
              <a:solidFill>
                <a:schemeClr val="accent2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lvl="0" algn="r"/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Who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will be studying at that time 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tomorrow?</a:t>
            </a:r>
            <a:endParaRPr lang="en-US" sz="2800" i="1" dirty="0">
              <a:solidFill>
                <a:schemeClr val="accent2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lvl="0" algn="r"/>
            <a:endParaRPr lang="en-US" sz="2800" i="1" dirty="0">
              <a:solidFill>
                <a:schemeClr val="accent2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lvl="0" algn="r"/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What 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fell </a:t>
            </a: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down the Newton’s 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head?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4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5696" y="258177"/>
            <a:ext cx="5598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Использованы материалы: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710562" y="2420888"/>
            <a:ext cx="7803740" cy="2520280"/>
          </a:xfrm>
          <a:prstGeom prst="vertic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ok-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.ru/5-tipov-voprosov-v-angliyskom-yazyike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 fontAlgn="ctr">
              <a:buFont typeface="Arial"/>
              <a:buChar char="•"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-info.ucoz.ru/index/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osnovnye_tipy_voprosov_v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ctr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1hello.ru/.../tipy-voprosov-v-anglijskom-yazyke-v-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primera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x.html</a:t>
            </a:r>
          </a:p>
          <a:p>
            <a:pPr lvl="0" algn="just" fontAlgn="ctr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bebris.ru/2012/11/25/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вопросы-в-английском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 fontAlgn="ctr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s-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.ru/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uprazhneniya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/u-questions</a:t>
            </a:r>
          </a:p>
        </p:txBody>
      </p:sp>
    </p:spTree>
    <p:extLst>
      <p:ext uri="{BB962C8B-B14F-4D97-AF65-F5344CB8AC3E}">
        <p14:creationId xmlns:p14="http://schemas.microsoft.com/office/powerpoint/2010/main" xmlns="" val="394895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2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ТИПЫ  ВОПРОСОВ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59859563"/>
              </p:ext>
            </p:extLst>
          </p:nvPr>
        </p:nvGraphicFramePr>
        <p:xfrm>
          <a:off x="0" y="1600199"/>
          <a:ext cx="9144000" cy="4862305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763688"/>
                <a:gridCol w="1893912"/>
                <a:gridCol w="1828800"/>
                <a:gridCol w="1893912"/>
                <a:gridCol w="1763688"/>
              </a:tblGrid>
              <a:tr h="1180729"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  <a:tr h="19442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757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2992130"/>
            <a:ext cx="175506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 всему 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предложению. Краткий</a:t>
            </a:r>
            <a:endParaRPr lang="ru-RU" sz="2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ответ.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30" y="1768123"/>
            <a:ext cx="148374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755" marR="71755" lvl="0"/>
            <a:r>
              <a:rPr lang="ru-RU" sz="22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ОБЩИЙ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77783" y="1768122"/>
            <a:ext cx="20526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lvl="0" algn="ctr"/>
            <a:r>
              <a:rPr lang="ru-RU" sz="22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СПЕЦИАЛЬНЫЙ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65280" y="1825176"/>
            <a:ext cx="17781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АЛЬТЕРНАТИВНЫЙ</a:t>
            </a:r>
            <a:endParaRPr lang="ru-RU" sz="2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84741" y="1829678"/>
            <a:ext cx="19253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lvl="0" algn="ctr"/>
            <a:r>
              <a:rPr lang="ru-RU" sz="22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РАЗДЕЛИТЕЛЬНЫЙ</a:t>
            </a: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7334808" y="1675789"/>
            <a:ext cx="18091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ПОДЛЕЖАЩЕМУ</a:t>
            </a:r>
            <a:endParaRPr lang="ru-RU" sz="2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55068" y="2822871"/>
            <a:ext cx="189812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 </a:t>
            </a: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одному из </a:t>
            </a:r>
            <a:r>
              <a:rPr lang="ru-RU" sz="2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членов предложения. Полный ответ.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66250" y="2807464"/>
            <a:ext cx="177818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Предлагает выбор </a:t>
            </a: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между двумя или более предметами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44433" y="2992148"/>
            <a:ext cx="19500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Уточняющий вопрос.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Краткий  ответ </a:t>
            </a:r>
            <a:r>
              <a:rPr lang="ru-RU" sz="2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94500" y="2822871"/>
            <a:ext cx="184949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Вопросительное  слово </a:t>
            </a:r>
            <a:r>
              <a:rPr lang="en-US" sz="2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who</a:t>
            </a:r>
            <a:r>
              <a:rPr lang="ru-RU" sz="2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\</a:t>
            </a:r>
            <a:r>
              <a:rPr lang="en-US" sz="2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what </a:t>
            </a:r>
            <a:r>
              <a:rPr lang="ru-RU" sz="2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заменяет подлежащее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767" y="4931121"/>
            <a:ext cx="1617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Is this bag clean</a:t>
            </a:r>
            <a:r>
              <a:rPr lang="en-US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?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Yes, it is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14309" y="4761863"/>
            <a:ext cx="16370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Where 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 </a:t>
            </a:r>
            <a:endParaRPr lang="en-US" sz="2400" i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you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study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?</a:t>
            </a:r>
            <a:r>
              <a:rPr lang="en-US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-At the University</a:t>
            </a:r>
            <a:r>
              <a:rPr lang="en-US" dirty="0">
                <a:ea typeface="Calibri"/>
                <a:cs typeface="Times New Roman"/>
              </a:rPr>
              <a:t> </a:t>
            </a:r>
            <a:endParaRPr lang="ru-RU" dirty="0">
              <a:ea typeface="Calibri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51315" y="4761863"/>
            <a:ext cx="19003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you 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study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at the University </a:t>
            </a:r>
            <a:r>
              <a:rPr lang="en-US" sz="2400" u="sng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or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at college?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84740" y="4746456"/>
            <a:ext cx="17253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You bought </a:t>
            </a:r>
            <a:r>
              <a:rPr lang="en-US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the tickets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 </a:t>
            </a:r>
            <a:endParaRPr lang="en-US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en-US" sz="24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didn’t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you?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15046" y="4746456"/>
            <a:ext cx="19061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Who knows </a:t>
            </a:r>
            <a:r>
              <a:rPr lang="en-US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him?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What is this?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868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55" y="130145"/>
            <a:ext cx="70899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Запомните </a:t>
            </a:r>
            <a:r>
              <a:rPr lang="ru-RU" sz="2800" b="1" dirty="0" smtClean="0">
                <a:effectLst/>
                <a:latin typeface="Times New Roman"/>
                <a:ea typeface="Calibri"/>
                <a:cs typeface="Times New Roman"/>
              </a:rPr>
              <a:t>условные обозначения, которые будут применяться в таблицах:</a:t>
            </a:r>
            <a:endParaRPr lang="ru-RU" sz="2800" dirty="0"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55" y="1185066"/>
            <a:ext cx="40616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effectLst/>
                <a:latin typeface="Times New Roman"/>
                <a:ea typeface="Calibri"/>
              </a:rPr>
              <a:t>S</a:t>
            </a:r>
            <a:r>
              <a:rPr lang="ru-RU" sz="2800" dirty="0" smtClean="0">
                <a:effectLst/>
                <a:latin typeface="Times New Roman"/>
                <a:ea typeface="Calibri"/>
              </a:rPr>
              <a:t> – </a:t>
            </a:r>
            <a:r>
              <a:rPr lang="ru-RU" sz="2800" dirty="0" err="1" smtClean="0">
                <a:effectLst/>
                <a:latin typeface="Times New Roman"/>
                <a:ea typeface="Calibri"/>
              </a:rPr>
              <a:t>subject</a:t>
            </a:r>
            <a:r>
              <a:rPr lang="ru-RU" sz="2800" dirty="0" smtClean="0">
                <a:effectLst/>
                <a:latin typeface="Times New Roman"/>
                <a:ea typeface="Calibri"/>
              </a:rPr>
              <a:t> (подлежащее) 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19" y="2338853"/>
            <a:ext cx="2815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effectLst/>
                <a:latin typeface="Times New Roman"/>
                <a:ea typeface="Calibri"/>
                <a:cs typeface="Times New Roman"/>
              </a:rPr>
              <a:t>V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 – </a:t>
            </a:r>
            <a:r>
              <a:rPr lang="ru-RU" sz="2800" dirty="0" err="1" smtClean="0">
                <a:effectLst/>
                <a:latin typeface="Times New Roman"/>
                <a:ea typeface="Calibri"/>
                <a:cs typeface="Times New Roman"/>
              </a:rPr>
              <a:t>verb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  (глагол)</a:t>
            </a:r>
            <a:endParaRPr lang="ru-RU" sz="2800" dirty="0"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6974" y="57139"/>
            <a:ext cx="2219325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849" y="3025779"/>
            <a:ext cx="9069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effectLst/>
                <a:latin typeface="Times New Roman"/>
                <a:ea typeface="Calibri"/>
              </a:rPr>
              <a:t>V2</a:t>
            </a:r>
            <a:r>
              <a:rPr lang="ru-RU" sz="2800" dirty="0" smtClean="0">
                <a:effectLst/>
                <a:latin typeface="Times New Roman"/>
                <a:ea typeface="Calibri"/>
              </a:rPr>
              <a:t> – verb2 (вторая форма глагола или глагол с </a:t>
            </a:r>
            <a:r>
              <a:rPr lang="ru-RU" sz="2800" dirty="0" err="1" smtClean="0">
                <a:effectLst/>
                <a:latin typeface="Times New Roman"/>
                <a:ea typeface="Calibri"/>
              </a:rPr>
              <a:t>оконч</a:t>
            </a:r>
            <a:r>
              <a:rPr lang="ru-RU" sz="2800" dirty="0" smtClean="0">
                <a:effectLst/>
                <a:latin typeface="Times New Roman"/>
                <a:ea typeface="Calibri"/>
              </a:rPr>
              <a:t>. –</a:t>
            </a:r>
            <a:r>
              <a:rPr lang="ru-RU" sz="2800" dirty="0" err="1" smtClean="0">
                <a:effectLst/>
                <a:latin typeface="Times New Roman"/>
                <a:ea typeface="Calibri"/>
              </a:rPr>
              <a:t>ed</a:t>
            </a:r>
            <a:r>
              <a:rPr lang="ru-RU" sz="2800" dirty="0">
                <a:latin typeface="Times New Roman"/>
                <a:ea typeface="Calibri"/>
              </a:rPr>
              <a:t>)</a:t>
            </a:r>
            <a:r>
              <a:rPr lang="ru-RU" sz="2800" dirty="0" smtClean="0">
                <a:effectLst/>
                <a:latin typeface="Times New Roman"/>
                <a:ea typeface="Calibri"/>
              </a:rPr>
              <a:t> 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509" y="4103642"/>
            <a:ext cx="6720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err="1" smtClean="0">
                <a:effectLst/>
                <a:latin typeface="Times New Roman"/>
                <a:ea typeface="Calibri"/>
                <a:cs typeface="Times New Roman"/>
              </a:rPr>
              <a:t>Ving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 – </a:t>
            </a:r>
            <a:r>
              <a:rPr lang="ru-RU" sz="2800" dirty="0" err="1" smtClean="0">
                <a:effectLst/>
                <a:latin typeface="Times New Roman"/>
                <a:ea typeface="Calibri"/>
                <a:cs typeface="Times New Roman"/>
              </a:rPr>
              <a:t>verb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err="1" smtClean="0">
                <a:effectLst/>
                <a:latin typeface="Times New Roman"/>
                <a:ea typeface="Calibri"/>
                <a:cs typeface="Times New Roman"/>
              </a:rPr>
              <a:t>ing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 (глагол с окончанием –</a:t>
            </a:r>
            <a:r>
              <a:rPr lang="ru-RU" sz="2800" dirty="0" err="1" smtClean="0">
                <a:effectLst/>
                <a:latin typeface="Times New Roman"/>
                <a:ea typeface="Calibri"/>
                <a:cs typeface="Times New Roman"/>
              </a:rPr>
              <a:t>ing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).</a:t>
            </a:r>
            <a:endParaRPr lang="ru-RU" sz="2800" dirty="0"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86" y="358042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effectLst/>
                <a:latin typeface="Times New Roman"/>
                <a:ea typeface="Calibri"/>
              </a:rPr>
              <a:t>V3</a:t>
            </a:r>
            <a:r>
              <a:rPr lang="ru-RU" sz="2800" dirty="0" smtClean="0">
                <a:effectLst/>
                <a:latin typeface="Times New Roman"/>
                <a:ea typeface="Calibri"/>
              </a:rPr>
              <a:t> – verb3 (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ea typeface="Calibri"/>
              </a:rPr>
              <a:t>третья 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</a:rPr>
              <a:t>форма глагола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ea typeface="Calibri"/>
              </a:rPr>
              <a:t> или 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</a:rPr>
              <a:t>глагол с </a:t>
            </a:r>
            <a:r>
              <a:rPr lang="ru-RU" sz="2800" dirty="0" err="1" smtClean="0">
                <a:solidFill>
                  <a:prstClr val="black"/>
                </a:solidFill>
                <a:latin typeface="Times New Roman"/>
                <a:ea typeface="Calibri"/>
              </a:rPr>
              <a:t>оконч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ea typeface="Calibri"/>
              </a:rPr>
              <a:t>.–</a:t>
            </a:r>
            <a:r>
              <a:rPr lang="ru-RU" sz="2800" dirty="0" err="1">
                <a:solidFill>
                  <a:prstClr val="black"/>
                </a:solidFill>
                <a:latin typeface="Times New Roman"/>
                <a:ea typeface="Calibri"/>
              </a:rPr>
              <a:t>ed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</a:rPr>
              <a:t>) </a:t>
            </a:r>
            <a:r>
              <a:rPr lang="ru-RU" sz="2800" dirty="0" smtClean="0">
                <a:effectLst/>
                <a:latin typeface="Times New Roman"/>
                <a:ea typeface="Calibri"/>
              </a:rPr>
              <a:t> 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509" y="4819548"/>
            <a:ext cx="4468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effectLst/>
                <a:latin typeface="Times New Roman"/>
                <a:ea typeface="Calibri"/>
              </a:rPr>
              <a:t>Wh</a:t>
            </a:r>
            <a:r>
              <a:rPr lang="ru-RU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ru-RU" sz="2800" dirty="0" smtClean="0">
                <a:effectLst/>
                <a:latin typeface="Times New Roman"/>
                <a:ea typeface="Calibri"/>
              </a:rPr>
              <a:t>– вопросительное слово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4893" y="4819548"/>
            <a:ext cx="2451100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815633"/>
            <a:ext cx="7641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i="1" dirty="0">
                <a:solidFill>
                  <a:prstClr val="black"/>
                </a:solidFill>
                <a:latin typeface="Times New Roman"/>
                <a:ea typeface="Calibri"/>
              </a:rPr>
              <a:t>S</a:t>
            </a:r>
            <a:r>
              <a:rPr lang="en-US" sz="2800" i="1" dirty="0">
                <a:solidFill>
                  <a:prstClr val="black"/>
                </a:solidFill>
                <a:latin typeface="Times New Roman"/>
                <a:ea typeface="Calibri"/>
              </a:rPr>
              <a:t>(M</a:t>
            </a:r>
            <a:r>
              <a:rPr lang="en-US" sz="2800" i="1" dirty="0" smtClean="0">
                <a:solidFill>
                  <a:prstClr val="black"/>
                </a:solidFill>
                <a:latin typeface="Times New Roman"/>
                <a:ea typeface="Calibri"/>
              </a:rPr>
              <a:t>) –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ea typeface="Calibri"/>
              </a:rPr>
              <a:t>подлежащее, выраженное местоимением</a:t>
            </a:r>
            <a:r>
              <a:rPr lang="en-US" sz="2800" b="1" dirty="0" smtClean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830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875" y="236489"/>
            <a:ext cx="4572000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200" b="1" u="sng" dirty="0">
                <a:solidFill>
                  <a:prstClr val="black"/>
                </a:solidFill>
                <a:latin typeface="Times New Roman"/>
                <a:ea typeface="Calibri"/>
              </a:rPr>
              <a:t>Вопросительные слова</a:t>
            </a:r>
            <a:r>
              <a:rPr lang="ru-RU" sz="3200" dirty="0" smtClean="0">
                <a:solidFill>
                  <a:prstClr val="black"/>
                </a:solidFill>
                <a:latin typeface="Times New Roman"/>
                <a:ea typeface="Calibri"/>
              </a:rPr>
              <a:t>:</a:t>
            </a:r>
          </a:p>
          <a:p>
            <a:pPr lvl="0"/>
            <a:endParaRPr lang="ru-RU" sz="32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что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акой?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где?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когда?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почему?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как?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кто?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19909"/>
            <a:ext cx="246856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17742" y="2175919"/>
            <a:ext cx="5703677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>
                <a:solidFill>
                  <a:prstClr val="black"/>
                </a:solidFill>
                <a:latin typeface="Times New Roman"/>
                <a:ea typeface="Calibri"/>
              </a:rPr>
              <a:t>Вопросительные </a:t>
            </a:r>
            <a:r>
              <a:rPr lang="ru-RU" sz="2800" b="1" u="sng" dirty="0" smtClean="0">
                <a:solidFill>
                  <a:prstClr val="black"/>
                </a:solidFill>
                <a:latin typeface="Times New Roman"/>
                <a:ea typeface="Calibri"/>
              </a:rPr>
              <a:t>производные:</a:t>
            </a:r>
            <a:endParaRPr lang="en-US" sz="2800" b="1" u="sng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endParaRPr lang="ru-RU" sz="2800" b="1" u="sng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r>
              <a:rPr lang="en-US" sz="2800" b="1" dirty="0" smtClean="0">
                <a:solidFill>
                  <a:prstClr val="black"/>
                </a:solidFill>
                <a:latin typeface="Times New Roman"/>
                <a:ea typeface="Calibri"/>
              </a:rPr>
              <a:t>How far</a:t>
            </a:r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Calibri"/>
              </a:rPr>
              <a:t> – (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ea typeface="Calibri"/>
              </a:rPr>
              <a:t>как) далеко?</a:t>
            </a:r>
            <a:endParaRPr lang="en-US" sz="2800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r>
              <a:rPr lang="en-US" sz="2800" b="1" dirty="0" smtClean="0">
                <a:solidFill>
                  <a:prstClr val="black"/>
                </a:solidFill>
                <a:latin typeface="Times New Roman"/>
                <a:ea typeface="Calibri"/>
              </a:rPr>
              <a:t>How long</a:t>
            </a:r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ea typeface="Calibri"/>
              </a:rPr>
              <a:t>– (как) долго?</a:t>
            </a:r>
            <a:endParaRPr lang="en-US" sz="2800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r>
              <a:rPr lang="en-US" sz="2800" b="1" dirty="0" smtClean="0">
                <a:solidFill>
                  <a:prstClr val="black"/>
                </a:solidFill>
                <a:latin typeface="Times New Roman"/>
                <a:ea typeface="Calibri"/>
              </a:rPr>
              <a:t>How many (much)</a:t>
            </a:r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Calibri"/>
              </a:rPr>
              <a:t> –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ea typeface="Calibri"/>
              </a:rPr>
              <a:t>сколько?</a:t>
            </a:r>
            <a:endParaRPr lang="en-US" sz="2800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r>
              <a:rPr lang="en-US" sz="2800" b="1" dirty="0" smtClean="0">
                <a:solidFill>
                  <a:prstClr val="black"/>
                </a:solidFill>
                <a:latin typeface="Times New Roman"/>
                <a:ea typeface="Calibri"/>
              </a:rPr>
              <a:t>How old</a:t>
            </a:r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Calibri"/>
              </a:rPr>
              <a:t> –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ea typeface="Calibri"/>
              </a:rPr>
              <a:t>сколько лет?</a:t>
            </a:r>
            <a:endParaRPr lang="en-US" sz="2800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endParaRPr lang="en-US" sz="2800" b="1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r>
              <a:rPr lang="en-US" sz="2800" b="1" dirty="0" smtClean="0">
                <a:solidFill>
                  <a:prstClr val="black"/>
                </a:solidFill>
                <a:latin typeface="Times New Roman"/>
                <a:ea typeface="Calibri"/>
              </a:rPr>
              <a:t>What kind of</a:t>
            </a:r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Calibri"/>
              </a:rPr>
              <a:t> –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ea typeface="Calibri"/>
              </a:rPr>
              <a:t>какой? (какого вида)</a:t>
            </a:r>
          </a:p>
          <a:p>
            <a:r>
              <a:rPr lang="en-US" sz="2800" b="1" dirty="0" smtClean="0">
                <a:solidFill>
                  <a:prstClr val="black"/>
                </a:solidFill>
                <a:latin typeface="Times New Roman"/>
                <a:ea typeface="Calibri"/>
              </a:rPr>
              <a:t>Whose </a:t>
            </a:r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Calibri"/>
              </a:rPr>
              <a:t>-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ea typeface="Calibri"/>
              </a:rPr>
              <a:t>чей?</a:t>
            </a:r>
          </a:p>
          <a:p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81128"/>
            <a:ext cx="262731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0652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6150" y="94284"/>
            <a:ext cx="184785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3399" y="44857"/>
            <a:ext cx="38908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ОБЩИЙ ВОПРОС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Блок-схема: документ 3"/>
          <p:cNvSpPr/>
          <p:nvPr/>
        </p:nvSpPr>
        <p:spPr>
          <a:xfrm>
            <a:off x="395536" y="680155"/>
            <a:ext cx="6696744" cy="1719248"/>
          </a:xfrm>
          <a:prstGeom prst="flowChartDocumen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Его задают ко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всему 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предложению, и начинается он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 вспомогательного  глагола, стоящего в начале 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предложения. </a:t>
            </a:r>
            <a:r>
              <a:rPr lang="ru-RU" sz="2400" i="1" dirty="0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Требует краткого ответа (</a:t>
            </a:r>
            <a:r>
              <a:rPr lang="ru-RU" sz="2400" i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да или нет</a:t>
            </a:r>
            <a:r>
              <a:rPr lang="ru-RU" sz="2400" i="1" dirty="0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.)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1051441"/>
              </p:ext>
            </p:extLst>
          </p:nvPr>
        </p:nvGraphicFramePr>
        <p:xfrm>
          <a:off x="124570" y="2556497"/>
          <a:ext cx="8983934" cy="3182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014"/>
                <a:gridCol w="2232248"/>
                <a:gridCol w="2313817"/>
                <a:gridCol w="1749693"/>
                <a:gridCol w="1985162"/>
              </a:tblGrid>
              <a:tr h="7284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6939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693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41498" y="4365104"/>
            <a:ext cx="1169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err="1">
                <a:solidFill>
                  <a:prstClr val="black"/>
                </a:solidFill>
                <a:latin typeface="Times New Roman"/>
                <a:ea typeface="Calibri"/>
              </a:rPr>
              <a:t>Present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4707" y="2692568"/>
            <a:ext cx="1090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latin typeface="Times New Roman"/>
                <a:ea typeface="Calibri"/>
              </a:rPr>
              <a:t>Simple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44242" y="2644169"/>
            <a:ext cx="17091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latin typeface="Times New Roman"/>
                <a:ea typeface="Calibri"/>
              </a:rPr>
              <a:t>Continuous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56485" y="2644168"/>
            <a:ext cx="1122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latin typeface="Times New Roman"/>
                <a:ea typeface="Calibri"/>
              </a:rPr>
              <a:t>Perfect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01567" y="2556497"/>
            <a:ext cx="17091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err="1">
                <a:latin typeface="Times New Roman"/>
                <a:ea typeface="Calibri"/>
              </a:rPr>
              <a:t>Perfect</a:t>
            </a:r>
            <a:r>
              <a:rPr lang="ru-RU" sz="2400" b="1" dirty="0">
                <a:latin typeface="Times New Roman"/>
                <a:ea typeface="Calibri"/>
              </a:rPr>
              <a:t> </a:t>
            </a:r>
            <a:endParaRPr lang="ru-RU" sz="2400" b="1" dirty="0" smtClean="0">
              <a:latin typeface="Times New Roman"/>
              <a:ea typeface="Calibri"/>
            </a:endParaRPr>
          </a:p>
          <a:p>
            <a:pPr algn="ctr"/>
            <a:r>
              <a:rPr lang="ru-RU" sz="2400" b="1" dirty="0" err="1" smtClean="0">
                <a:latin typeface="Times New Roman"/>
                <a:ea typeface="Calibri"/>
              </a:rPr>
              <a:t>Continuous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87772" y="3387494"/>
            <a:ext cx="1502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rgbClr val="C00000"/>
                </a:solidFill>
                <a:latin typeface="Times New Roman"/>
                <a:ea typeface="Calibri"/>
              </a:rPr>
              <a:t>Do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</a:rPr>
              <a:t> (</a:t>
            </a:r>
            <a:r>
              <a:rPr lang="ru-RU" sz="2400" b="1" dirty="0" err="1">
                <a:solidFill>
                  <a:srgbClr val="C00000"/>
                </a:solidFill>
                <a:latin typeface="Times New Roman"/>
                <a:ea typeface="Calibri"/>
              </a:rPr>
              <a:t>does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</a:rPr>
              <a:t>)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10221" y="3440553"/>
            <a:ext cx="684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/>
                <a:ea typeface="Calibri"/>
              </a:rPr>
              <a:t>+ S 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387918" y="3849159"/>
            <a:ext cx="6535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/>
                <a:ea typeface="Calibri"/>
              </a:rPr>
              <a:t>+ V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26074" y="4602063"/>
            <a:ext cx="18870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>
                <a:solidFill>
                  <a:srgbClr val="C00000"/>
                </a:solidFill>
                <a:latin typeface="Times New Roman"/>
                <a:ea typeface="Calibri"/>
              </a:rPr>
              <a:t>Do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you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work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endParaRPr lang="ru-RU" sz="2400" dirty="0" smtClean="0">
              <a:latin typeface="Times New Roman"/>
              <a:ea typeface="Calibri"/>
            </a:endParaRPr>
          </a:p>
          <a:p>
            <a:r>
              <a:rPr lang="ru-RU" sz="2400" dirty="0" err="1" smtClean="0">
                <a:latin typeface="Times New Roman"/>
                <a:ea typeface="Calibri"/>
              </a:rPr>
              <a:t>here</a:t>
            </a:r>
            <a:r>
              <a:rPr lang="ru-RU" sz="2400" dirty="0">
                <a:latin typeface="Times New Roman"/>
                <a:ea typeface="Calibri"/>
              </a:rPr>
              <a:t>?</a:t>
            </a:r>
            <a:endParaRPr lang="ru-RU" sz="2400" dirty="0"/>
          </a:p>
        </p:txBody>
      </p:sp>
      <p:cxnSp>
        <p:nvCxnSpPr>
          <p:cNvPr id="16" name="Прямая со стрелкой 15"/>
          <p:cNvCxnSpPr>
            <a:stCxn id="12" idx="2"/>
          </p:cNvCxnSpPr>
          <p:nvPr/>
        </p:nvCxnSpPr>
        <p:spPr>
          <a:xfrm flipH="1">
            <a:off x="1838940" y="3902218"/>
            <a:ext cx="813683" cy="914400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838939" y="4310824"/>
            <a:ext cx="471282" cy="505794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3134730" y="3244334"/>
            <a:ext cx="20914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В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e </a:t>
            </a:r>
            <a:r>
              <a:rPr lang="en-US" sz="2400" b="1" dirty="0">
                <a:solidFill>
                  <a:srgbClr val="C00000"/>
                </a:solidFill>
                <a:latin typeface="Times New Roman"/>
                <a:ea typeface="Calibri"/>
              </a:rPr>
              <a:t>(am/is/are)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393211" y="3726305"/>
            <a:ext cx="607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/>
                <a:ea typeface="Calibri"/>
              </a:rPr>
              <a:t>+ S</a:t>
            </a:r>
            <a:endParaRPr lang="ru-RU" sz="2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986055" y="3701592"/>
            <a:ext cx="1052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/>
                <a:ea typeface="Calibri"/>
              </a:rPr>
              <a:t>+ </a:t>
            </a:r>
            <a:r>
              <a:rPr lang="en-US" sz="2400" b="1" dirty="0" err="1">
                <a:latin typeface="Times New Roman"/>
                <a:ea typeface="Calibri"/>
              </a:rPr>
              <a:t>V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  <a:ea typeface="Calibri"/>
              </a:rPr>
              <a:t>ing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028298" y="4602063"/>
            <a:ext cx="22878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>
                <a:solidFill>
                  <a:srgbClr val="C00000"/>
                </a:solidFill>
                <a:latin typeface="Times New Roman"/>
                <a:ea typeface="Calibri"/>
              </a:rPr>
              <a:t>Are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you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 smtClean="0">
                <a:latin typeface="Times New Roman"/>
                <a:ea typeface="Calibri"/>
              </a:rPr>
              <a:t>work</a:t>
            </a:r>
            <a:r>
              <a:rPr lang="ru-RU" sz="2400" dirty="0" err="1" smtClean="0">
                <a:solidFill>
                  <a:srgbClr val="C00000"/>
                </a:solidFill>
                <a:latin typeface="Times New Roman"/>
                <a:ea typeface="Calibri"/>
              </a:rPr>
              <a:t>ing</a:t>
            </a:r>
            <a:endParaRPr lang="ru-RU" sz="2400" dirty="0" smtClean="0">
              <a:solidFill>
                <a:srgbClr val="C00000"/>
              </a:solidFill>
              <a:latin typeface="Times New Roman"/>
              <a:ea typeface="Calibri"/>
            </a:endParaRPr>
          </a:p>
          <a:p>
            <a:r>
              <a:rPr lang="ru-RU" sz="2400" dirty="0" smtClean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here</a:t>
            </a:r>
            <a:r>
              <a:rPr lang="ru-RU" sz="2400" dirty="0">
                <a:latin typeface="Times New Roman"/>
                <a:ea typeface="Calibri"/>
              </a:rPr>
              <a:t>?</a:t>
            </a:r>
            <a:endParaRPr lang="ru-RU" sz="2400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3743908" y="4079991"/>
            <a:ext cx="121073" cy="736627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Прямая со стрелкой 1027"/>
          <p:cNvCxnSpPr/>
          <p:nvPr/>
        </p:nvCxnSpPr>
        <p:spPr>
          <a:xfrm>
            <a:off x="4512322" y="4187970"/>
            <a:ext cx="0" cy="628648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Прямоугольник 1031"/>
          <p:cNvSpPr/>
          <p:nvPr/>
        </p:nvSpPr>
        <p:spPr>
          <a:xfrm>
            <a:off x="5461353" y="3323163"/>
            <a:ext cx="1475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rgbClr val="C00000"/>
                </a:solidFill>
                <a:latin typeface="Times New Roman"/>
                <a:ea typeface="Calibri"/>
              </a:rPr>
              <a:t>Have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</a:rPr>
              <a:t>/</a:t>
            </a:r>
            <a:r>
              <a:rPr lang="ru-RU" sz="2400" b="1" dirty="0" err="1">
                <a:solidFill>
                  <a:srgbClr val="C00000"/>
                </a:solidFill>
                <a:latin typeface="Times New Roman"/>
                <a:ea typeface="Calibri"/>
              </a:rPr>
              <a:t>has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033" name="Прямоугольник 1032"/>
          <p:cNvSpPr/>
          <p:nvPr/>
        </p:nvSpPr>
        <p:spPr>
          <a:xfrm>
            <a:off x="5364604" y="3784828"/>
            <a:ext cx="607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/>
                <a:ea typeface="Calibri"/>
              </a:rPr>
              <a:t>+ S</a:t>
            </a:r>
            <a:endParaRPr lang="ru-RU" sz="2400" dirty="0"/>
          </a:p>
        </p:txBody>
      </p:sp>
      <p:sp>
        <p:nvSpPr>
          <p:cNvPr id="1034" name="Прямоугольник 1033"/>
          <p:cNvSpPr/>
          <p:nvPr/>
        </p:nvSpPr>
        <p:spPr>
          <a:xfrm>
            <a:off x="5972463" y="3784828"/>
            <a:ext cx="8771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/>
                <a:ea typeface="Calibri"/>
              </a:rPr>
              <a:t>+ </a:t>
            </a:r>
            <a:r>
              <a:rPr lang="ru-RU" sz="2400" b="1" dirty="0" smtClean="0">
                <a:latin typeface="Times New Roman"/>
                <a:ea typeface="Calibri"/>
              </a:rPr>
              <a:t>V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3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/>
                <a:ea typeface="Calibri"/>
              </a:rPr>
              <a:t>(-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  <a:ea typeface="Calibri"/>
              </a:rPr>
              <a:t>ed</a:t>
            </a:r>
            <a:r>
              <a:rPr lang="en-US" sz="2400" b="1" dirty="0">
                <a:solidFill>
                  <a:srgbClr val="C00000"/>
                </a:solidFill>
                <a:latin typeface="Times New Roman"/>
                <a:ea typeface="Calibri"/>
              </a:rPr>
              <a:t>)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035" name="Прямоугольник 1034"/>
          <p:cNvSpPr/>
          <p:nvPr/>
        </p:nvSpPr>
        <p:spPr>
          <a:xfrm>
            <a:off x="5380787" y="4615825"/>
            <a:ext cx="18501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>
                <a:solidFill>
                  <a:srgbClr val="C00000"/>
                </a:solidFill>
                <a:latin typeface="Times New Roman"/>
                <a:ea typeface="Calibri"/>
              </a:rPr>
              <a:t>Have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you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endParaRPr lang="ru-RU" sz="2400" dirty="0" smtClean="0">
              <a:latin typeface="Times New Roman"/>
              <a:ea typeface="Calibri"/>
            </a:endParaRPr>
          </a:p>
          <a:p>
            <a:r>
              <a:rPr lang="ru-RU" sz="2400" dirty="0" err="1" smtClean="0">
                <a:latin typeface="Times New Roman"/>
                <a:ea typeface="Calibri"/>
              </a:rPr>
              <a:t>work</a:t>
            </a:r>
            <a:r>
              <a:rPr lang="ru-RU" sz="2400" dirty="0" err="1" smtClean="0">
                <a:solidFill>
                  <a:srgbClr val="C00000"/>
                </a:solidFill>
                <a:latin typeface="Times New Roman"/>
                <a:ea typeface="Calibri"/>
              </a:rPr>
              <a:t>ed</a:t>
            </a:r>
            <a:r>
              <a:rPr lang="ru-RU" sz="2400" dirty="0" smtClean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here</a:t>
            </a:r>
            <a:r>
              <a:rPr lang="ru-RU" sz="2400" dirty="0">
                <a:latin typeface="Times New Roman"/>
                <a:ea typeface="Calibri"/>
              </a:rPr>
              <a:t>?</a:t>
            </a:r>
            <a:endParaRPr lang="ru-RU" sz="2400" dirty="0"/>
          </a:p>
        </p:txBody>
      </p:sp>
      <p:cxnSp>
        <p:nvCxnSpPr>
          <p:cNvPr id="1037" name="Прямая со стрелкой 1036"/>
          <p:cNvCxnSpPr/>
          <p:nvPr/>
        </p:nvCxnSpPr>
        <p:spPr>
          <a:xfrm>
            <a:off x="5972463" y="4163257"/>
            <a:ext cx="333417" cy="653361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Прямая со стрелкой 1040"/>
          <p:cNvCxnSpPr/>
          <p:nvPr/>
        </p:nvCxnSpPr>
        <p:spPr>
          <a:xfrm flipH="1">
            <a:off x="5668534" y="4310824"/>
            <a:ext cx="775674" cy="914400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5" name="Прямоугольник 1044"/>
          <p:cNvSpPr/>
          <p:nvPr/>
        </p:nvSpPr>
        <p:spPr>
          <a:xfrm>
            <a:off x="7092280" y="3470415"/>
            <a:ext cx="1455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/>
                <a:ea typeface="Calibri"/>
              </a:rPr>
              <a:t>Have/has</a:t>
            </a:r>
            <a:r>
              <a:rPr lang="en-US" b="1" dirty="0">
                <a:latin typeface="Times New Roman"/>
                <a:ea typeface="Calibri"/>
              </a:rPr>
              <a:t> </a:t>
            </a:r>
            <a:endParaRPr lang="ru-RU" dirty="0"/>
          </a:p>
        </p:txBody>
      </p:sp>
      <p:sp>
        <p:nvSpPr>
          <p:cNvPr id="1046" name="Прямоугольник 1045"/>
          <p:cNvSpPr/>
          <p:nvPr/>
        </p:nvSpPr>
        <p:spPr>
          <a:xfrm>
            <a:off x="8383774" y="3475166"/>
            <a:ext cx="684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/>
                <a:ea typeface="Calibri"/>
              </a:rPr>
              <a:t>+ S </a:t>
            </a:r>
            <a:endParaRPr lang="ru-RU" sz="2400" dirty="0"/>
          </a:p>
        </p:txBody>
      </p:sp>
      <p:sp>
        <p:nvSpPr>
          <p:cNvPr id="1047" name="Прямоугольник 1046"/>
          <p:cNvSpPr/>
          <p:nvPr/>
        </p:nvSpPr>
        <p:spPr>
          <a:xfrm>
            <a:off x="7137035" y="3849158"/>
            <a:ext cx="1128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/>
                <a:ea typeface="Calibri"/>
              </a:rPr>
              <a:t>+ been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048" name="Прямоугольник 1047"/>
          <p:cNvSpPr/>
          <p:nvPr/>
        </p:nvSpPr>
        <p:spPr>
          <a:xfrm>
            <a:off x="8131661" y="3849157"/>
            <a:ext cx="1052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/>
                <a:ea typeface="Calibri"/>
              </a:rPr>
              <a:t>+ </a:t>
            </a:r>
            <a:r>
              <a:rPr lang="en-US" sz="2400" b="1" dirty="0" err="1">
                <a:latin typeface="Times New Roman"/>
                <a:ea typeface="Calibri"/>
              </a:rPr>
              <a:t>V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  <a:ea typeface="Calibri"/>
              </a:rPr>
              <a:t>ing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049" name="Прямоугольник 1048"/>
          <p:cNvSpPr/>
          <p:nvPr/>
        </p:nvSpPr>
        <p:spPr>
          <a:xfrm>
            <a:off x="7137035" y="4615824"/>
            <a:ext cx="2106667" cy="83099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/>
                <a:ea typeface="Calibri"/>
              </a:rPr>
              <a:t>Have</a:t>
            </a:r>
            <a:r>
              <a:rPr lang="en-US" sz="2400" dirty="0">
                <a:latin typeface="Times New Roman"/>
                <a:ea typeface="Calibri"/>
              </a:rPr>
              <a:t> you </a:t>
            </a:r>
            <a:r>
              <a:rPr lang="en-US" sz="2400" dirty="0">
                <a:solidFill>
                  <a:srgbClr val="C00000"/>
                </a:solidFill>
                <a:latin typeface="Times New Roman"/>
                <a:ea typeface="Calibri"/>
              </a:rPr>
              <a:t>been</a:t>
            </a:r>
            <a:r>
              <a:rPr lang="en-US" sz="2400" dirty="0">
                <a:latin typeface="Times New Roman"/>
                <a:ea typeface="Calibri"/>
              </a:rPr>
              <a:t> </a:t>
            </a:r>
            <a:endParaRPr lang="ru-RU" sz="2400" dirty="0" smtClean="0">
              <a:latin typeface="Times New Roman"/>
              <a:ea typeface="Calibri"/>
            </a:endParaRPr>
          </a:p>
          <a:p>
            <a:r>
              <a:rPr lang="en-US" sz="2400" dirty="0" smtClean="0">
                <a:latin typeface="Times New Roman"/>
                <a:ea typeface="Calibri"/>
              </a:rPr>
              <a:t>work</a:t>
            </a:r>
            <a:r>
              <a:rPr lang="en-US" sz="2400" dirty="0" smtClean="0">
                <a:solidFill>
                  <a:srgbClr val="C00000"/>
                </a:solidFill>
                <a:latin typeface="Times New Roman"/>
                <a:ea typeface="Calibri"/>
              </a:rPr>
              <a:t>ing</a:t>
            </a:r>
            <a:r>
              <a:rPr lang="en-US" sz="2400" dirty="0" smtClean="0">
                <a:latin typeface="Times New Roman"/>
                <a:ea typeface="Calibri"/>
              </a:rPr>
              <a:t> </a:t>
            </a:r>
            <a:r>
              <a:rPr lang="en-US" sz="2400" dirty="0">
                <a:latin typeface="Times New Roman"/>
                <a:ea typeface="Calibri"/>
              </a:rPr>
              <a:t>here?</a:t>
            </a:r>
            <a:endParaRPr lang="ru-RU" sz="2400" dirty="0"/>
          </a:p>
        </p:txBody>
      </p:sp>
      <p:cxnSp>
        <p:nvCxnSpPr>
          <p:cNvPr id="1051" name="Прямая со стрелкой 1050"/>
          <p:cNvCxnSpPr/>
          <p:nvPr/>
        </p:nvCxnSpPr>
        <p:spPr>
          <a:xfrm flipH="1">
            <a:off x="8210550" y="3849157"/>
            <a:ext cx="600139" cy="914402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4" name="Прямая со стрелкой 1053"/>
          <p:cNvCxnSpPr/>
          <p:nvPr/>
        </p:nvCxnSpPr>
        <p:spPr>
          <a:xfrm flipH="1">
            <a:off x="7956128" y="4359418"/>
            <a:ext cx="854561" cy="821391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7" name="Прямоугольник 1056"/>
          <p:cNvSpPr/>
          <p:nvPr/>
        </p:nvSpPr>
        <p:spPr>
          <a:xfrm rot="16200000">
            <a:off x="186798" y="4315977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latin typeface="Times New Roman"/>
                <a:ea typeface="Calibri"/>
              </a:rPr>
              <a:t>Past</a:t>
            </a:r>
            <a:endParaRPr lang="ru-RU" sz="2400" b="1" dirty="0"/>
          </a:p>
        </p:txBody>
      </p:sp>
      <p:sp>
        <p:nvSpPr>
          <p:cNvPr id="1058" name="Прямоугольник 1057"/>
          <p:cNvSpPr/>
          <p:nvPr/>
        </p:nvSpPr>
        <p:spPr>
          <a:xfrm>
            <a:off x="1161360" y="3407296"/>
            <a:ext cx="125130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/>
                <a:ea typeface="Calibri"/>
              </a:rPr>
              <a:t>Did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 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059" name="Прямоугольник 1058"/>
          <p:cNvSpPr/>
          <p:nvPr/>
        </p:nvSpPr>
        <p:spPr>
          <a:xfrm>
            <a:off x="881464" y="4585785"/>
            <a:ext cx="66396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err="1">
                <a:solidFill>
                  <a:srgbClr val="C00000"/>
                </a:solidFill>
                <a:latin typeface="Times New Roman"/>
                <a:ea typeface="Calibri"/>
              </a:rPr>
              <a:t>Did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060" name="Прямоугольник 1059"/>
          <p:cNvSpPr/>
          <p:nvPr/>
        </p:nvSpPr>
        <p:spPr>
          <a:xfrm>
            <a:off x="3644242" y="3280908"/>
            <a:ext cx="159774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Times New Roman"/>
                <a:ea typeface="Calibri"/>
              </a:rPr>
              <a:t>was/were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)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061" name="Прямоугольник 1060"/>
          <p:cNvSpPr/>
          <p:nvPr/>
        </p:nvSpPr>
        <p:spPr>
          <a:xfrm>
            <a:off x="2850114" y="4532467"/>
            <a:ext cx="82529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err="1">
                <a:solidFill>
                  <a:srgbClr val="C00000"/>
                </a:solidFill>
                <a:latin typeface="Times New Roman"/>
                <a:ea typeface="Calibri"/>
              </a:rPr>
              <a:t>Were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062" name="Прямоугольник 1061"/>
          <p:cNvSpPr/>
          <p:nvPr/>
        </p:nvSpPr>
        <p:spPr>
          <a:xfrm>
            <a:off x="5533877" y="3323162"/>
            <a:ext cx="121058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  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/>
                <a:ea typeface="Calibri"/>
              </a:rPr>
              <a:t>Had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  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063" name="Прямоугольник 1062"/>
          <p:cNvSpPr/>
          <p:nvPr/>
        </p:nvSpPr>
        <p:spPr>
          <a:xfrm>
            <a:off x="5441544" y="4585784"/>
            <a:ext cx="69762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sz="2400" dirty="0" err="1">
                <a:solidFill>
                  <a:srgbClr val="C00000"/>
                </a:solidFill>
                <a:latin typeface="Times New Roman"/>
                <a:ea typeface="Calibri"/>
              </a:rPr>
              <a:t>Had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064" name="Прямоугольник 1063"/>
          <p:cNvSpPr/>
          <p:nvPr/>
        </p:nvSpPr>
        <p:spPr>
          <a:xfrm>
            <a:off x="7137035" y="3423759"/>
            <a:ext cx="121058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  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/>
                <a:ea typeface="Calibri"/>
              </a:rPr>
              <a:t>Had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  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065" name="Прямоугольник 1064"/>
          <p:cNvSpPr/>
          <p:nvPr/>
        </p:nvSpPr>
        <p:spPr>
          <a:xfrm>
            <a:off x="7162496" y="4655312"/>
            <a:ext cx="74892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sz="2400" b="1" dirty="0" err="1">
                <a:solidFill>
                  <a:srgbClr val="C00000"/>
                </a:solidFill>
                <a:latin typeface="Times New Roman"/>
                <a:ea typeface="Calibri"/>
              </a:rPr>
              <a:t>Had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066" name="Прямоугольник 1065"/>
          <p:cNvSpPr/>
          <p:nvPr/>
        </p:nvSpPr>
        <p:spPr>
          <a:xfrm>
            <a:off x="1658222" y="6021288"/>
            <a:ext cx="6473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Таблицу на </a:t>
            </a:r>
            <a:r>
              <a:rPr lang="ru-RU" sz="2400" dirty="0" err="1" smtClean="0">
                <a:latin typeface="Times New Roman"/>
                <a:ea typeface="Calibri"/>
              </a:rPr>
              <a:t>Future</a:t>
            </a:r>
            <a:r>
              <a:rPr lang="ru-RU" sz="2400" dirty="0" smtClean="0">
                <a:latin typeface="Times New Roman"/>
                <a:ea typeface="Calibri"/>
              </a:rPr>
              <a:t> </a:t>
            </a:r>
            <a:r>
              <a:rPr lang="ru-RU" sz="2400" i="1" dirty="0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составьте самостоятельно</a:t>
            </a:r>
            <a:r>
              <a:rPr lang="ru-RU" sz="2400" dirty="0" smtClean="0">
                <a:latin typeface="Times New Roman"/>
                <a:ea typeface="Calibri"/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96025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6" grpId="0"/>
      <p:bldP spid="27" grpId="0"/>
      <p:bldP spid="28" grpId="0"/>
      <p:bldP spid="29" grpId="0"/>
      <p:bldP spid="1032" grpId="0"/>
      <p:bldP spid="1033" grpId="0"/>
      <p:bldP spid="1034" grpId="0"/>
      <p:bldP spid="1035" grpId="0"/>
      <p:bldP spid="1045" grpId="0"/>
      <p:bldP spid="1046" grpId="0"/>
      <p:bldP spid="1047" grpId="0"/>
      <p:bldP spid="1048" grpId="0"/>
      <p:bldP spid="1049" grpId="0"/>
      <p:bldP spid="1057" grpId="0"/>
      <p:bldP spid="1058" grpId="0" animBg="1"/>
      <p:bldP spid="1059" grpId="0" animBg="1"/>
      <p:bldP spid="1060" grpId="0" animBg="1"/>
      <p:bldP spid="1061" grpId="0" animBg="1"/>
      <p:bldP spid="1062" grpId="0" animBg="1"/>
      <p:bldP spid="1063" grpId="0" animBg="1"/>
      <p:bldP spid="1064" grpId="0" animBg="1"/>
      <p:bldP spid="10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44939"/>
            <a:ext cx="78937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>
                <a:solidFill>
                  <a:srgbClr val="C00000"/>
                </a:solidFill>
                <a:latin typeface="Times New Roman"/>
                <a:ea typeface="Calibri"/>
              </a:rPr>
              <a:t>Задайте общие вопросы к предложениям.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7901" y="2204864"/>
            <a:ext cx="40126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/>
                <a:ea typeface="Calibri"/>
              </a:rPr>
              <a:t>John was tired after work.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9385" y="2915040"/>
            <a:ext cx="4128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/>
                <a:ea typeface="Calibri"/>
              </a:rPr>
              <a:t>Summer has started at last.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6570" y="3790091"/>
            <a:ext cx="4691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/>
                <a:ea typeface="Calibri"/>
              </a:rPr>
              <a:t>She can lose her temper easily.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9972" y="5244709"/>
            <a:ext cx="3501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/>
                <a:ea typeface="Calibri"/>
              </a:rPr>
              <a:t>The dogs are sleeping.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9398" y="5994866"/>
            <a:ext cx="4020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/>
                <a:ea typeface="Calibri"/>
              </a:rPr>
              <a:t>The umbrella was broken. 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29951" y="990771"/>
            <a:ext cx="962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</a:rPr>
              <a:t>Mary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75253" y="1002235"/>
            <a:ext cx="9087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</a:rPr>
              <a:t>grow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30874" y="1002235"/>
            <a:ext cx="45924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</a:rPr>
              <a:t>beautiful flowers in the garden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27464" y="1002235"/>
            <a:ext cx="324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i="1" dirty="0">
                <a:solidFill>
                  <a:srgbClr val="C00000"/>
                </a:solidFill>
                <a:latin typeface="Times New Roman"/>
                <a:ea typeface="Calibri"/>
              </a:rPr>
              <a:t>s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7904" y="990771"/>
            <a:ext cx="922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C00000"/>
                </a:solidFill>
                <a:latin typeface="Times New Roman"/>
                <a:ea typeface="Calibri"/>
              </a:rPr>
              <a:t>Does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041184" y="990771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srgbClr val="EEECE1">
                    <a:lumMod val="25000"/>
                  </a:srgbClr>
                </a:solidFill>
                <a:latin typeface="Times New Roman"/>
                <a:ea typeface="Calibri"/>
              </a:rPr>
              <a:t>?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444925" y="1525455"/>
            <a:ext cx="1766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</a:rPr>
              <a:t>he weather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28078" y="1533751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Times New Roman"/>
                <a:ea typeface="Calibri"/>
              </a:rPr>
              <a:t>is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37430" y="1513991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EEECE1">
                    <a:lumMod val="25000"/>
                  </a:srgbClr>
                </a:solidFill>
                <a:latin typeface="Times New Roman"/>
                <a:ea typeface="Calibri"/>
              </a:rPr>
              <a:t>T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287925" y="1513991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srgbClr val="EEECE1">
                    <a:lumMod val="25000"/>
                  </a:srgbClr>
                </a:solidFill>
                <a:latin typeface="Times New Roman"/>
              </a:rPr>
              <a:t>t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630874" y="1533751"/>
            <a:ext cx="1688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EEECE1">
                    <a:lumMod val="25000"/>
                  </a:srgbClr>
                </a:solidFill>
                <a:latin typeface="Times New Roman"/>
                <a:ea typeface="Calibri"/>
              </a:rPr>
              <a:t>cold today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16481" y="1513991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srgbClr val="C00000"/>
                </a:solidFill>
                <a:latin typeface="Times New Roman"/>
                <a:ea typeface="Calibri"/>
              </a:rPr>
              <a:t>I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20959" y="1533751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i="1" dirty="0">
                <a:solidFill>
                  <a:srgbClr val="EEECE1">
                    <a:lumMod val="25000"/>
                  </a:srgbClr>
                </a:solidFill>
                <a:latin typeface="Times New Roman"/>
                <a:ea typeface="Calibri"/>
              </a:rPr>
              <a:t>?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03060" y="2204864"/>
            <a:ext cx="3985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Was John tired after work</a:t>
            </a:r>
            <a:r>
              <a:rPr lang="en-US" dirty="0">
                <a:latin typeface="Times New Roman"/>
                <a:ea typeface="Calibri"/>
                <a:cs typeface="Times New Roman"/>
              </a:rPr>
              <a:t>?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80890" y="2915040"/>
            <a:ext cx="42306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Has summer started at last?</a:t>
            </a:r>
            <a:endParaRPr lang="ru-RU" sz="2800" i="1" dirty="0">
              <a:solidFill>
                <a:schemeClr val="bg2">
                  <a:lumMod val="2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549249" y="3719529"/>
            <a:ext cx="47740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Can she lose her temper easily?</a:t>
            </a:r>
            <a:endParaRPr lang="ru-RU" sz="2800" i="1" dirty="0">
              <a:solidFill>
                <a:schemeClr val="bg2">
                  <a:lumMod val="2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892409" y="4421684"/>
            <a:ext cx="4138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Will the party start in time?</a:t>
            </a:r>
            <a:endParaRPr lang="ru-RU" sz="2800" i="1" dirty="0">
              <a:solidFill>
                <a:schemeClr val="bg2">
                  <a:lumMod val="2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255137" y="5216013"/>
            <a:ext cx="34612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2800" i="1" dirty="0" err="1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Are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i="1" dirty="0" err="1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the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i="1" dirty="0" err="1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dogs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i="1" dirty="0" err="1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sleeping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ru-RU" sz="2800" i="1" dirty="0">
              <a:solidFill>
                <a:schemeClr val="bg2">
                  <a:lumMod val="2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931507" y="5994866"/>
            <a:ext cx="3929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2800" i="1" dirty="0" err="1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Was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i="1" dirty="0" err="1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the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i="1" dirty="0" err="1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umbrella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i="1" dirty="0" err="1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broken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ru-RU" sz="2800" i="1" dirty="0">
              <a:solidFill>
                <a:schemeClr val="bg2">
                  <a:lumMod val="2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29047" y="4449970"/>
            <a:ext cx="4198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/>
                <a:ea typeface="Calibri"/>
              </a:rPr>
              <a:t>The party will start in time.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26913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33087E-6 L -0.23299 0.0006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49" y="2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62662E-6 L -0.25104 -0.0032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52" y="-16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12384E-6 L -0.05486 0.0006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3" y="2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2371" y="94285"/>
            <a:ext cx="1151628" cy="1534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2314" y="0"/>
            <a:ext cx="55856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755" marR="71755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АЛЬТЕРНАТИВНЫЙ</a:t>
            </a:r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ВОПРОС</a:t>
            </a:r>
            <a:endParaRPr lang="ru-RU" sz="2800" b="1" dirty="0">
              <a:solidFill>
                <a:srgbClr val="C0504D">
                  <a:lumMod val="75000"/>
                </a:srgb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Блок-схема: документ 3"/>
          <p:cNvSpPr/>
          <p:nvPr/>
        </p:nvSpPr>
        <p:spPr>
          <a:xfrm>
            <a:off x="1" y="489233"/>
            <a:ext cx="7992370" cy="2463693"/>
          </a:xfrm>
          <a:prstGeom prst="flowChartDocumen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400" i="1" dirty="0" smtClean="0">
              <a:solidFill>
                <a:srgbClr val="C0504D">
                  <a:lumMod val="75000"/>
                </a:srgb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/>
            <a:r>
              <a:rPr lang="ru-RU" sz="2400" i="1" dirty="0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Он строится по типу общего и начинается </a:t>
            </a:r>
            <a:r>
              <a:rPr lang="ru-RU" sz="2400" i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 вспомогательного  глагола, стоящего в начале </a:t>
            </a:r>
            <a:r>
              <a:rPr lang="ru-RU" sz="2400" i="1" dirty="0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предложения. 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Предполагает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в ответе выбор между двумя или более предметами, действиями или качествами, выраженными однородными членами предложения, соединенными союзом 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or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(или). 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41732056"/>
              </p:ext>
            </p:extLst>
          </p:nvPr>
        </p:nvGraphicFramePr>
        <p:xfrm>
          <a:off x="164705" y="2999554"/>
          <a:ext cx="8979294" cy="3694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863"/>
                <a:gridCol w="2414883"/>
                <a:gridCol w="2312622"/>
                <a:gridCol w="1748789"/>
                <a:gridCol w="1984137"/>
              </a:tblGrid>
              <a:tr h="7285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8441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2709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-189333" y="4311465"/>
            <a:ext cx="1169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prstClr val="black"/>
                </a:solidFill>
                <a:latin typeface="Times New Roman"/>
                <a:ea typeface="Calibri"/>
              </a:rPr>
              <a:t>Present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94894" y="3109475"/>
            <a:ext cx="1090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prstClr val="black"/>
                </a:solidFill>
                <a:latin typeface="Times New Roman"/>
                <a:ea typeface="Calibri"/>
              </a:rPr>
              <a:t>Simple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4710" y="3151544"/>
            <a:ext cx="17091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prstClr val="black"/>
                </a:solidFill>
                <a:latin typeface="Times New Roman"/>
                <a:ea typeface="Calibri"/>
              </a:rPr>
              <a:t>Continuous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88179" y="3109475"/>
            <a:ext cx="1122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prstClr val="black"/>
                </a:solidFill>
                <a:latin typeface="Times New Roman"/>
                <a:ea typeface="Calibri"/>
              </a:rPr>
              <a:t>Perfect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85348" y="3011597"/>
            <a:ext cx="17091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err="1">
                <a:solidFill>
                  <a:prstClr val="black"/>
                </a:solidFill>
                <a:latin typeface="Times New Roman"/>
                <a:ea typeface="Calibri"/>
              </a:rPr>
              <a:t>Perfect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endParaRPr lang="ru-RU" sz="2400" b="1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 algn="ctr"/>
            <a:r>
              <a:rPr lang="ru-RU" sz="2400" b="1" dirty="0" err="1" smtClean="0">
                <a:solidFill>
                  <a:prstClr val="black"/>
                </a:solidFill>
                <a:latin typeface="Times New Roman"/>
                <a:ea typeface="Calibri"/>
              </a:rPr>
              <a:t>Continuous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94807" y="3626075"/>
            <a:ext cx="1502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rgbClr val="C00000"/>
                </a:solidFill>
                <a:latin typeface="Times New Roman"/>
                <a:ea typeface="Calibri"/>
              </a:rPr>
              <a:t>Do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</a:rPr>
              <a:t> (</a:t>
            </a:r>
            <a:r>
              <a:rPr lang="ru-RU" sz="2400" b="1" dirty="0" err="1">
                <a:solidFill>
                  <a:srgbClr val="C00000"/>
                </a:solidFill>
                <a:latin typeface="Times New Roman"/>
                <a:ea typeface="Calibri"/>
              </a:rPr>
              <a:t>does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</a:rPr>
              <a:t>)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91771" y="3695987"/>
            <a:ext cx="1164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/>
                <a:ea typeface="Calibri"/>
              </a:rPr>
              <a:t>+ </a:t>
            </a: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S</a:t>
            </a:r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(</a:t>
            </a:r>
            <a:r>
              <a:rPr lang="en-US" sz="2400" b="1" i="1" dirty="0">
                <a:solidFill>
                  <a:prstClr val="black"/>
                </a:solidFill>
                <a:latin typeface="Times New Roman"/>
                <a:ea typeface="Calibri"/>
              </a:rPr>
              <a:t>o</a:t>
            </a:r>
            <a:r>
              <a:rPr lang="en-US" sz="2400" b="1" i="1" dirty="0" smtClean="0">
                <a:solidFill>
                  <a:prstClr val="black"/>
                </a:solidFill>
                <a:latin typeface="Times New Roman"/>
                <a:ea typeface="Calibri"/>
              </a:rPr>
              <a:t>r</a:t>
            </a:r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)</a:t>
            </a: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76688" y="4157653"/>
            <a:ext cx="1132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/>
                <a:ea typeface="Calibri"/>
              </a:rPr>
              <a:t>+ </a:t>
            </a: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V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</a:rPr>
              <a:t>(</a:t>
            </a:r>
            <a:r>
              <a:rPr lang="en-US" sz="2400" b="1" i="1" dirty="0" smtClean="0">
                <a:solidFill>
                  <a:prstClr val="black"/>
                </a:solidFill>
                <a:latin typeface="Times New Roman"/>
                <a:ea typeface="Calibri"/>
              </a:rPr>
              <a:t>or)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10109" y="5150702"/>
            <a:ext cx="17652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>
                <a:solidFill>
                  <a:srgbClr val="C00000"/>
                </a:solidFill>
                <a:latin typeface="Times New Roman"/>
                <a:ea typeface="Calibri"/>
              </a:rPr>
              <a:t>Do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/>
                <a:ea typeface="Calibri"/>
              </a:rPr>
              <a:t>you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</a:rPr>
              <a:t> (or he)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endParaRPr lang="en-US" sz="2000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</a:rPr>
              <a:t>w</a:t>
            </a:r>
            <a:r>
              <a:rPr lang="ru-RU" sz="2000" dirty="0" err="1" smtClean="0">
                <a:solidFill>
                  <a:prstClr val="black"/>
                </a:solidFill>
                <a:latin typeface="Times New Roman"/>
                <a:ea typeface="Calibri"/>
              </a:rPr>
              <a:t>ork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</a:rPr>
              <a:t>(or play)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/>
                <a:ea typeface="Calibri"/>
              </a:rPr>
              <a:t>here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</a:rPr>
              <a:t> (or </a:t>
            </a:r>
          </a:p>
          <a:p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</a:rPr>
              <a:t>thgere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</a:rPr>
              <a:t>)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</a:rPr>
              <a:t>?</a:t>
            </a:r>
            <a:endParaRPr lang="ru-RU" sz="2000" dirty="0">
              <a:solidFill>
                <a:prstClr val="black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854273" y="4011064"/>
            <a:ext cx="630985" cy="1178612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3" idx="2"/>
          </p:cNvCxnSpPr>
          <p:nvPr/>
        </p:nvCxnSpPr>
        <p:spPr>
          <a:xfrm>
            <a:off x="1743125" y="4619318"/>
            <a:ext cx="0" cy="994689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3160386" y="3780231"/>
            <a:ext cx="20914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В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e </a:t>
            </a:r>
            <a:r>
              <a:rPr lang="en-US" sz="2400" b="1" dirty="0">
                <a:solidFill>
                  <a:srgbClr val="C00000"/>
                </a:solidFill>
                <a:latin typeface="Times New Roman"/>
                <a:ea typeface="Calibri"/>
              </a:rPr>
              <a:t>(am/is/are)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180667" y="4304489"/>
            <a:ext cx="1180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</a:rPr>
              <a:t>+ </a:t>
            </a:r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S (or)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86868" y="4615783"/>
            <a:ext cx="1547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</a:rPr>
              <a:t>+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/>
                <a:ea typeface="Calibri"/>
              </a:rPr>
              <a:t>V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  <a:ea typeface="Calibri"/>
              </a:rPr>
              <a:t>ing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(</a:t>
            </a:r>
            <a:r>
              <a:rPr lang="en-US" sz="2400" b="1" dirty="0" smtClean="0">
                <a:latin typeface="Times New Roman"/>
                <a:ea typeface="Calibri"/>
              </a:rPr>
              <a:t>or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)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180667" y="5150701"/>
            <a:ext cx="196880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>
                <a:solidFill>
                  <a:srgbClr val="C00000"/>
                </a:solidFill>
                <a:latin typeface="Times New Roman"/>
                <a:ea typeface="Calibri"/>
              </a:rPr>
              <a:t>Are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/>
                <a:ea typeface="Calibri"/>
              </a:rPr>
              <a:t>you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</a:rPr>
              <a:t>(or he)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endParaRPr lang="en-US" sz="2000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/>
            <a:r>
              <a:rPr lang="ru-RU" sz="2000" dirty="0" err="1" smtClean="0">
                <a:solidFill>
                  <a:prstClr val="black"/>
                </a:solidFill>
                <a:latin typeface="Times New Roman"/>
                <a:ea typeface="Calibri"/>
              </a:rPr>
              <a:t>work</a:t>
            </a:r>
            <a:r>
              <a:rPr lang="ru-RU" sz="2000" dirty="0" err="1" smtClean="0">
                <a:solidFill>
                  <a:srgbClr val="C00000"/>
                </a:solidFill>
                <a:latin typeface="Times New Roman"/>
                <a:ea typeface="Calibri"/>
              </a:rPr>
              <a:t>ing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</a:rPr>
              <a:t>(or </a:t>
            </a:r>
            <a:endParaRPr lang="en-US" sz="2000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</a:rPr>
              <a:t>playing) </a:t>
            </a:r>
            <a:r>
              <a:rPr lang="ru-RU" sz="2000" dirty="0" err="1" smtClean="0">
                <a:solidFill>
                  <a:prstClr val="black"/>
                </a:solidFill>
                <a:latin typeface="Times New Roman"/>
                <a:ea typeface="Calibri"/>
              </a:rPr>
              <a:t>here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</a:rPr>
              <a:t> (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</a:rPr>
              <a:t>or </a:t>
            </a:r>
          </a:p>
          <a:p>
            <a:pPr lvl="0"/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</a:rPr>
              <a:t>thgere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</a:rPr>
              <a:t>)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</a:rPr>
              <a:t>?</a:t>
            </a:r>
            <a:endParaRPr lang="ru-RU" sz="2000" dirty="0">
              <a:solidFill>
                <a:prstClr val="black"/>
              </a:solidFill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3533038" y="4482856"/>
            <a:ext cx="302092" cy="867901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Прямая со стрелкой 1027"/>
          <p:cNvCxnSpPr/>
          <p:nvPr/>
        </p:nvCxnSpPr>
        <p:spPr>
          <a:xfrm flipH="1">
            <a:off x="4206121" y="4897153"/>
            <a:ext cx="246862" cy="749723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Прямоугольник 1031"/>
          <p:cNvSpPr/>
          <p:nvPr/>
        </p:nvSpPr>
        <p:spPr>
          <a:xfrm>
            <a:off x="5498023" y="3781880"/>
            <a:ext cx="1475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rgbClr val="C00000"/>
                </a:solidFill>
                <a:latin typeface="Times New Roman"/>
                <a:ea typeface="Calibri"/>
              </a:rPr>
              <a:t>Have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</a:rPr>
              <a:t>/</a:t>
            </a:r>
            <a:r>
              <a:rPr lang="ru-RU" sz="2400" b="1" dirty="0" err="1">
                <a:solidFill>
                  <a:srgbClr val="C00000"/>
                </a:solidFill>
                <a:latin typeface="Times New Roman"/>
                <a:ea typeface="Calibri"/>
              </a:rPr>
              <a:t>has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033" name="Прямоугольник 1032"/>
          <p:cNvSpPr/>
          <p:nvPr/>
        </p:nvSpPr>
        <p:spPr>
          <a:xfrm>
            <a:off x="5510301" y="4188259"/>
            <a:ext cx="11031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/>
                <a:ea typeface="Calibri"/>
              </a:rPr>
              <a:t>+ </a:t>
            </a: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S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</a:rPr>
              <a:t>(or)</a:t>
            </a:r>
            <a:endParaRPr lang="ru-RU" sz="2400" dirty="0">
              <a:solidFill>
                <a:prstClr val="black"/>
              </a:solidFill>
            </a:endParaRPr>
          </a:p>
          <a:p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034" name="Прямоугольник 1033"/>
          <p:cNvSpPr/>
          <p:nvPr/>
        </p:nvSpPr>
        <p:spPr>
          <a:xfrm>
            <a:off x="5437881" y="4535321"/>
            <a:ext cx="16275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</a:rPr>
              <a:t>+ 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</a:rPr>
              <a:t>V</a:t>
            </a: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Calibri"/>
              </a:rPr>
              <a:t>3</a:t>
            </a:r>
            <a:r>
              <a:rPr lang="en-US" sz="2000" b="1" dirty="0" smtClean="0">
                <a:solidFill>
                  <a:srgbClr val="C00000"/>
                </a:solidFill>
                <a:latin typeface="Times New Roman"/>
                <a:ea typeface="Calibri"/>
              </a:rPr>
              <a:t>(-</a:t>
            </a:r>
            <a:r>
              <a:rPr lang="en-US" sz="2000" b="1" dirty="0" err="1">
                <a:solidFill>
                  <a:srgbClr val="C00000"/>
                </a:solidFill>
                <a:latin typeface="Times New Roman"/>
                <a:ea typeface="Calibri"/>
              </a:rPr>
              <a:t>ed</a:t>
            </a:r>
            <a:r>
              <a:rPr lang="en-US" sz="2000" b="1" dirty="0" smtClean="0">
                <a:solidFill>
                  <a:srgbClr val="C00000"/>
                </a:solidFill>
                <a:latin typeface="Times New Roman"/>
                <a:ea typeface="Calibri"/>
              </a:rPr>
              <a:t>)</a:t>
            </a:r>
            <a:r>
              <a:rPr lang="en-US" sz="2000" b="1" dirty="0" smtClean="0">
                <a:solidFill>
                  <a:prstClr val="black"/>
                </a:solidFill>
                <a:latin typeface="Times New Roman"/>
                <a:ea typeface="Calibri"/>
              </a:rPr>
              <a:t>(</a:t>
            </a:r>
            <a:r>
              <a:rPr lang="en-US" sz="2000" b="1" dirty="0">
                <a:solidFill>
                  <a:prstClr val="black"/>
                </a:solidFill>
                <a:latin typeface="Times New Roman"/>
                <a:ea typeface="Calibri"/>
              </a:rPr>
              <a:t>or)</a:t>
            </a:r>
            <a:endParaRPr lang="ru-RU" sz="2000" dirty="0">
              <a:solidFill>
                <a:prstClr val="black"/>
              </a:solidFill>
            </a:endParaRPr>
          </a:p>
          <a:p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035" name="Прямоугольник 1034"/>
          <p:cNvSpPr/>
          <p:nvPr/>
        </p:nvSpPr>
        <p:spPr>
          <a:xfrm>
            <a:off x="5149476" y="5350757"/>
            <a:ext cx="20842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>
                <a:solidFill>
                  <a:srgbClr val="C00000"/>
                </a:solidFill>
                <a:latin typeface="Times New Roman"/>
                <a:ea typeface="Calibri"/>
              </a:rPr>
              <a:t>Have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/>
                <a:ea typeface="Calibri"/>
              </a:rPr>
              <a:t>you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</a:rPr>
              <a:t> (or he)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</a:p>
          <a:p>
            <a:pPr lvl="0"/>
            <a:r>
              <a:rPr lang="ru-RU" sz="2000" dirty="0" err="1" smtClean="0">
                <a:solidFill>
                  <a:prstClr val="black"/>
                </a:solidFill>
                <a:latin typeface="Times New Roman"/>
                <a:ea typeface="Calibri"/>
              </a:rPr>
              <a:t>work</a:t>
            </a:r>
            <a:r>
              <a:rPr lang="ru-RU" sz="2000" dirty="0" err="1" smtClean="0">
                <a:solidFill>
                  <a:srgbClr val="C00000"/>
                </a:solidFill>
                <a:latin typeface="Times New Roman"/>
                <a:ea typeface="Calibri"/>
              </a:rPr>
              <a:t>ed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</a:rPr>
              <a:t>(or 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</a:rPr>
              <a:t>played)</a:t>
            </a:r>
            <a:endParaRPr lang="en-US" sz="20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/>
                <a:ea typeface="Calibri"/>
              </a:rPr>
              <a:t>here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</a:rPr>
              <a:t> (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</a:rPr>
              <a:t>or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</a:rPr>
              <a:t>thgere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</a:rPr>
              <a:t>)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</a:rPr>
              <a:t>?</a:t>
            </a:r>
            <a:endParaRPr lang="ru-RU" sz="2000" dirty="0">
              <a:solidFill>
                <a:prstClr val="black"/>
              </a:solidFill>
            </a:endParaRPr>
          </a:p>
        </p:txBody>
      </p:sp>
      <p:cxnSp>
        <p:nvCxnSpPr>
          <p:cNvPr id="1037" name="Прямая со стрелкой 1036"/>
          <p:cNvCxnSpPr/>
          <p:nvPr/>
        </p:nvCxnSpPr>
        <p:spPr>
          <a:xfrm>
            <a:off x="6068856" y="4904476"/>
            <a:ext cx="80534" cy="970921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Прямая со стрелкой 1040"/>
          <p:cNvCxnSpPr/>
          <p:nvPr/>
        </p:nvCxnSpPr>
        <p:spPr>
          <a:xfrm>
            <a:off x="5932910" y="4436195"/>
            <a:ext cx="0" cy="1121642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5" name="Прямоугольник 1044"/>
          <p:cNvSpPr/>
          <p:nvPr/>
        </p:nvSpPr>
        <p:spPr>
          <a:xfrm>
            <a:off x="7081578" y="3781880"/>
            <a:ext cx="1455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/>
                <a:ea typeface="Calibri"/>
              </a:rPr>
              <a:t>Have/has</a:t>
            </a:r>
            <a:r>
              <a:rPr lang="en-US" b="1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6" name="Прямоугольник 1045"/>
          <p:cNvSpPr/>
          <p:nvPr/>
        </p:nvSpPr>
        <p:spPr>
          <a:xfrm>
            <a:off x="7158563" y="4157652"/>
            <a:ext cx="11031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</a:rPr>
              <a:t>+ </a:t>
            </a:r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S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</a:rPr>
              <a:t>(or)</a:t>
            </a:r>
            <a:endParaRPr lang="ru-RU" sz="2400" dirty="0">
              <a:solidFill>
                <a:prstClr val="black"/>
              </a:solidFill>
            </a:endParaRPr>
          </a:p>
          <a:p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047" name="Прямоугольник 1046"/>
          <p:cNvSpPr/>
          <p:nvPr/>
        </p:nvSpPr>
        <p:spPr>
          <a:xfrm>
            <a:off x="7042110" y="4499330"/>
            <a:ext cx="1128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/>
                <a:ea typeface="Calibri"/>
              </a:rPr>
              <a:t>+ been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048" name="Прямоугольник 1047"/>
          <p:cNvSpPr/>
          <p:nvPr/>
        </p:nvSpPr>
        <p:spPr>
          <a:xfrm>
            <a:off x="7992370" y="4512078"/>
            <a:ext cx="1404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</a:rPr>
              <a:t>+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/>
                <a:ea typeface="Calibri"/>
              </a:rPr>
              <a:t>V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/>
                <a:ea typeface="Calibri"/>
              </a:rPr>
              <a:t>ing</a:t>
            </a:r>
            <a:r>
              <a:rPr lang="en-US" sz="2000" b="1" dirty="0" smtClean="0">
                <a:solidFill>
                  <a:prstClr val="black"/>
                </a:solidFill>
                <a:latin typeface="Times New Roman"/>
                <a:ea typeface="Calibri"/>
              </a:rPr>
              <a:t>(or)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049" name="Прямоугольник 1048"/>
          <p:cNvSpPr/>
          <p:nvPr/>
        </p:nvSpPr>
        <p:spPr>
          <a:xfrm>
            <a:off x="7137035" y="5371318"/>
            <a:ext cx="199285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Times New Roman"/>
                <a:ea typeface="Calibri"/>
              </a:rPr>
              <a:t>Have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</a:rPr>
              <a:t>you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</a:rPr>
              <a:t> (or he)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endParaRPr lang="en-US" sz="2000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Times New Roman"/>
                <a:ea typeface="Calibri"/>
              </a:rPr>
              <a:t>been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</a:rPr>
              <a:t>work</a:t>
            </a:r>
            <a:r>
              <a:rPr lang="en-US" sz="2000" dirty="0" err="1" smtClean="0">
                <a:solidFill>
                  <a:srgbClr val="C00000"/>
                </a:solidFill>
                <a:latin typeface="Times New Roman"/>
                <a:ea typeface="Calibri"/>
              </a:rPr>
              <a:t>ing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</a:rPr>
              <a:t>or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</a:p>
          <a:p>
            <a:pPr lvl="0"/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</a:rPr>
              <a:t>p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</a:rPr>
              <a:t>laying) here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</a:rPr>
              <a:t>(or </a:t>
            </a:r>
          </a:p>
          <a:p>
            <a:pPr lvl="0"/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</a:rPr>
              <a:t>thgere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</a:rPr>
              <a:t>)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</a:rPr>
              <a:t>?</a:t>
            </a:r>
            <a:endParaRPr lang="ru-RU" sz="2000" dirty="0">
              <a:solidFill>
                <a:prstClr val="black"/>
              </a:solidFill>
            </a:endParaRPr>
          </a:p>
        </p:txBody>
      </p:sp>
      <p:cxnSp>
        <p:nvCxnSpPr>
          <p:cNvPr id="1051" name="Прямая со стрелкой 1050"/>
          <p:cNvCxnSpPr/>
          <p:nvPr/>
        </p:nvCxnSpPr>
        <p:spPr>
          <a:xfrm>
            <a:off x="7625554" y="4459605"/>
            <a:ext cx="414355" cy="1187271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4" name="Прямая со стрелкой 1053"/>
          <p:cNvCxnSpPr/>
          <p:nvPr/>
        </p:nvCxnSpPr>
        <p:spPr>
          <a:xfrm flipH="1">
            <a:off x="8558387" y="4926897"/>
            <a:ext cx="250787" cy="948500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7" name="Прямоугольник 1056"/>
          <p:cNvSpPr/>
          <p:nvPr/>
        </p:nvSpPr>
        <p:spPr>
          <a:xfrm rot="16200000">
            <a:off x="21076" y="4228772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prstClr val="black"/>
                </a:solidFill>
                <a:latin typeface="Times New Roman"/>
                <a:ea typeface="Calibri"/>
              </a:rPr>
              <a:t>Past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058" name="Прямоугольник 1057"/>
          <p:cNvSpPr/>
          <p:nvPr/>
        </p:nvSpPr>
        <p:spPr>
          <a:xfrm>
            <a:off x="794807" y="3695053"/>
            <a:ext cx="130362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  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/>
                <a:ea typeface="Calibri"/>
              </a:rPr>
              <a:t>Did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 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059" name="Прямоугольник 1058"/>
          <p:cNvSpPr/>
          <p:nvPr/>
        </p:nvSpPr>
        <p:spPr>
          <a:xfrm>
            <a:off x="875486" y="5144234"/>
            <a:ext cx="56938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dirty="0" err="1">
                <a:solidFill>
                  <a:srgbClr val="C00000"/>
                </a:solidFill>
                <a:latin typeface="Times New Roman"/>
                <a:ea typeface="Calibri"/>
              </a:rPr>
              <a:t>Did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060" name="Прямоугольник 1059"/>
          <p:cNvSpPr/>
          <p:nvPr/>
        </p:nvSpPr>
        <p:spPr>
          <a:xfrm>
            <a:off x="3654111" y="3781880"/>
            <a:ext cx="159774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Times New Roman"/>
                <a:ea typeface="Calibri"/>
              </a:rPr>
              <a:t>was/were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)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061" name="Прямоугольник 1060"/>
          <p:cNvSpPr/>
          <p:nvPr/>
        </p:nvSpPr>
        <p:spPr>
          <a:xfrm>
            <a:off x="2926399" y="5127170"/>
            <a:ext cx="71878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dirty="0" err="1" smtClean="0">
                <a:solidFill>
                  <a:srgbClr val="C00000"/>
                </a:solidFill>
                <a:latin typeface="Times New Roman"/>
                <a:ea typeface="Calibri"/>
              </a:rPr>
              <a:t>Were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062" name="Прямоугольник 1061"/>
          <p:cNvSpPr/>
          <p:nvPr/>
        </p:nvSpPr>
        <p:spPr>
          <a:xfrm>
            <a:off x="5531192" y="3726594"/>
            <a:ext cx="121058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  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/>
                <a:ea typeface="Calibri"/>
              </a:rPr>
              <a:t>Had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  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063" name="Прямоугольник 1062"/>
          <p:cNvSpPr/>
          <p:nvPr/>
        </p:nvSpPr>
        <p:spPr>
          <a:xfrm>
            <a:off x="5149476" y="5327225"/>
            <a:ext cx="61266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dirty="0" err="1">
                <a:solidFill>
                  <a:srgbClr val="C00000"/>
                </a:solidFill>
                <a:latin typeface="Times New Roman"/>
                <a:ea typeface="Calibri"/>
              </a:rPr>
              <a:t>Had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064" name="Прямоугольник 1063"/>
          <p:cNvSpPr/>
          <p:nvPr/>
        </p:nvSpPr>
        <p:spPr>
          <a:xfrm>
            <a:off x="7173792" y="3726594"/>
            <a:ext cx="121058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  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/>
                <a:ea typeface="Calibri"/>
              </a:rPr>
              <a:t>Had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  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065" name="Прямоугольник 1064"/>
          <p:cNvSpPr/>
          <p:nvPr/>
        </p:nvSpPr>
        <p:spPr>
          <a:xfrm>
            <a:off x="7173792" y="5371318"/>
            <a:ext cx="65434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rgbClr val="C00000"/>
                </a:solidFill>
                <a:latin typeface="Times New Roman"/>
                <a:ea typeface="Calibri"/>
              </a:rPr>
              <a:t>Had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3232" y="6396335"/>
            <a:ext cx="764782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400" i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Таблицу на </a:t>
            </a:r>
            <a:r>
              <a:rPr lang="ru-RU" sz="2400" dirty="0" err="1" smtClean="0">
                <a:solidFill>
                  <a:prstClr val="black"/>
                </a:solidFill>
                <a:latin typeface="Times New Roman"/>
                <a:ea typeface="Calibri"/>
              </a:rPr>
              <a:t>Future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ru-RU" sz="2400" i="1" dirty="0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составьте </a:t>
            </a:r>
            <a:r>
              <a:rPr lang="ru-RU" sz="2400" i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самостоятельно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33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6" grpId="0"/>
      <p:bldP spid="27" grpId="0"/>
      <p:bldP spid="28" grpId="0"/>
      <p:bldP spid="29" grpId="0"/>
      <p:bldP spid="1032" grpId="0"/>
      <p:bldP spid="1033" grpId="0"/>
      <p:bldP spid="1034" grpId="0"/>
      <p:bldP spid="1035" grpId="0"/>
      <p:bldP spid="1045" grpId="0"/>
      <p:bldP spid="1046" grpId="0"/>
      <p:bldP spid="1047" grpId="0"/>
      <p:bldP spid="1048" grpId="0"/>
      <p:bldP spid="1049" grpId="0"/>
      <p:bldP spid="1057" grpId="0"/>
      <p:bldP spid="1058" grpId="0" animBg="1"/>
      <p:bldP spid="1059" grpId="0" animBg="1"/>
      <p:bldP spid="1060" grpId="0" animBg="1"/>
      <p:bldP spid="1061" grpId="0" animBg="1"/>
      <p:bldP spid="1062" grpId="0" animBg="1"/>
      <p:bldP spid="1063" grpId="0" animBg="1"/>
      <p:bldP spid="1064" grpId="0" animBg="1"/>
      <p:bldP spid="1065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C00000"/>
                </a:solidFill>
                <a:latin typeface="Times New Roman"/>
                <a:ea typeface="Calibri"/>
              </a:rPr>
              <a:t>Задайте альтернативные вопросы к предложениям, используя предлагаемые в скобках варианты.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8013" y="968531"/>
            <a:ext cx="6138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</a:rPr>
              <a:t>Nick </a:t>
            </a:r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</a:rPr>
              <a:t>  want   </a:t>
            </a:r>
            <a:r>
              <a:rPr lang="en-US" sz="2400" b="1" i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</a:rPr>
              <a:t>to </a:t>
            </a:r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</a:rPr>
              <a:t>become  </a:t>
            </a:r>
            <a:r>
              <a:rPr lang="en-US" sz="2400" b="1" i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</a:rPr>
              <a:t> </a:t>
            </a:r>
            <a:r>
              <a:rPr lang="en-US" sz="2400" b="1" i="1" u="sng" dirty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</a:rPr>
              <a:t>a </a:t>
            </a:r>
            <a:r>
              <a:rPr lang="en-US" sz="2400" b="1" i="1" u="sng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</a:rPr>
              <a:t>lawyer</a:t>
            </a:r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</a:rPr>
              <a:t>         a waiter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15829" y="965341"/>
            <a:ext cx="287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EEECE1">
                    <a:lumMod val="25000"/>
                  </a:srgbClr>
                </a:solidFill>
                <a:latin typeface="Times New Roman"/>
                <a:ea typeface="Calibri"/>
              </a:rPr>
              <a:t>(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74745" y="968531"/>
            <a:ext cx="287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i="1" dirty="0">
                <a:solidFill>
                  <a:srgbClr val="EEECE1">
                    <a:lumMod val="25000"/>
                  </a:srgbClr>
                </a:solidFill>
                <a:latin typeface="Times New Roman"/>
                <a:ea typeface="Calibri"/>
              </a:rPr>
              <a:t>)</a:t>
            </a:r>
            <a:endParaRPr lang="ru-RU" sz="2400" b="1" dirty="0">
              <a:solidFill>
                <a:srgbClr val="EEECE1">
                  <a:lumMod val="25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25189" y="968531"/>
            <a:ext cx="304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  <a:latin typeface="Times New Roman"/>
                <a:ea typeface="Calibri"/>
              </a:rPr>
              <a:t>s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1014" y="962153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  <a:latin typeface="Times New Roman"/>
                <a:ea typeface="Calibri"/>
              </a:rPr>
              <a:t>Does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57049" y="965342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  <a:latin typeface="Times New Roman"/>
                <a:ea typeface="Calibri"/>
              </a:rPr>
              <a:t>or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18374" y="968531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EEECE1">
                    <a:lumMod val="25000"/>
                  </a:srgbClr>
                </a:solidFill>
                <a:latin typeface="Times New Roman"/>
              </a:rPr>
              <a:t>?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398" y="1578790"/>
            <a:ext cx="4887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/>
                <a:ea typeface="Calibri"/>
              </a:rPr>
              <a:t>They are</a:t>
            </a:r>
            <a:r>
              <a:rPr lang="en-US" sz="2800" u="sng" dirty="0">
                <a:latin typeface="Times New Roman"/>
                <a:ea typeface="Calibri"/>
              </a:rPr>
              <a:t> football</a:t>
            </a:r>
            <a:r>
              <a:rPr lang="en-US" sz="2800" dirty="0">
                <a:latin typeface="Times New Roman"/>
                <a:ea typeface="Calibri"/>
              </a:rPr>
              <a:t> fans. (</a:t>
            </a:r>
            <a:r>
              <a:rPr lang="en-US" sz="2800" dirty="0" smtClean="0">
                <a:latin typeface="Times New Roman"/>
                <a:ea typeface="Calibri"/>
              </a:rPr>
              <a:t>hockey) 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369" y="2582615"/>
            <a:ext cx="6306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/>
                <a:ea typeface="Calibri"/>
              </a:rPr>
              <a:t>I have made </a:t>
            </a:r>
            <a:r>
              <a:rPr lang="en-US" sz="2800" u="sng" dirty="0">
                <a:latin typeface="Times New Roman"/>
                <a:ea typeface="Calibri"/>
              </a:rPr>
              <a:t>an apple-pie</a:t>
            </a:r>
            <a:r>
              <a:rPr lang="en-US" sz="2800" dirty="0">
                <a:latin typeface="Times New Roman"/>
                <a:ea typeface="Calibri"/>
              </a:rPr>
              <a:t>. </a:t>
            </a:r>
            <a:r>
              <a:rPr lang="ru-RU" sz="2800" dirty="0">
                <a:latin typeface="Times New Roman"/>
                <a:ea typeface="Calibri"/>
              </a:rPr>
              <a:t>(a </a:t>
            </a:r>
            <a:r>
              <a:rPr lang="ru-RU" sz="2800" dirty="0" err="1">
                <a:latin typeface="Times New Roman"/>
                <a:ea typeface="Calibri"/>
              </a:rPr>
              <a:t>banana</a:t>
            </a:r>
            <a:r>
              <a:rPr lang="ru-RU" sz="2800" dirty="0">
                <a:latin typeface="Times New Roman"/>
                <a:ea typeface="Calibri"/>
              </a:rPr>
              <a:t> </a:t>
            </a:r>
            <a:r>
              <a:rPr lang="ru-RU" sz="2800" dirty="0" err="1" smtClean="0">
                <a:latin typeface="Times New Roman"/>
                <a:ea typeface="Calibri"/>
              </a:rPr>
              <a:t>cake</a:t>
            </a:r>
            <a:r>
              <a:rPr lang="en-US" sz="2800" dirty="0" smtClean="0">
                <a:latin typeface="Times New Roman"/>
                <a:ea typeface="Calibri"/>
              </a:rPr>
              <a:t>)</a:t>
            </a:r>
            <a:r>
              <a:rPr lang="ru-RU" sz="2800" dirty="0" smtClean="0">
                <a:latin typeface="Times New Roman"/>
                <a:ea typeface="Calibri"/>
              </a:rPr>
              <a:t> 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-1" y="3610633"/>
            <a:ext cx="73456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/>
                <a:ea typeface="Calibri"/>
              </a:rPr>
              <a:t>Her granny can tell fortunes from </a:t>
            </a:r>
            <a:r>
              <a:rPr lang="en-US" sz="2800" u="sng" dirty="0">
                <a:latin typeface="Times New Roman"/>
                <a:ea typeface="Calibri"/>
              </a:rPr>
              <a:t>cards</a:t>
            </a:r>
            <a:r>
              <a:rPr lang="en-US" sz="2800" dirty="0">
                <a:latin typeface="Times New Roman"/>
                <a:ea typeface="Calibri"/>
              </a:rPr>
              <a:t>. </a:t>
            </a:r>
            <a:r>
              <a:rPr lang="ru-RU" sz="2800" dirty="0">
                <a:latin typeface="Times New Roman"/>
                <a:ea typeface="Calibri"/>
              </a:rPr>
              <a:t>(</a:t>
            </a:r>
            <a:r>
              <a:rPr lang="ru-RU" sz="2800" dirty="0" err="1" smtClean="0">
                <a:latin typeface="Times New Roman"/>
                <a:ea typeface="Calibri"/>
              </a:rPr>
              <a:t>candles</a:t>
            </a:r>
            <a:r>
              <a:rPr lang="en-US" sz="2800" dirty="0" smtClean="0">
                <a:latin typeface="Times New Roman"/>
                <a:ea typeface="Calibri"/>
              </a:rPr>
              <a:t>)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3525" y="4552386"/>
            <a:ext cx="7178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/>
                <a:ea typeface="Calibri"/>
              </a:rPr>
              <a:t>This car was manufactured in </a:t>
            </a:r>
            <a:r>
              <a:rPr lang="en-US" sz="2800" u="sng" dirty="0">
                <a:latin typeface="Times New Roman"/>
                <a:ea typeface="Calibri"/>
              </a:rPr>
              <a:t>Japan.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ru-RU" sz="2800" dirty="0">
                <a:latin typeface="Times New Roman"/>
                <a:ea typeface="Calibri"/>
              </a:rPr>
              <a:t>(</a:t>
            </a:r>
            <a:r>
              <a:rPr lang="ru-RU" sz="2800" dirty="0" err="1" smtClean="0">
                <a:latin typeface="Times New Roman"/>
                <a:ea typeface="Calibri"/>
              </a:rPr>
              <a:t>Germany</a:t>
            </a:r>
            <a:r>
              <a:rPr lang="en-US" sz="2800" dirty="0">
                <a:latin typeface="Times New Roman"/>
                <a:ea typeface="Calibri"/>
              </a:rPr>
              <a:t>)</a:t>
            </a:r>
            <a:r>
              <a:rPr lang="ru-RU" sz="2800" dirty="0" smtClean="0">
                <a:latin typeface="Times New Roman"/>
                <a:ea typeface="Calibri"/>
              </a:rPr>
              <a:t> 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398" y="5615662"/>
            <a:ext cx="80225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/>
                <a:ea typeface="Calibri"/>
              </a:rPr>
              <a:t>She visited all </a:t>
            </a:r>
            <a:r>
              <a:rPr lang="en-US" sz="2800" u="sng" dirty="0">
                <a:latin typeface="Times New Roman"/>
                <a:ea typeface="Calibri"/>
              </a:rPr>
              <a:t>the museums</a:t>
            </a:r>
            <a:r>
              <a:rPr lang="en-US" sz="2800" dirty="0">
                <a:latin typeface="Times New Roman"/>
                <a:ea typeface="Calibri"/>
              </a:rPr>
              <a:t> in Istanbul. </a:t>
            </a:r>
            <a:r>
              <a:rPr lang="ru-RU" sz="2800" dirty="0">
                <a:latin typeface="Times New Roman"/>
                <a:ea typeface="Calibri"/>
              </a:rPr>
              <a:t>(</a:t>
            </a:r>
            <a:r>
              <a:rPr lang="ru-RU" sz="2800" dirty="0" err="1">
                <a:latin typeface="Times New Roman"/>
                <a:ea typeface="Calibri"/>
              </a:rPr>
              <a:t>the</a:t>
            </a:r>
            <a:r>
              <a:rPr lang="ru-RU" sz="2800" dirty="0">
                <a:latin typeface="Times New Roman"/>
                <a:ea typeface="Calibri"/>
              </a:rPr>
              <a:t> </a:t>
            </a:r>
            <a:r>
              <a:rPr lang="ru-RU" sz="2800" dirty="0" err="1" smtClean="0">
                <a:latin typeface="Times New Roman"/>
                <a:ea typeface="Calibri"/>
              </a:rPr>
              <a:t>shops</a:t>
            </a:r>
            <a:r>
              <a:rPr lang="en-US" sz="2800" dirty="0">
                <a:latin typeface="Times New Roman"/>
                <a:ea typeface="Calibri"/>
              </a:rPr>
              <a:t>)</a:t>
            </a:r>
            <a:r>
              <a:rPr lang="ru-RU" sz="2800" dirty="0" smtClean="0">
                <a:latin typeface="Times New Roman"/>
                <a:ea typeface="Calibri"/>
              </a:rPr>
              <a:t> 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147118" y="2059395"/>
            <a:ext cx="49968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Are they football or hockey fans?</a:t>
            </a:r>
            <a:endParaRPr lang="ru-RU" sz="2800" i="1" dirty="0">
              <a:solidFill>
                <a:schemeClr val="bg2">
                  <a:lumMod val="2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16538" y="3105835"/>
            <a:ext cx="7327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Have you made an apple-pie or a banana cake?</a:t>
            </a:r>
            <a:endParaRPr lang="ru-RU" sz="2800" i="1" dirty="0">
              <a:solidFill>
                <a:schemeClr val="bg2">
                  <a:lumMod val="2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15079" y="4070644"/>
            <a:ext cx="7661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Can her granny tell fortunes from cards or candles?</a:t>
            </a:r>
            <a:endParaRPr lang="ru-RU" sz="2800" i="1" dirty="0">
              <a:solidFill>
                <a:schemeClr val="bg2">
                  <a:lumMod val="2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19647" y="5100864"/>
            <a:ext cx="75576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Was this car manufactured in Japan or Germany?</a:t>
            </a:r>
            <a:endParaRPr lang="ru-RU" sz="2800" i="1" dirty="0">
              <a:solidFill>
                <a:schemeClr val="bg2">
                  <a:lumMod val="2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29329" y="6138882"/>
            <a:ext cx="8232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Did she visit all the museums or the shops in Istanbul?</a:t>
            </a:r>
            <a:endParaRPr lang="ru-RU" sz="2800" i="1" dirty="0">
              <a:solidFill>
                <a:schemeClr val="bg2">
                  <a:lumMod val="25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52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1418" y="263266"/>
            <a:ext cx="1330469" cy="17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28820"/>
            <a:ext cx="4986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СПЕЦИАЛЬНЫЙ ВОПРОС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" name="Блок-схема: документ 2"/>
          <p:cNvSpPr/>
          <p:nvPr/>
        </p:nvSpPr>
        <p:spPr>
          <a:xfrm>
            <a:off x="29856" y="611970"/>
            <a:ext cx="7741418" cy="1592894"/>
          </a:xfrm>
          <a:prstGeom prst="flowChartDocumen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Его цель -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выяснение какого-либо факта или обстоятельства. 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Он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относится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к одному 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из членов предложения и начинается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вопросительного слова, за которым идёт вспомогательный глагол. 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82770960"/>
              </p:ext>
            </p:extLst>
          </p:nvPr>
        </p:nvGraphicFramePr>
        <p:xfrm>
          <a:off x="29854" y="2224274"/>
          <a:ext cx="9114145" cy="4282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706"/>
                <a:gridCol w="2232248"/>
                <a:gridCol w="2088232"/>
                <a:gridCol w="2016224"/>
                <a:gridCol w="2195735"/>
              </a:tblGrid>
              <a:tr h="8438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2997">
                <a:tc rowSpan="2">
                  <a:txBody>
                    <a:bodyPr/>
                    <a:lstStyle/>
                    <a:p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19689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 rot="16200000">
            <a:off x="-295856" y="4244577"/>
            <a:ext cx="1169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prstClr val="black"/>
                </a:solidFill>
                <a:latin typeface="Times New Roman"/>
                <a:ea typeface="Calibri"/>
              </a:rPr>
              <a:t>Presen</a:t>
            </a:r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t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207097"/>
            <a:ext cx="1090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err="1">
                <a:solidFill>
                  <a:prstClr val="black"/>
                </a:solidFill>
                <a:latin typeface="Times New Roman"/>
                <a:ea typeface="Calibri"/>
              </a:rPr>
              <a:t>Simple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2207097"/>
            <a:ext cx="17091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err="1">
                <a:solidFill>
                  <a:prstClr val="black"/>
                </a:solidFill>
                <a:latin typeface="Times New Roman"/>
                <a:ea typeface="Calibri"/>
              </a:rPr>
              <a:t>Continuous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36096" y="2207097"/>
            <a:ext cx="1122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err="1">
                <a:solidFill>
                  <a:prstClr val="black"/>
                </a:solidFill>
                <a:latin typeface="Times New Roman"/>
                <a:ea typeface="Calibri"/>
              </a:rPr>
              <a:t>Perfect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28720" y="2204864"/>
            <a:ext cx="20431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err="1">
                <a:solidFill>
                  <a:prstClr val="black"/>
                </a:solidFill>
                <a:latin typeface="Times New Roman"/>
                <a:ea typeface="Calibri"/>
              </a:rPr>
              <a:t>Perfect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</a:p>
          <a:p>
            <a:pPr lvl="0" algn="ctr"/>
            <a:r>
              <a:rPr lang="ru-RU" sz="2400" b="1" dirty="0" err="1">
                <a:solidFill>
                  <a:prstClr val="black"/>
                </a:solidFill>
                <a:latin typeface="Times New Roman"/>
                <a:ea typeface="Calibri"/>
              </a:rPr>
              <a:t>Continuous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9560" y="3040327"/>
            <a:ext cx="15488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+d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o 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</a:rPr>
              <a:t>(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/>
                <a:ea typeface="Calibri"/>
              </a:rPr>
              <a:t>does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)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1626" y="3035861"/>
            <a:ext cx="66396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/>
                <a:ea typeface="Calibri"/>
              </a:rPr>
              <a:t>Wh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91215" y="3546533"/>
            <a:ext cx="684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/>
                <a:ea typeface="Calibri"/>
              </a:rPr>
              <a:t>+ S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81038" y="3565405"/>
            <a:ext cx="6535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/>
                <a:ea typeface="Calibri"/>
              </a:rPr>
              <a:t>+ V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09296" y="3070590"/>
            <a:ext cx="66396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2400" b="1" dirty="0" err="1">
                <a:solidFill>
                  <a:srgbClr val="C00000"/>
                </a:solidFill>
                <a:latin typeface="Times New Roman"/>
                <a:ea typeface="Calibri"/>
              </a:rPr>
              <a:t>Wh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12970" y="3070590"/>
            <a:ext cx="66396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2400" b="1" dirty="0" err="1">
                <a:solidFill>
                  <a:srgbClr val="C00000"/>
                </a:solidFill>
                <a:latin typeface="Times New Roman"/>
                <a:ea typeface="Calibri"/>
              </a:rPr>
              <a:t>Wh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988045" y="3087101"/>
            <a:ext cx="66396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2400" b="1" dirty="0" err="1">
                <a:solidFill>
                  <a:srgbClr val="C00000"/>
                </a:solidFill>
                <a:latin typeface="Times New Roman"/>
                <a:ea typeface="Calibri"/>
              </a:rPr>
              <a:t>Wh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08382" y="3460037"/>
            <a:ext cx="21943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+be </a:t>
            </a:r>
            <a:r>
              <a:rPr lang="en-US" sz="2400" b="1" dirty="0">
                <a:solidFill>
                  <a:srgbClr val="C00000"/>
                </a:solidFill>
                <a:latin typeface="Times New Roman"/>
                <a:ea typeface="Calibri"/>
              </a:rPr>
              <a:t>(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am/is/are</a:t>
            </a:r>
            <a:r>
              <a:rPr lang="en-US" sz="2400" b="1" dirty="0">
                <a:solidFill>
                  <a:srgbClr val="C00000"/>
                </a:solidFill>
                <a:latin typeface="Times New Roman"/>
                <a:ea typeface="Calibri"/>
              </a:rPr>
              <a:t>)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97836" y="3824559"/>
            <a:ext cx="607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</a:rPr>
              <a:t>+ S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00565" y="3824559"/>
            <a:ext cx="1052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</a:rPr>
              <a:t>+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Calibri"/>
              </a:rPr>
              <a:t>V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  <a:ea typeface="Calibri"/>
              </a:rPr>
              <a:t>ing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482505" y="3047942"/>
            <a:ext cx="1505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+h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/>
                <a:ea typeface="Calibri"/>
              </a:rPr>
              <a:t>ave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/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/>
                <a:ea typeface="Calibri"/>
              </a:rPr>
              <a:t>has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974762" y="3593727"/>
            <a:ext cx="607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/>
                <a:ea typeface="Calibri"/>
              </a:rPr>
              <a:t>+ S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36096" y="3593727"/>
            <a:ext cx="1592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/>
                <a:ea typeface="Calibri"/>
              </a:rPr>
              <a:t>+ </a:t>
            </a: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V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3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(-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  <a:ea typeface="Calibri"/>
              </a:rPr>
              <a:t>ed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)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580752" y="3114105"/>
            <a:ext cx="1563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+have/has</a:t>
            </a:r>
            <a:r>
              <a:rPr lang="en-US" b="1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988045" y="3593727"/>
            <a:ext cx="607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/>
                <a:ea typeface="Calibri"/>
              </a:rPr>
              <a:t>+ S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580752" y="3593727"/>
            <a:ext cx="1128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C00000"/>
                </a:solidFill>
                <a:latin typeface="Times New Roman"/>
                <a:ea typeface="Calibri"/>
              </a:rPr>
              <a:t>+ been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019355" y="3921414"/>
            <a:ext cx="1052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</a:rPr>
              <a:t>+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Calibri"/>
              </a:rPr>
              <a:t>V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  <a:ea typeface="Calibri"/>
              </a:rPr>
              <a:t>ing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44948" y="4288487"/>
            <a:ext cx="19905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Wher</a:t>
            </a:r>
            <a:r>
              <a:rPr lang="en-US" sz="2400" dirty="0" smtClean="0">
                <a:solidFill>
                  <a:srgbClr val="C00000"/>
                </a:solidFill>
                <a:latin typeface="Times New Roman"/>
                <a:ea typeface="Calibri"/>
              </a:rPr>
              <a:t>e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does 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</a:rPr>
              <a:t>Sam </a:t>
            </a:r>
            <a:r>
              <a:rPr lang="ru-RU" sz="2400" dirty="0" err="1" smtClean="0">
                <a:solidFill>
                  <a:prstClr val="black"/>
                </a:solidFill>
                <a:latin typeface="Times New Roman"/>
                <a:ea typeface="Calibri"/>
              </a:rPr>
              <a:t>work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Calibri"/>
              </a:rPr>
              <a:t> ?</a:t>
            </a:r>
            <a:endParaRPr lang="ru-RU" sz="2400" dirty="0">
              <a:solidFill>
                <a:prstClr val="black"/>
              </a:solidFill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1115616" y="3824559"/>
            <a:ext cx="0" cy="1090522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Прямая со стрелкой 2047"/>
          <p:cNvCxnSpPr/>
          <p:nvPr/>
        </p:nvCxnSpPr>
        <p:spPr>
          <a:xfrm>
            <a:off x="1740215" y="3921702"/>
            <a:ext cx="0" cy="993379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6" name="Овал 2055"/>
          <p:cNvSpPr/>
          <p:nvPr/>
        </p:nvSpPr>
        <p:spPr>
          <a:xfrm>
            <a:off x="1749243" y="4347974"/>
            <a:ext cx="720081" cy="4154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61" name="Прямоугольник 2060"/>
          <p:cNvSpPr/>
          <p:nvPr/>
        </p:nvSpPr>
        <p:spPr>
          <a:xfrm>
            <a:off x="616983" y="5080792"/>
            <a:ext cx="22691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When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</a:rPr>
              <a:t>   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can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</a:rPr>
              <a:t>   we  meet?</a:t>
            </a:r>
            <a:endParaRPr lang="ru-RU" dirty="0"/>
          </a:p>
        </p:txBody>
      </p:sp>
      <p:sp>
        <p:nvSpPr>
          <p:cNvPr id="2062" name="Овал 2061"/>
          <p:cNvSpPr/>
          <p:nvPr/>
        </p:nvSpPr>
        <p:spPr>
          <a:xfrm>
            <a:off x="1679256" y="5179270"/>
            <a:ext cx="554360" cy="3147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63" name="Прямоугольник 2062"/>
          <p:cNvSpPr/>
          <p:nvPr/>
        </p:nvSpPr>
        <p:spPr>
          <a:xfrm>
            <a:off x="607646" y="5388174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</a:rPr>
              <a:t>___</a:t>
            </a:r>
            <a:endParaRPr lang="ru-RU" dirty="0"/>
          </a:p>
        </p:txBody>
      </p:sp>
      <p:sp>
        <p:nvSpPr>
          <p:cNvPr id="2064" name="Прямоугольник 2063"/>
          <p:cNvSpPr/>
          <p:nvPr/>
        </p:nvSpPr>
        <p:spPr>
          <a:xfrm>
            <a:off x="1150207" y="5606888"/>
            <a:ext cx="877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</a:rPr>
              <a:t>====</a:t>
            </a:r>
            <a:endParaRPr lang="ru-RU" dirty="0"/>
          </a:p>
        </p:txBody>
      </p:sp>
      <p:sp>
        <p:nvSpPr>
          <p:cNvPr id="2065" name="Прямоугольник 2064"/>
          <p:cNvSpPr/>
          <p:nvPr/>
        </p:nvSpPr>
        <p:spPr>
          <a:xfrm>
            <a:off x="2881127" y="4362268"/>
            <a:ext cx="22621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When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</a:rPr>
              <a:t> 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is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</a:rPr>
              <a:t>    Sam </a:t>
            </a:r>
          </a:p>
          <a:p>
            <a:r>
              <a:rPr lang="ru-RU" sz="2400" dirty="0" err="1" smtClean="0">
                <a:solidFill>
                  <a:prstClr val="black"/>
                </a:solidFill>
                <a:latin typeface="Times New Roman"/>
                <a:ea typeface="Calibri"/>
              </a:rPr>
              <a:t>work</a:t>
            </a:r>
            <a:r>
              <a:rPr lang="en-US" sz="2400" dirty="0" err="1" smtClean="0">
                <a:solidFill>
                  <a:srgbClr val="C00000"/>
                </a:solidFill>
                <a:latin typeface="Times New Roman"/>
                <a:ea typeface="Calibri"/>
              </a:rPr>
              <a:t>ing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</a:rPr>
              <a:t>?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7782" y="4397829"/>
            <a:ext cx="521137" cy="365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1368" y="5210118"/>
            <a:ext cx="615102" cy="36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6" name="Прямоугольник 2065"/>
          <p:cNvSpPr/>
          <p:nvPr/>
        </p:nvSpPr>
        <p:spPr>
          <a:xfrm>
            <a:off x="2925369" y="5119484"/>
            <a:ext cx="1799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Where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</a:rPr>
              <a:t>  </a:t>
            </a:r>
            <a:r>
              <a:rPr lang="en-US" sz="2400" dirty="0" smtClean="0">
                <a:solidFill>
                  <a:srgbClr val="C0504D">
                    <a:lumMod val="75000"/>
                  </a:srgbClr>
                </a:solidFill>
                <a:latin typeface="Times New Roman"/>
                <a:ea typeface="Calibri"/>
              </a:rPr>
              <a:t>are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</a:rPr>
              <a:t>  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</a:rPr>
              <a:t>they go</a:t>
            </a:r>
            <a:r>
              <a:rPr lang="en-US" sz="2400" dirty="0" smtClean="0">
                <a:solidFill>
                  <a:srgbClr val="C00000"/>
                </a:solidFill>
                <a:latin typeface="Times New Roman"/>
                <a:ea typeface="Calibri"/>
              </a:rPr>
              <a:t>ing</a:t>
            </a:r>
            <a:r>
              <a:rPr lang="en-US" sz="2400" dirty="0" smtClean="0">
                <a:latin typeface="Times New Roman"/>
                <a:ea typeface="Calibri"/>
              </a:rPr>
              <a:t>?</a:t>
            </a:r>
            <a:endParaRPr lang="ru-RU" dirty="0"/>
          </a:p>
        </p:txBody>
      </p:sp>
      <p:cxnSp>
        <p:nvCxnSpPr>
          <p:cNvPr id="2068" name="Прямая со стрелкой 2067"/>
          <p:cNvCxnSpPr/>
          <p:nvPr/>
        </p:nvCxnSpPr>
        <p:spPr>
          <a:xfrm>
            <a:off x="3773260" y="4178599"/>
            <a:ext cx="798741" cy="244447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1" name="Прямая со стрелкой 2070"/>
          <p:cNvCxnSpPr/>
          <p:nvPr/>
        </p:nvCxnSpPr>
        <p:spPr>
          <a:xfrm flipH="1">
            <a:off x="3441278" y="4178599"/>
            <a:ext cx="1130723" cy="684184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3" name="Прямоугольник 2072"/>
          <p:cNvSpPr/>
          <p:nvPr/>
        </p:nvSpPr>
        <p:spPr>
          <a:xfrm>
            <a:off x="4774797" y="5705671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___</a:t>
            </a:r>
            <a:endParaRPr lang="ru-RU" dirty="0"/>
          </a:p>
        </p:txBody>
      </p:sp>
      <p:sp>
        <p:nvSpPr>
          <p:cNvPr id="2074" name="Прямоугольник 2073"/>
          <p:cNvSpPr/>
          <p:nvPr/>
        </p:nvSpPr>
        <p:spPr>
          <a:xfrm>
            <a:off x="6909383" y="5503657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___</a:t>
            </a:r>
            <a:endParaRPr lang="ru-RU" dirty="0"/>
          </a:p>
        </p:txBody>
      </p:sp>
      <p:sp>
        <p:nvSpPr>
          <p:cNvPr id="2075" name="Прямоугольник 2074"/>
          <p:cNvSpPr/>
          <p:nvPr/>
        </p:nvSpPr>
        <p:spPr>
          <a:xfrm>
            <a:off x="2874813" y="545012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____</a:t>
            </a:r>
            <a:endParaRPr lang="ru-RU" dirty="0"/>
          </a:p>
        </p:txBody>
      </p:sp>
      <p:sp>
        <p:nvSpPr>
          <p:cNvPr id="2076" name="Прямоугольник 2075"/>
          <p:cNvSpPr/>
          <p:nvPr/>
        </p:nvSpPr>
        <p:spPr>
          <a:xfrm>
            <a:off x="6792979" y="6060637"/>
            <a:ext cx="1135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 =====</a:t>
            </a:r>
            <a:endParaRPr lang="ru-RU" dirty="0"/>
          </a:p>
        </p:txBody>
      </p:sp>
      <p:sp>
        <p:nvSpPr>
          <p:cNvPr id="2077" name="Прямоугольник 2076"/>
          <p:cNvSpPr/>
          <p:nvPr/>
        </p:nvSpPr>
        <p:spPr>
          <a:xfrm>
            <a:off x="5380598" y="5846957"/>
            <a:ext cx="708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===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78" name="Прямоугольник 2077"/>
          <p:cNvSpPr/>
          <p:nvPr/>
        </p:nvSpPr>
        <p:spPr>
          <a:xfrm>
            <a:off x="3556564" y="5651488"/>
            <a:ext cx="883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====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79" name="Прямоугольник 2078"/>
          <p:cNvSpPr/>
          <p:nvPr/>
        </p:nvSpPr>
        <p:spPr>
          <a:xfrm>
            <a:off x="5034027" y="4411583"/>
            <a:ext cx="1954018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C00000"/>
                </a:solidFill>
                <a:latin typeface="Times New Roman"/>
                <a:ea typeface="Calibri"/>
              </a:rPr>
              <a:t>When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</a:rPr>
              <a:t>  </a:t>
            </a:r>
            <a:r>
              <a:rPr lang="en-US" sz="2400" dirty="0" smtClean="0">
                <a:solidFill>
                  <a:srgbClr val="C0504D">
                    <a:lumMod val="75000"/>
                  </a:srgbClr>
                </a:solidFill>
                <a:latin typeface="Times New Roman"/>
                <a:ea typeface="Calibri"/>
              </a:rPr>
              <a:t>has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</a:rPr>
              <a:t>  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</a:rPr>
              <a:t>Sam </a:t>
            </a:r>
            <a:r>
              <a:rPr lang="en-US" sz="2400" dirty="0" smtClean="0">
                <a:solidFill>
                  <a:srgbClr val="C00000"/>
                </a:solidFill>
                <a:latin typeface="Times New Roman"/>
                <a:ea typeface="Calibri"/>
              </a:rPr>
              <a:t>gone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</a:rPr>
              <a:t>?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4" name="Прямоугольник 1023"/>
          <p:cNvSpPr/>
          <p:nvPr/>
        </p:nvSpPr>
        <p:spPr>
          <a:xfrm>
            <a:off x="4782253" y="5318990"/>
            <a:ext cx="20411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Where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</a:rPr>
              <a:t>  </a:t>
            </a:r>
            <a:r>
              <a:rPr lang="en-US" sz="2400" dirty="0" smtClean="0">
                <a:solidFill>
                  <a:srgbClr val="C0504D">
                    <a:lumMod val="75000"/>
                  </a:srgbClr>
                </a:solidFill>
                <a:latin typeface="Times New Roman"/>
                <a:ea typeface="Calibri"/>
              </a:rPr>
              <a:t>have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</a:rPr>
              <a:t>  they </a:t>
            </a:r>
            <a:r>
              <a:rPr lang="en-US" sz="2400" dirty="0" smtClean="0">
                <a:solidFill>
                  <a:srgbClr val="C00000"/>
                </a:solidFill>
                <a:latin typeface="Times New Roman"/>
                <a:ea typeface="Calibri"/>
              </a:rPr>
              <a:t>met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</a:rPr>
              <a:t>?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0470" y="4427833"/>
            <a:ext cx="523875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3921" y="5355947"/>
            <a:ext cx="714598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5206" y="4807538"/>
            <a:ext cx="656803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3231" y="4427833"/>
            <a:ext cx="523875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34" name="Прямая со стрелкой 1033"/>
          <p:cNvCxnSpPr/>
          <p:nvPr/>
        </p:nvCxnSpPr>
        <p:spPr>
          <a:xfrm>
            <a:off x="5380598" y="3921702"/>
            <a:ext cx="101907" cy="993379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Прямая со стрелкой 1037"/>
          <p:cNvCxnSpPr/>
          <p:nvPr/>
        </p:nvCxnSpPr>
        <p:spPr>
          <a:xfrm>
            <a:off x="5970470" y="4008198"/>
            <a:ext cx="0" cy="1003550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2" name="Прямоугольник 1041"/>
          <p:cNvSpPr/>
          <p:nvPr/>
        </p:nvSpPr>
        <p:spPr>
          <a:xfrm>
            <a:off x="6892181" y="4397829"/>
            <a:ext cx="23134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/>
                <a:ea typeface="Calibri"/>
              </a:rPr>
              <a:t>When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</a:rPr>
              <a:t>  </a:t>
            </a:r>
            <a:r>
              <a:rPr lang="en-US" sz="2400" dirty="0">
                <a:solidFill>
                  <a:srgbClr val="C0504D">
                    <a:lumMod val="75000"/>
                  </a:srgbClr>
                </a:solidFill>
                <a:latin typeface="Times New Roman"/>
                <a:ea typeface="Calibri"/>
              </a:rPr>
              <a:t>has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</a:rPr>
              <a:t>  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</a:rPr>
              <a:t> Sam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Times New Roman"/>
                <a:ea typeface="Calibri"/>
              </a:rPr>
              <a:t>been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</a:rPr>
              <a:t> work</a:t>
            </a:r>
            <a:r>
              <a:rPr lang="en-US" sz="2400" dirty="0" smtClean="0">
                <a:solidFill>
                  <a:srgbClr val="C00000"/>
                </a:solidFill>
                <a:latin typeface="Times New Roman"/>
                <a:ea typeface="Calibri"/>
              </a:rPr>
              <a:t>ing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</a:rPr>
              <a:t>?</a:t>
            </a:r>
            <a:endParaRPr lang="ru-RU" dirty="0"/>
          </a:p>
        </p:txBody>
      </p:sp>
      <p:sp>
        <p:nvSpPr>
          <p:cNvPr id="1043" name="Прямоугольник 1042"/>
          <p:cNvSpPr/>
          <p:nvPr/>
        </p:nvSpPr>
        <p:spPr>
          <a:xfrm>
            <a:off x="6864868" y="5162136"/>
            <a:ext cx="22409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C00000"/>
                </a:solidFill>
                <a:latin typeface="Times New Roman"/>
                <a:ea typeface="Calibri"/>
              </a:rPr>
              <a:t>Where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</a:rPr>
              <a:t>  </a:t>
            </a:r>
            <a:r>
              <a:rPr lang="en-US" sz="2400" dirty="0">
                <a:solidFill>
                  <a:srgbClr val="C0504D">
                    <a:lumMod val="75000"/>
                  </a:srgbClr>
                </a:solidFill>
                <a:latin typeface="Times New Roman"/>
                <a:ea typeface="Calibri"/>
              </a:rPr>
              <a:t>have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</a:rPr>
              <a:t>  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</a:rPr>
              <a:t>they </a:t>
            </a:r>
            <a:r>
              <a:rPr lang="en-US" sz="2400" dirty="0" smtClean="0">
                <a:solidFill>
                  <a:srgbClr val="C00000"/>
                </a:solidFill>
                <a:latin typeface="Times New Roman"/>
                <a:ea typeface="Calibri"/>
              </a:rPr>
              <a:t>been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</a:rPr>
              <a:t> wait</a:t>
            </a:r>
            <a:r>
              <a:rPr lang="en-US" sz="2400" dirty="0" smtClean="0">
                <a:solidFill>
                  <a:srgbClr val="C00000"/>
                </a:solidFill>
                <a:latin typeface="Times New Roman"/>
                <a:ea typeface="Calibri"/>
              </a:rPr>
              <a:t>ing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</a:rPr>
              <a:t> ?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4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3490" y="5179271"/>
            <a:ext cx="745649" cy="408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3113" y="5542433"/>
            <a:ext cx="810334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47" name="Прямая со стрелкой 1046"/>
          <p:cNvCxnSpPr/>
          <p:nvPr/>
        </p:nvCxnSpPr>
        <p:spPr>
          <a:xfrm>
            <a:off x="7526428" y="4008198"/>
            <a:ext cx="1183159" cy="547525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0" name="Прямая со стрелкой 1049"/>
          <p:cNvCxnSpPr/>
          <p:nvPr/>
        </p:nvCxnSpPr>
        <p:spPr>
          <a:xfrm flipH="1">
            <a:off x="8362376" y="4281960"/>
            <a:ext cx="306763" cy="729788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2" name="Прямоугольник 1051"/>
          <p:cNvSpPr/>
          <p:nvPr/>
        </p:nvSpPr>
        <p:spPr>
          <a:xfrm rot="16200000">
            <a:off x="-25332" y="3947766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err="1">
                <a:solidFill>
                  <a:prstClr val="black"/>
                </a:solidFill>
                <a:latin typeface="Times New Roman"/>
                <a:ea typeface="Calibri"/>
              </a:rPr>
              <a:t>Past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053" name="Прямоугольник 1052"/>
          <p:cNvSpPr/>
          <p:nvPr/>
        </p:nvSpPr>
        <p:spPr>
          <a:xfrm>
            <a:off x="1740215" y="4314870"/>
            <a:ext cx="84350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d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/>
                <a:ea typeface="Calibri"/>
              </a:rPr>
              <a:t>id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  </a:t>
            </a:r>
            <a:endParaRPr lang="ru-RU" dirty="0"/>
          </a:p>
        </p:txBody>
      </p:sp>
      <p:sp>
        <p:nvSpPr>
          <p:cNvPr id="1054" name="Прямоугольник 1053"/>
          <p:cNvSpPr/>
          <p:nvPr/>
        </p:nvSpPr>
        <p:spPr>
          <a:xfrm>
            <a:off x="1575305" y="5088157"/>
            <a:ext cx="100841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could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  </a:t>
            </a:r>
            <a:endParaRPr lang="ru-RU" dirty="0"/>
          </a:p>
        </p:txBody>
      </p:sp>
      <p:sp>
        <p:nvSpPr>
          <p:cNvPr id="1055" name="Прямоугольник 1054"/>
          <p:cNvSpPr/>
          <p:nvPr/>
        </p:nvSpPr>
        <p:spPr>
          <a:xfrm>
            <a:off x="1640068" y="3080766"/>
            <a:ext cx="123474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d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/>
                <a:ea typeface="Calibri"/>
              </a:rPr>
              <a:t>id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endParaRPr lang="ru-RU" dirty="0"/>
          </a:p>
        </p:txBody>
      </p:sp>
      <p:sp>
        <p:nvSpPr>
          <p:cNvPr id="2080" name="Прямоугольник 2079"/>
          <p:cNvSpPr/>
          <p:nvPr/>
        </p:nvSpPr>
        <p:spPr>
          <a:xfrm>
            <a:off x="3575640" y="3487308"/>
            <a:ext cx="1361463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2000" b="1" dirty="0">
                <a:solidFill>
                  <a:srgbClr val="C00000"/>
                </a:solidFill>
                <a:latin typeface="Times New Roman"/>
                <a:ea typeface="Calibri"/>
              </a:rPr>
              <a:t>(was/were)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2081" name="Прямоугольник 2080"/>
          <p:cNvSpPr/>
          <p:nvPr/>
        </p:nvSpPr>
        <p:spPr>
          <a:xfrm>
            <a:off x="3737782" y="4385172"/>
            <a:ext cx="59824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/>
                <a:ea typeface="Calibri"/>
              </a:rPr>
              <a:t>was</a:t>
            </a:r>
            <a:endParaRPr lang="ru-RU" dirty="0"/>
          </a:p>
        </p:txBody>
      </p:sp>
      <p:sp>
        <p:nvSpPr>
          <p:cNvPr id="2082" name="Прямоугольник 2081"/>
          <p:cNvSpPr/>
          <p:nvPr/>
        </p:nvSpPr>
        <p:spPr>
          <a:xfrm>
            <a:off x="3925243" y="5175705"/>
            <a:ext cx="70743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/>
                <a:ea typeface="Calibri"/>
              </a:rPr>
              <a:t>were</a:t>
            </a:r>
            <a:endParaRPr lang="ru-RU" dirty="0"/>
          </a:p>
        </p:txBody>
      </p:sp>
      <p:sp>
        <p:nvSpPr>
          <p:cNvPr id="2083" name="Прямоугольник 2082"/>
          <p:cNvSpPr/>
          <p:nvPr/>
        </p:nvSpPr>
        <p:spPr>
          <a:xfrm>
            <a:off x="5963703" y="4442498"/>
            <a:ext cx="75854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h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/>
                <a:ea typeface="Calibri"/>
              </a:rPr>
              <a:t>ad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endParaRPr lang="ru-RU" dirty="0"/>
          </a:p>
        </p:txBody>
      </p:sp>
      <p:sp>
        <p:nvSpPr>
          <p:cNvPr id="2084" name="Прямоугольник 2083"/>
          <p:cNvSpPr/>
          <p:nvPr/>
        </p:nvSpPr>
        <p:spPr>
          <a:xfrm>
            <a:off x="5856004" y="5357244"/>
            <a:ext cx="75854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C00000"/>
                </a:solidFill>
                <a:latin typeface="Times New Roman"/>
                <a:ea typeface="Calibri"/>
              </a:rPr>
              <a:t>h</a:t>
            </a:r>
            <a:r>
              <a:rPr lang="ru-RU" sz="2400" b="1" dirty="0" err="1">
                <a:solidFill>
                  <a:srgbClr val="C00000"/>
                </a:solidFill>
                <a:latin typeface="Times New Roman"/>
                <a:ea typeface="Calibri"/>
              </a:rPr>
              <a:t>ad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85" name="Прямоугольник 2084"/>
          <p:cNvSpPr/>
          <p:nvPr/>
        </p:nvSpPr>
        <p:spPr>
          <a:xfrm>
            <a:off x="7765897" y="4405905"/>
            <a:ext cx="75854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C00000"/>
                </a:solidFill>
                <a:latin typeface="Times New Roman"/>
                <a:ea typeface="Calibri"/>
              </a:rPr>
              <a:t>h</a:t>
            </a:r>
            <a:r>
              <a:rPr lang="ru-RU" sz="2400" b="1" dirty="0" err="1">
                <a:solidFill>
                  <a:srgbClr val="C00000"/>
                </a:solidFill>
                <a:latin typeface="Times New Roman"/>
                <a:ea typeface="Calibri"/>
              </a:rPr>
              <a:t>ad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86" name="Прямоугольник 2085"/>
          <p:cNvSpPr/>
          <p:nvPr/>
        </p:nvSpPr>
        <p:spPr>
          <a:xfrm>
            <a:off x="7917043" y="5126411"/>
            <a:ext cx="75854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C00000"/>
                </a:solidFill>
                <a:latin typeface="Times New Roman"/>
                <a:ea typeface="Calibri"/>
              </a:rPr>
              <a:t>h</a:t>
            </a:r>
            <a:r>
              <a:rPr lang="ru-RU" sz="2400" b="1" dirty="0" err="1">
                <a:solidFill>
                  <a:srgbClr val="C00000"/>
                </a:solidFill>
                <a:latin typeface="Times New Roman"/>
                <a:ea typeface="Calibri"/>
              </a:rPr>
              <a:t>ad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87" name="Прямоугольник 2086"/>
          <p:cNvSpPr/>
          <p:nvPr/>
        </p:nvSpPr>
        <p:spPr>
          <a:xfrm>
            <a:off x="5735021" y="3087101"/>
            <a:ext cx="1157159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   h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/>
                <a:ea typeface="Calibri"/>
              </a:rPr>
              <a:t>ad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  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88" name="Прямоугольник 2087"/>
          <p:cNvSpPr/>
          <p:nvPr/>
        </p:nvSpPr>
        <p:spPr>
          <a:xfrm>
            <a:off x="7848280" y="3132062"/>
            <a:ext cx="1143262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   h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/>
                <a:ea typeface="Calibri"/>
              </a:rPr>
              <a:t>ad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 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89" name="Прямоугольник 2088"/>
          <p:cNvSpPr/>
          <p:nvPr/>
        </p:nvSpPr>
        <p:spPr>
          <a:xfrm>
            <a:off x="1953820" y="6379353"/>
            <a:ext cx="625275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400" i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Таблицу на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  <a:ea typeface="Calibri"/>
              </a:rPr>
              <a:t>Future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ru-RU" sz="2400" i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составьте самостоятельно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639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2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3" dur="2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056" grpId="0" animBg="1"/>
      <p:bldP spid="2061" grpId="0"/>
      <p:bldP spid="2062" grpId="0" animBg="1"/>
      <p:bldP spid="2063" grpId="0"/>
      <p:bldP spid="2064" grpId="0"/>
      <p:bldP spid="2065" grpId="0"/>
      <p:bldP spid="2066" grpId="0"/>
      <p:bldP spid="2073" grpId="0"/>
      <p:bldP spid="2074" grpId="0"/>
      <p:bldP spid="2075" grpId="0"/>
      <p:bldP spid="2076" grpId="0"/>
      <p:bldP spid="2077" grpId="0"/>
      <p:bldP spid="2078" grpId="0"/>
      <p:bldP spid="2079" grpId="0"/>
      <p:bldP spid="1024" grpId="0"/>
      <p:bldP spid="1042" grpId="0"/>
      <p:bldP spid="1043" grpId="0"/>
      <p:bldP spid="1052" grpId="0"/>
      <p:bldP spid="1053" grpId="0" animBg="1"/>
      <p:bldP spid="1054" grpId="0" animBg="1"/>
      <p:bldP spid="1055" grpId="0" animBg="1"/>
      <p:bldP spid="2080" grpId="0" animBg="1"/>
      <p:bldP spid="2081" grpId="0" animBg="1"/>
      <p:bldP spid="2082" grpId="0" animBg="1"/>
      <p:bldP spid="2083" grpId="0" animBg="1"/>
      <p:bldP spid="2084" grpId="0" animBg="1"/>
      <p:bldP spid="2085" grpId="0" animBg="1"/>
      <p:bldP spid="2086" grpId="0" animBg="1"/>
      <p:bldP spid="2087" grpId="0" animBg="1"/>
      <p:bldP spid="2088" grpId="0" animBg="1"/>
      <p:bldP spid="208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1548</Words>
  <Application>Microsoft Office PowerPoint</Application>
  <PresentationFormat>Экран (4:3)</PresentationFormat>
  <Paragraphs>529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Want to know? Ask!</vt:lpstr>
      <vt:lpstr>ТИПЫ  ВОПРОСОВ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UralSOFT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questions</dc:title>
  <dc:creator>Олеся</dc:creator>
  <cp:lastModifiedBy>Admin</cp:lastModifiedBy>
  <cp:revision>98</cp:revision>
  <dcterms:created xsi:type="dcterms:W3CDTF">2014-11-22T14:44:34Z</dcterms:created>
  <dcterms:modified xsi:type="dcterms:W3CDTF">2015-05-20T19:24:38Z</dcterms:modified>
</cp:coreProperties>
</file>