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  <p:sldMasterId id="2147483675" r:id="rId3"/>
  </p:sldMasterIdLst>
  <p:sldIdLst>
    <p:sldId id="275" r:id="rId4"/>
    <p:sldId id="256" r:id="rId5"/>
    <p:sldId id="272" r:id="rId6"/>
    <p:sldId id="268" r:id="rId7"/>
    <p:sldId id="273" r:id="rId8"/>
    <p:sldId id="259" r:id="rId9"/>
    <p:sldId id="269" r:id="rId10"/>
    <p:sldId id="260" r:id="rId11"/>
    <p:sldId id="261" r:id="rId12"/>
    <p:sldId id="270" r:id="rId13"/>
    <p:sldId id="271" r:id="rId14"/>
    <p:sldId id="274" r:id="rId15"/>
    <p:sldId id="267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8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noProof="0" smtClean="0"/>
              <a:t>Образец подзаголовка</a:t>
            </a:r>
            <a:endParaRPr lang="ru-RU" noProof="0"/>
          </a:p>
        </p:txBody>
      </p:sp>
    </p:spTree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Заголовок и объект">
    <p:bg bwMode="black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Заголовок и объект">
    <p:bg bwMode="black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4" name="Текст 6"/>
          <p:cNvSpPr>
            <a:spLocks noGrp="1"/>
          </p:cNvSpPr>
          <p:nvPr>
            <p:ph type="body" sz="quarter" idx="11"/>
          </p:nvPr>
        </p:nvSpPr>
        <p:spPr>
          <a:xfrm>
            <a:off x="0" y="6238875"/>
            <a:ext cx="9144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</p:spTree>
  </p:cSld>
  <p:clrMapOvr>
    <a:masterClrMapping/>
  </p:clrMapOvr>
  <p:transition spd="slow">
    <p:wip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ролик, видео и прочие особые слайд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noProof="0" smtClean="0"/>
              <a:t>Образец подзаголовка</a:t>
            </a:r>
            <a:endParaRPr lang="ru-RU" noProof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75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ru-RU" noProof="0" smtClean="0"/>
              <a:t>щелкните, чтобы…</a:t>
            </a:r>
          </a:p>
        </p:txBody>
      </p:sp>
    </p:spTree>
  </p:cSld>
  <p:clrMapOvr>
    <a:masterClrMapping/>
  </p:clrMapOvr>
  <p:transition spd="slow">
    <p:wip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пользуется для слайдов с кодом программного обеспече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2117503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 spd="slow">
    <p:wip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пользуется для слайдов с кодом программного обеспече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2117503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ролик, видео и прочие особые слайд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noProof="0" smtClean="0"/>
              <a:t>Образец подзаголовка</a:t>
            </a:r>
            <a:endParaRPr lang="ru-RU" noProof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75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ru-RU" noProof="0" smtClean="0"/>
              <a:t>щелкните, чтобы…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1742015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1742015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757802"/>
            <a:ext cx="4114800" cy="346249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537344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981" y="1757802"/>
            <a:ext cx="4117019" cy="346249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537344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</p:spTree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: печать с использованием оттенков серог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 spd="slow">
    <p:wip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5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white rectangle.png"/>
          <p:cNvPicPr>
            <a:picLocks noChangeAspect="1"/>
          </p:cNvPicPr>
          <p:nvPr/>
        </p:nvPicPr>
        <p:blipFill>
          <a:blip r:embed="rId4" cstate="print"/>
          <a:srcRect b="10453"/>
          <a:stretch>
            <a:fillRect/>
          </a:stretch>
        </p:blipFill>
        <p:spPr>
          <a:xfrm>
            <a:off x="0" y="1299706"/>
            <a:ext cx="9144000" cy="555829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2" y="1905000"/>
            <a:ext cx="8040688" cy="21082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ransition spd="slow">
    <p:wipe/>
  </p:transition>
  <p:timing>
    <p:tnLst>
      <p:par>
        <p:cTn id="1" dur="indefinite" restart="never" nodeType="tmRoot"/>
      </p:par>
    </p:tnLst>
  </p:timing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white rectangle.png"/>
          <p:cNvPicPr>
            <a:picLocks noChangeAspect="1"/>
          </p:cNvPicPr>
          <p:nvPr/>
        </p:nvPicPr>
        <p:blipFill>
          <a:blip r:embed="rId4" cstate="print"/>
          <a:srcRect b="10453"/>
          <a:stretch>
            <a:fillRect/>
          </a:stretch>
        </p:blipFill>
        <p:spPr>
          <a:xfrm>
            <a:off x="0" y="1299706"/>
            <a:ext cx="9144000" cy="555829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2" y="1905000"/>
            <a:ext cx="8040688" cy="21082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ransition spd="slow">
    <p:wip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8446" y="1700808"/>
            <a:ext cx="7681913" cy="1523495"/>
          </a:xfrm>
        </p:spPr>
        <p:txBody>
          <a:bodyPr/>
          <a:lstStyle/>
          <a:p>
            <a:pPr lvl="0" algn="ctr"/>
            <a:r>
              <a:rPr lang="ru-RU" sz="4000" dirty="0"/>
              <a:t>Разработка урока английского языка 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>в </a:t>
            </a:r>
            <a:r>
              <a:rPr lang="ru-RU" sz="4000" dirty="0"/>
              <a:t>8 классе 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2800" dirty="0" smtClean="0"/>
              <a:t>(</a:t>
            </a:r>
            <a:r>
              <a:rPr lang="ru-RU" sz="2800" dirty="0"/>
              <a:t>в рамках регионального компонента)</a:t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600" y="3717032"/>
            <a:ext cx="7681913" cy="461665"/>
          </a:xfrm>
        </p:spPr>
        <p:txBody>
          <a:bodyPr/>
          <a:lstStyle/>
          <a:p>
            <a:pPr lvl="0" algn="r"/>
            <a:r>
              <a:rPr lang="ru-RU" sz="2000" dirty="0"/>
              <a:t>Лобанова Светлана Геннадьевна</a:t>
            </a:r>
          </a:p>
          <a:p>
            <a:pPr lvl="0" algn="r"/>
            <a:r>
              <a:rPr lang="ru-RU" sz="2000" dirty="0" smtClean="0"/>
              <a:t>учитель </a:t>
            </a:r>
            <a:r>
              <a:rPr lang="ru-RU" sz="2000" dirty="0"/>
              <a:t>английского языка</a:t>
            </a:r>
          </a:p>
          <a:p>
            <a:pPr lvl="0" algn="ctr"/>
            <a:endParaRPr lang="ru-RU" sz="2000" dirty="0" smtClean="0"/>
          </a:p>
          <a:p>
            <a:pPr lvl="0" algn="ctr"/>
            <a:endParaRPr lang="ru-RU" sz="2000" dirty="0"/>
          </a:p>
          <a:p>
            <a:pPr lvl="0" algn="ctr"/>
            <a:endParaRPr lang="ru-RU" sz="2000" dirty="0" smtClean="0"/>
          </a:p>
          <a:p>
            <a:pPr lvl="0" algn="ctr"/>
            <a:r>
              <a:rPr lang="ru-RU" sz="2000" dirty="0" smtClean="0"/>
              <a:t>Муниципальное </a:t>
            </a:r>
            <a:r>
              <a:rPr lang="ru-RU" sz="2000" dirty="0"/>
              <a:t>бюджетное общеобразовательное учреждение</a:t>
            </a:r>
          </a:p>
          <a:p>
            <a:pPr algn="ctr"/>
            <a:r>
              <a:rPr lang="ru-RU" sz="2000" dirty="0"/>
              <a:t>«Средняя школа №72 с углубленным изучением английского языка»</a:t>
            </a:r>
          </a:p>
          <a:p>
            <a:pPr lvl="0" algn="ctr"/>
            <a:r>
              <a:rPr lang="ru-RU" sz="2000" dirty="0"/>
              <a:t>Кемеровская область, </a:t>
            </a:r>
            <a:r>
              <a:rPr lang="ru-RU" sz="2000" dirty="0" err="1"/>
              <a:t>г.Новокузнецк</a:t>
            </a:r>
            <a:r>
              <a:rPr lang="ru-RU" sz="2000" dirty="0"/>
              <a:t> </a:t>
            </a:r>
          </a:p>
          <a:p>
            <a:pPr algn="r"/>
            <a:r>
              <a:rPr lang="ru-RU" sz="2000" dirty="0"/>
              <a:t> </a:t>
            </a:r>
          </a:p>
          <a:p>
            <a:pPr algn="r"/>
            <a:endParaRPr lang="ru-RU" sz="20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343" y="91832"/>
            <a:ext cx="7873016" cy="406349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07504" y="6331386"/>
            <a:ext cx="9144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00" b="1" dirty="0">
                <a:latin typeface="+mn-lt"/>
              </a:rPr>
              <a:t>Вторая Всероссийская научно-методическая конференция, 10 ноября 2014 - 10 февраля 2015</a:t>
            </a:r>
            <a:endParaRPr lang="ru-RU" sz="1000" dirty="0">
              <a:latin typeface="+mn-lt"/>
            </a:endParaRPr>
          </a:p>
          <a:p>
            <a:pPr algn="ctr"/>
            <a:r>
              <a:rPr lang="ru-RU" sz="1000" b="1" dirty="0">
                <a:latin typeface="+mn-lt"/>
              </a:rPr>
              <a:t>"Педагогическая технология и мастерство учителя"</a:t>
            </a:r>
            <a:endParaRPr lang="ru-RU" sz="1000" dirty="0">
              <a:latin typeface="+mn-lt"/>
            </a:endParaRPr>
          </a:p>
          <a:p>
            <a:pPr algn="ctr"/>
            <a:r>
              <a:rPr lang="ru-RU" sz="1000" dirty="0">
                <a:latin typeface="+mn-lt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929939486"/>
      </p:ext>
    </p:extLst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7791400" cy="664797"/>
          </a:xfrm>
        </p:spPr>
        <p:txBody>
          <a:bodyPr/>
          <a:lstStyle/>
          <a:p>
            <a:r>
              <a:rPr lang="en-US" b="1" spc="0" dirty="0">
                <a:ln>
                  <a:prstDash val="solid"/>
                </a:ln>
                <a:solidFill>
                  <a:srgbClr val="FFFF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Traditional clothes of Teleuts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4136517"/>
          </a:xfrm>
        </p:spPr>
        <p:txBody>
          <a:bodyPr/>
          <a:lstStyle/>
          <a:p>
            <a:r>
              <a:rPr lang="en-US" sz="2400" dirty="0" smtClean="0"/>
              <a:t>Women's shoes and boots are made of a sheepskin or skin, with high tops and with an embroidery wool or silk on lifting. </a:t>
            </a:r>
          </a:p>
          <a:p>
            <a:r>
              <a:rPr lang="en-US" sz="2400" dirty="0" smtClean="0"/>
              <a:t>The Teleuts’ headdresses are conic caps made of velvet have a </a:t>
            </a:r>
            <a:r>
              <a:rPr lang="en-US" sz="2400" u="sng" dirty="0" smtClean="0"/>
              <a:t>beaver</a:t>
            </a:r>
            <a:r>
              <a:rPr lang="en-US" sz="2400" dirty="0" smtClean="0"/>
              <a:t> or a </a:t>
            </a:r>
            <a:r>
              <a:rPr lang="en-US" sz="2400" u="sng" dirty="0" smtClean="0"/>
              <a:t>sable fur fringe </a:t>
            </a:r>
            <a:r>
              <a:rPr lang="en-US" sz="2400" dirty="0" smtClean="0"/>
              <a:t> and a brush on the top.</a:t>
            </a:r>
          </a:p>
          <a:p>
            <a:r>
              <a:rPr lang="en-US" sz="2400" dirty="0" smtClean="0"/>
              <a:t> Jewelry –earrings, rings, rings, bracelets, brooches are made of copper and silver.</a:t>
            </a:r>
            <a:endParaRPr lang="ru-RU" sz="2400" dirty="0"/>
          </a:p>
        </p:txBody>
      </p:sp>
      <p:pic>
        <p:nvPicPr>
          <p:cNvPr id="3074" name="Picture 2" descr="C:\Documents and Settings\User\Рабочий стол\Регионоведение\altaizi_1m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988840"/>
            <a:ext cx="4430217" cy="2953477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043608" y="573325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i="1" dirty="0" smtClean="0">
                <a:solidFill>
                  <a:srgbClr val="C00000"/>
                </a:solidFill>
              </a:rPr>
              <a:t>Find out the meaning of the underlined</a:t>
            </a:r>
          </a:p>
          <a:p>
            <a:r>
              <a:rPr lang="en-US" b="1" i="1" dirty="0" smtClean="0">
                <a:solidFill>
                  <a:srgbClr val="C00000"/>
                </a:solidFill>
              </a:rPr>
              <a:t>words and phrases in a dictionary</a:t>
            </a:r>
            <a:endParaRPr lang="ru-RU" b="1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spc="0" dirty="0">
                <a:ln>
                  <a:prstDash val="solid"/>
                </a:ln>
                <a:solidFill>
                  <a:srgbClr val="FFFF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Folklore of </a:t>
            </a:r>
            <a:r>
              <a:rPr lang="en-US" b="1" spc="0" dirty="0" smtClean="0">
                <a:ln>
                  <a:prstDash val="solid"/>
                </a:ln>
                <a:solidFill>
                  <a:srgbClr val="FFFF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Shors and Teleuts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79512" y="1071801"/>
            <a:ext cx="4330824" cy="5381535"/>
          </a:xfrm>
        </p:spPr>
        <p:txBody>
          <a:bodyPr/>
          <a:lstStyle/>
          <a:p>
            <a:r>
              <a:rPr lang="en-US" sz="2000" dirty="0" smtClean="0"/>
              <a:t>Shors’ and Teleuts’ folklore is rich developed: fairy tales, stories and legends, songs, sayings, proverbs and riddles. </a:t>
            </a:r>
          </a:p>
          <a:p>
            <a:r>
              <a:rPr lang="en-US" sz="2000" dirty="0" smtClean="0"/>
              <a:t>One of the brightest genres of folklore is the heroic epos performed by storytellers to the accompaniment of a </a:t>
            </a:r>
            <a:r>
              <a:rPr lang="en-US" sz="2000" u="sng" dirty="0" smtClean="0"/>
              <a:t>string instrument  </a:t>
            </a:r>
            <a:r>
              <a:rPr lang="en-US" sz="2000" dirty="0" smtClean="0"/>
              <a:t>made of a </a:t>
            </a:r>
            <a:r>
              <a:rPr lang="en-US" sz="2000" u="sng" dirty="0" smtClean="0"/>
              <a:t>willow</a:t>
            </a:r>
            <a:r>
              <a:rPr lang="en-US" sz="2000" dirty="0" smtClean="0"/>
              <a:t> or a </a:t>
            </a:r>
            <a:r>
              <a:rPr lang="en-US" sz="2000" u="sng" dirty="0" smtClean="0"/>
              <a:t>cedar</a:t>
            </a:r>
            <a:r>
              <a:rPr lang="en-US" sz="2000" dirty="0" smtClean="0"/>
              <a:t> with the resonator from a horse skin.</a:t>
            </a:r>
          </a:p>
          <a:p>
            <a:r>
              <a:rPr lang="en-US" sz="2000" dirty="0" smtClean="0"/>
              <a:t>Historical legends and the songs reflect events of times of Teleut </a:t>
            </a:r>
            <a:r>
              <a:rPr lang="en-US" sz="2000" u="sng" dirty="0" err="1" smtClean="0"/>
              <a:t>jungar</a:t>
            </a:r>
            <a:r>
              <a:rPr lang="en-US" sz="2000" u="sng" dirty="0" smtClean="0"/>
              <a:t> wars</a:t>
            </a:r>
            <a:r>
              <a:rPr lang="en-US" sz="2000" dirty="0" smtClean="0"/>
              <a:t>  and a hunting way of life.</a:t>
            </a:r>
          </a:p>
          <a:p>
            <a:r>
              <a:rPr lang="en-US" sz="1800" dirty="0" smtClean="0">
                <a:solidFill>
                  <a:schemeClr val="bg1"/>
                </a:solidFill>
              </a:rPr>
              <a:t>The ritual folklore includes the poems connected with a family and household ceremonies, a </a:t>
            </a:r>
            <a:r>
              <a:rPr lang="en-US" sz="1800" u="sng" dirty="0" smtClean="0">
                <a:solidFill>
                  <a:schemeClr val="bg1"/>
                </a:solidFill>
              </a:rPr>
              <a:t>funeral crying</a:t>
            </a:r>
            <a:r>
              <a:rPr lang="en-US" sz="1800" dirty="0" smtClean="0">
                <a:solidFill>
                  <a:schemeClr val="bg1"/>
                </a:solidFill>
              </a:rPr>
              <a:t>. Song dance tunes are accompanied by the Russian balalaika or accordion.</a:t>
            </a:r>
          </a:p>
          <a:p>
            <a:r>
              <a:rPr lang="en-US" sz="1800" dirty="0" smtClean="0">
                <a:solidFill>
                  <a:schemeClr val="bg1"/>
                </a:solidFill>
              </a:rPr>
              <a:t> Spring games with songs are  also known.</a:t>
            </a:r>
          </a:p>
          <a:p>
            <a:pPr>
              <a:buNone/>
            </a:pPr>
            <a:endParaRPr lang="en-US" sz="2000" dirty="0" smtClean="0"/>
          </a:p>
          <a:p>
            <a:endParaRPr lang="en-US" sz="2000" dirty="0" smtClean="0"/>
          </a:p>
        </p:txBody>
      </p:sp>
      <p:pic>
        <p:nvPicPr>
          <p:cNvPr id="5122" name="Picture 2" descr="C:\Documents and Settings\User\Рабочий стол\Регионоведение\Kraeve74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05524" y="1340768"/>
            <a:ext cx="4161620" cy="3744416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5508104" y="5733256"/>
            <a:ext cx="36358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i="1" dirty="0" smtClean="0">
                <a:solidFill>
                  <a:srgbClr val="C00000"/>
                </a:solidFill>
              </a:rPr>
              <a:t>Find out the meaning of the underlined</a:t>
            </a:r>
          </a:p>
          <a:p>
            <a:r>
              <a:rPr lang="en-US" sz="1400" b="1" i="1" dirty="0" smtClean="0">
                <a:solidFill>
                  <a:srgbClr val="C00000"/>
                </a:solidFill>
              </a:rPr>
              <a:t>words and phrases in a dictionary</a:t>
            </a:r>
            <a:endParaRPr lang="ru-RU" sz="1400" b="1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772793"/>
          </a:xfrm>
        </p:spPr>
        <p:txBody>
          <a:bodyPr/>
          <a:lstStyle/>
          <a:p>
            <a:pPr lvl="0" algn="ctr"/>
            <a:r>
              <a:rPr lang="en-US" sz="4000" i="1" dirty="0"/>
              <a:t>Compare facts about Shors and </a:t>
            </a:r>
            <a:r>
              <a:rPr lang="en-US" sz="4000" i="1" dirty="0" smtClean="0"/>
              <a:t>Teleuts</a:t>
            </a:r>
            <a:br>
              <a:rPr lang="en-US" sz="4000" i="1" dirty="0" smtClean="0"/>
            </a:br>
            <a:r>
              <a:rPr lang="en-US" sz="4000" i="1" dirty="0" smtClean="0"/>
              <a:t> </a:t>
            </a:r>
            <a:r>
              <a:rPr lang="en-US" sz="4000" i="1" dirty="0"/>
              <a:t>and fill in the table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755577" y="1772816"/>
          <a:ext cx="7056783" cy="4384267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224135"/>
                <a:gridCol w="2880320"/>
                <a:gridCol w="2952328"/>
              </a:tblGrid>
              <a:tr h="62445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bg1">
                              <a:lumMod val="75000"/>
                              <a:lumOff val="25000"/>
                            </a:schemeClr>
                          </a:solidFill>
                        </a:rPr>
                        <a:t>Common features</a:t>
                      </a:r>
                      <a:endParaRPr lang="ru-RU" sz="2400" dirty="0">
                        <a:solidFill>
                          <a:schemeClr val="bg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bg1">
                              <a:lumMod val="75000"/>
                              <a:lumOff val="25000"/>
                            </a:schemeClr>
                          </a:solidFill>
                        </a:rPr>
                        <a:t>Differences</a:t>
                      </a:r>
                      <a:endParaRPr lang="ru-RU" sz="2400" dirty="0">
                        <a:solidFill>
                          <a:schemeClr val="bg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1679802">
                <a:tc>
                  <a:txBody>
                    <a:bodyPr/>
                    <a:lstStyle/>
                    <a:p>
                      <a:r>
                        <a:rPr lang="en-US" sz="2400" b="1" i="1" dirty="0" smtClean="0">
                          <a:solidFill>
                            <a:schemeClr val="bg1">
                              <a:lumMod val="75000"/>
                              <a:lumOff val="25000"/>
                            </a:schemeClr>
                          </a:solidFill>
                        </a:rPr>
                        <a:t>Shors</a:t>
                      </a:r>
                      <a:endParaRPr lang="ru-RU" sz="2400" b="1" i="1" dirty="0">
                        <a:solidFill>
                          <a:schemeClr val="bg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2080011">
                <a:tc>
                  <a:txBody>
                    <a:bodyPr/>
                    <a:lstStyle/>
                    <a:p>
                      <a:r>
                        <a:rPr lang="en-US" sz="2400" b="1" i="1" dirty="0" smtClean="0">
                          <a:solidFill>
                            <a:schemeClr val="bg1">
                              <a:lumMod val="75000"/>
                              <a:lumOff val="25000"/>
                            </a:schemeClr>
                          </a:solidFill>
                        </a:rPr>
                        <a:t>Teleuts</a:t>
                      </a:r>
                      <a:endParaRPr lang="ru-RU" sz="2400" b="1" i="1" dirty="0">
                        <a:solidFill>
                          <a:schemeClr val="bg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0" y="1196752"/>
            <a:ext cx="7308304" cy="4213461"/>
          </a:xfr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buNone/>
            </a:pPr>
            <a:endParaRPr lang="en-US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pPr algn="ctr">
              <a:buNone/>
            </a:pPr>
            <a:endParaRPr lang="en-US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pPr algn="ctr">
              <a:buNone/>
            </a:pPr>
            <a:r>
              <a:rPr lang="en-US" sz="6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Thanks for </a:t>
            </a:r>
          </a:p>
          <a:p>
            <a:pPr algn="ctr">
              <a:buNone/>
            </a:pPr>
            <a:r>
              <a:rPr lang="en-US" sz="6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attention!</a:t>
            </a:r>
            <a:endParaRPr lang="ru-RU" sz="6600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pPr algn="ctr">
              <a:buNone/>
            </a:pPr>
            <a:endParaRPr lang="ru-RU" sz="6600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3" name="Picture 3" descr="C:\Documents and Settings\User\Рабочий стол\Регионоведение\alt1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1484784"/>
            <a:ext cx="2368607" cy="345638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23528" y="116632"/>
            <a:ext cx="8382000" cy="4764381"/>
          </a:xfrm>
        </p:spPr>
        <p:txBody>
          <a:bodyPr/>
          <a:lstStyle/>
          <a:p>
            <a:pPr algn="ctr"/>
            <a:r>
              <a:rPr lang="en-US" sz="6600" b="1" spc="0" dirty="0">
                <a:ln>
                  <a:prstDash val="solid"/>
                </a:ln>
                <a:solidFill>
                  <a:srgbClr val="FFFF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Native people of the </a:t>
            </a:r>
            <a:br>
              <a:rPr lang="en-US" sz="6600" b="1" spc="0" dirty="0">
                <a:ln>
                  <a:prstDash val="solid"/>
                </a:ln>
                <a:solidFill>
                  <a:srgbClr val="FFFF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</a:br>
            <a:r>
              <a:rPr lang="en-US" sz="6600" b="1" spc="0" dirty="0">
                <a:ln>
                  <a:prstDash val="solid"/>
                </a:ln>
                <a:solidFill>
                  <a:srgbClr val="FFFF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Kemerovo region:</a:t>
            </a:r>
            <a:br>
              <a:rPr lang="en-US" sz="6600" b="1" spc="0" dirty="0">
                <a:ln>
                  <a:prstDash val="solid"/>
                </a:ln>
                <a:solidFill>
                  <a:srgbClr val="FFFF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</a:br>
            <a:r>
              <a:rPr lang="en-US" sz="6600" b="1" spc="0" dirty="0">
                <a:ln>
                  <a:prstDash val="solid"/>
                </a:ln>
                <a:solidFill>
                  <a:srgbClr val="FFFF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customs</a:t>
            </a:r>
            <a:r>
              <a:rPr lang="en-US" sz="6600" b="1" dirty="0">
                <a:ln>
                  <a:prstDash val="solid"/>
                </a:ln>
                <a:solidFill>
                  <a:srgbClr val="FFFF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, traditions, </a:t>
            </a:r>
            <a:r>
              <a:rPr lang="ru-RU" sz="6600" b="1" dirty="0" smtClean="0">
                <a:ln>
                  <a:prstDash val="solid"/>
                </a:ln>
                <a:solidFill>
                  <a:srgbClr val="FFFF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/>
            </a:r>
            <a:br>
              <a:rPr lang="ru-RU" sz="6600" b="1" dirty="0" smtClean="0">
                <a:ln>
                  <a:prstDash val="solid"/>
                </a:ln>
                <a:solidFill>
                  <a:srgbClr val="FFFF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</a:br>
            <a:r>
              <a:rPr lang="en-US" sz="6600" b="1" dirty="0" smtClean="0">
                <a:ln>
                  <a:prstDash val="solid"/>
                </a:ln>
                <a:solidFill>
                  <a:srgbClr val="FFFF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way </a:t>
            </a:r>
            <a:r>
              <a:rPr lang="en-US" sz="6600" b="1" dirty="0">
                <a:ln>
                  <a:prstDash val="solid"/>
                </a:ln>
                <a:solidFill>
                  <a:srgbClr val="FFFF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of life</a:t>
            </a:r>
            <a:r>
              <a:rPr lang="en-US" sz="8000" b="1" spc="0" dirty="0">
                <a:ln>
                  <a:prstDash val="solid"/>
                </a:ln>
                <a:solidFill>
                  <a:srgbClr val="FFFF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/>
            </a:r>
            <a:br>
              <a:rPr lang="en-US" sz="8000" b="1" spc="0" dirty="0">
                <a:ln>
                  <a:prstDash val="solid"/>
                </a:ln>
                <a:solidFill>
                  <a:srgbClr val="FFFF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</a:br>
            <a:endParaRPr lang="ru-RU" sz="8000" dirty="0"/>
          </a:p>
        </p:txBody>
      </p:sp>
      <p:pic>
        <p:nvPicPr>
          <p:cNvPr id="1026" name="Picture 2" descr="C:\Documents and Settings\User\Рабочий стол\Регионоведение\2836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3731423"/>
            <a:ext cx="3921457" cy="2599963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691680" y="230189"/>
            <a:ext cx="7071320" cy="1329595"/>
          </a:xfrm>
        </p:spPr>
        <p:txBody>
          <a:bodyPr/>
          <a:lstStyle/>
          <a:p>
            <a:r>
              <a:rPr lang="en-US" b="1" spc="0" dirty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Our people</a:t>
            </a:r>
            <a:br>
              <a:rPr lang="en-US" b="1" spc="0" dirty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</a:b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5213735"/>
          </a:xfrm>
        </p:spPr>
        <p:txBody>
          <a:bodyPr/>
          <a:lstStyle/>
          <a:p>
            <a:r>
              <a:rPr lang="en-US" dirty="0" smtClean="0"/>
              <a:t>On the territory of the Kemerovo region live more than 100 nations, nationalities, ethnic groups. The most numerous national groups are Russians, Tatars, Ukrainians, German people, </a:t>
            </a:r>
            <a:r>
              <a:rPr lang="en-US" dirty="0" err="1" smtClean="0"/>
              <a:t>Chuvashes</a:t>
            </a:r>
            <a:r>
              <a:rPr lang="en-US" dirty="0" smtClean="0"/>
              <a:t>. </a:t>
            </a:r>
            <a:endParaRPr lang="ru-RU" dirty="0" smtClean="0"/>
          </a:p>
          <a:p>
            <a:r>
              <a:rPr lang="en-US" dirty="0" smtClean="0">
                <a:solidFill>
                  <a:schemeClr val="bg1"/>
                </a:solidFill>
              </a:rPr>
              <a:t>But our native people are Shors and Teleuts.</a:t>
            </a:r>
            <a:endParaRPr lang="ru-RU" dirty="0" smtClean="0">
              <a:solidFill>
                <a:schemeClr val="bg1"/>
              </a:solidFill>
            </a:endParaRPr>
          </a:p>
          <a:p>
            <a:endParaRPr lang="ru-RU" dirty="0"/>
          </a:p>
        </p:txBody>
      </p:sp>
      <p:pic>
        <p:nvPicPr>
          <p:cNvPr id="6" name="Содержимое 5" descr="C:\Users\260213\Desktop\map-kart2.gif"/>
          <p:cNvPicPr>
            <a:picLocks noGrp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0"/>
            <a:ext cx="4104455" cy="6597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30189"/>
            <a:ext cx="8382000" cy="606523"/>
          </a:xfrm>
        </p:spPr>
        <p:txBody>
          <a:bodyPr/>
          <a:lstStyle/>
          <a:p>
            <a:pPr algn="ctr"/>
            <a:r>
              <a:rPr lang="en-US" b="1" spc="0" dirty="0">
                <a:ln>
                  <a:prstDash val="solid"/>
                </a:ln>
                <a:solidFill>
                  <a:srgbClr val="FFFF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Some facts from the history</a:t>
            </a:r>
            <a:r>
              <a:rPr lang="ru-RU" b="1" spc="0" dirty="0">
                <a:ln>
                  <a:prstDash val="solid"/>
                </a:ln>
                <a:solidFill>
                  <a:srgbClr val="FFFF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/>
            </a:r>
            <a:br>
              <a:rPr lang="ru-RU" b="1" spc="0" dirty="0">
                <a:ln>
                  <a:prstDash val="solid"/>
                </a:ln>
                <a:solidFill>
                  <a:srgbClr val="FFFF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</a:b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917912"/>
            <a:ext cx="4824536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4000" dirty="0" smtClean="0">
                <a:solidFill>
                  <a:srgbClr val="FF0000"/>
                </a:solidFill>
              </a:rPr>
              <a:t>     </a:t>
            </a:r>
            <a:r>
              <a:rPr 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Shors</a:t>
            </a:r>
          </a:p>
          <a:p>
            <a:pPr>
              <a:buSzPct val="65000"/>
              <a:buBlip>
                <a:blip r:embed="rId2"/>
              </a:buBlip>
            </a:pPr>
            <a:r>
              <a:rPr lang="en-US" sz="2000" dirty="0" smtClean="0"/>
              <a:t> Those were forest </a:t>
            </a:r>
            <a:r>
              <a:rPr lang="en-US" sz="2000" u="sng" dirty="0" smtClean="0"/>
              <a:t>settled tribes</a:t>
            </a:r>
            <a:r>
              <a:rPr lang="en-US" sz="2000" dirty="0" smtClean="0"/>
              <a:t>. The chief of a family was  a prince. </a:t>
            </a:r>
          </a:p>
          <a:p>
            <a:pPr>
              <a:buSzPct val="65000"/>
              <a:buBlip>
                <a:blip r:embed="rId2"/>
              </a:buBlip>
            </a:pPr>
            <a:r>
              <a:rPr lang="en-US" sz="2000" dirty="0" smtClean="0"/>
              <a:t> In the past Shors’ religion were shamanism and animism. </a:t>
            </a:r>
          </a:p>
          <a:p>
            <a:pPr>
              <a:buSzPct val="65000"/>
              <a:buBlip>
                <a:blip r:embed="rId2"/>
              </a:buBlip>
            </a:pPr>
            <a:r>
              <a:rPr lang="en-US" sz="2000" dirty="0" smtClean="0"/>
              <a:t> They had no writing.  </a:t>
            </a:r>
          </a:p>
          <a:p>
            <a:pPr>
              <a:buSzPct val="65000"/>
              <a:buBlip>
                <a:blip r:embed="rId2"/>
              </a:buBlip>
            </a:pPr>
            <a:r>
              <a:rPr lang="en-US" sz="2000" dirty="0" smtClean="0"/>
              <a:t> Each tribe had the hunting grounds and </a:t>
            </a:r>
            <a:r>
              <a:rPr lang="en-US" sz="2000" u="sng" dirty="0" smtClean="0"/>
              <a:t>arable lands.</a:t>
            </a:r>
            <a:r>
              <a:rPr lang="en-US" sz="2000" dirty="0" smtClean="0"/>
              <a:t>  </a:t>
            </a:r>
          </a:p>
          <a:p>
            <a:pPr>
              <a:buSzPct val="65000"/>
              <a:buBlip>
                <a:blip r:embed="rId2"/>
              </a:buBlip>
            </a:pPr>
            <a:r>
              <a:rPr lang="en-US" sz="2000" dirty="0" smtClean="0"/>
              <a:t> Settled Shors were engaged in </a:t>
            </a:r>
            <a:r>
              <a:rPr lang="en-US" sz="2000" u="sng" dirty="0" smtClean="0"/>
              <a:t>ore smelting</a:t>
            </a:r>
            <a:r>
              <a:rPr lang="en-US" sz="2000" dirty="0" smtClean="0"/>
              <a:t>, </a:t>
            </a:r>
            <a:r>
              <a:rPr lang="en-US" sz="2000" u="sng" dirty="0" smtClean="0"/>
              <a:t>blacksmithing</a:t>
            </a:r>
            <a:r>
              <a:rPr lang="en-US" sz="2000" dirty="0" smtClean="0"/>
              <a:t>, making primitive hand-made articles for hunting and agriculture.  </a:t>
            </a:r>
          </a:p>
          <a:p>
            <a:pPr>
              <a:buSzPct val="65000"/>
              <a:buBlip>
                <a:blip r:embed="rId2"/>
              </a:buBlip>
            </a:pPr>
            <a:r>
              <a:rPr lang="en-US" sz="2000" dirty="0" smtClean="0"/>
              <a:t> On the lands cleared away from the wood Shors grew wheat, hemp, barley. They were also engaged in collecting nuts, berries, Peony roots, etc.</a:t>
            </a:r>
          </a:p>
          <a:p>
            <a:r>
              <a:rPr lang="en-US" sz="2000" dirty="0" smtClean="0"/>
              <a:t> </a:t>
            </a:r>
            <a:endParaRPr lang="ru-RU" sz="2000" dirty="0" smtClean="0">
              <a:solidFill>
                <a:schemeClr val="bg1"/>
              </a:solidFill>
            </a:endParaRPr>
          </a:p>
          <a:p>
            <a:endParaRPr lang="ru-RU" sz="2000" dirty="0" smtClean="0"/>
          </a:p>
        </p:txBody>
      </p:sp>
      <p:sp>
        <p:nvSpPr>
          <p:cNvPr id="8" name="Прямоугольник 7"/>
          <p:cNvSpPr/>
          <p:nvPr/>
        </p:nvSpPr>
        <p:spPr>
          <a:xfrm>
            <a:off x="4572000" y="2056686"/>
            <a:ext cx="4572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dirty="0" smtClean="0"/>
              <a:t>                </a:t>
            </a:r>
            <a:endParaRPr lang="ru-RU" sz="2000" dirty="0"/>
          </a:p>
        </p:txBody>
      </p:sp>
      <p:pic>
        <p:nvPicPr>
          <p:cNvPr id="10" name="Picture 2" descr="http://www.xakac.info/sites/default/files/shorzi.jpg?1278985823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0071" y="2204864"/>
            <a:ext cx="3840427" cy="288032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5004048" y="5733256"/>
            <a:ext cx="39324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C00000"/>
                </a:solidFill>
              </a:rPr>
              <a:t>Find out the meaning of the underlined</a:t>
            </a:r>
          </a:p>
          <a:p>
            <a:r>
              <a:rPr lang="en-US" b="1" i="1" dirty="0" smtClean="0">
                <a:solidFill>
                  <a:srgbClr val="C00000"/>
                </a:solidFill>
              </a:rPr>
              <a:t>words and phrases in a dictionary</a:t>
            </a:r>
            <a:endParaRPr lang="ru-RU" b="1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spc="0" dirty="0">
                <a:ln>
                  <a:prstDash val="solid"/>
                </a:ln>
                <a:solidFill>
                  <a:srgbClr val="FFFF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Some facts from the history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type="body" sz="quarter" idx="10"/>
          </p:nvPr>
        </p:nvSpPr>
        <p:spPr>
          <a:xfrm>
            <a:off x="323528" y="764704"/>
            <a:ext cx="8382000" cy="4635115"/>
          </a:xfrm>
        </p:spPr>
        <p:txBody>
          <a:bodyPr/>
          <a:lstStyle/>
          <a:p>
            <a:pPr>
              <a:buNone/>
            </a:pPr>
            <a:r>
              <a:rPr lang="en-US" sz="4000" dirty="0" smtClean="0">
                <a:solidFill>
                  <a:srgbClr val="FF0000"/>
                </a:solidFill>
              </a:rPr>
              <a:t>    Teleuts</a:t>
            </a:r>
            <a:r>
              <a:rPr lang="en-US" sz="4800" dirty="0" smtClean="0"/>
              <a:t>   </a:t>
            </a:r>
            <a:r>
              <a:rPr lang="en-US" sz="6000" dirty="0" smtClean="0"/>
              <a:t>                          </a:t>
            </a:r>
          </a:p>
          <a:p>
            <a:pPr>
              <a:buSzPct val="77000"/>
              <a:buBlip>
                <a:blip r:embed="rId2"/>
              </a:buBlip>
            </a:pPr>
            <a:r>
              <a:rPr lang="en-US" sz="2000" dirty="0" smtClean="0"/>
              <a:t>Came from the tribes and accepted a settled way of life. </a:t>
            </a:r>
          </a:p>
          <a:p>
            <a:pPr>
              <a:buSzPct val="77000"/>
              <a:buBlip>
                <a:blip r:embed="rId2"/>
              </a:buBlip>
            </a:pPr>
            <a:r>
              <a:rPr lang="en-US" sz="2000" dirty="0" smtClean="0"/>
              <a:t>Their main occupations were collecting (berries, roots, nuts, eggs of wild birds),  hunting (for food and animals skin to make clothes and shoes)  and fishing. </a:t>
            </a:r>
          </a:p>
          <a:p>
            <a:pPr>
              <a:buSzPct val="77000"/>
              <a:buBlip>
                <a:blip r:embed="rId2"/>
              </a:buBlip>
            </a:pPr>
            <a:r>
              <a:rPr lang="en-US" sz="2000" dirty="0" smtClean="0"/>
              <a:t>Teleuts had no writing. </a:t>
            </a:r>
          </a:p>
          <a:p>
            <a:pPr>
              <a:buSzPct val="77000"/>
              <a:buBlip>
                <a:blip r:embed="rId2"/>
              </a:buBlip>
            </a:pPr>
            <a:r>
              <a:rPr lang="en-US" sz="2000" dirty="0" smtClean="0"/>
              <a:t>Their religion was shamanism.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In the 17 century Teleuts established </a:t>
            </a:r>
          </a:p>
          <a:p>
            <a:pPr>
              <a:buNone/>
            </a:pPr>
            <a:r>
              <a:rPr lang="en-US" sz="2000" dirty="0" smtClean="0"/>
              <a:t>the military-political union with Russians </a:t>
            </a:r>
          </a:p>
          <a:p>
            <a:pPr>
              <a:buNone/>
            </a:pPr>
            <a:r>
              <a:rPr lang="en-US" sz="2000" dirty="0" smtClean="0"/>
              <a:t>about </a:t>
            </a:r>
            <a:r>
              <a:rPr lang="en-US" sz="2000" u="sng" dirty="0" smtClean="0"/>
              <a:t>non-aggression</a:t>
            </a:r>
            <a:r>
              <a:rPr lang="en-US" sz="2000" dirty="0" smtClean="0"/>
              <a:t> and </a:t>
            </a:r>
            <a:r>
              <a:rPr lang="en-US" sz="2000" u="sng" dirty="0" smtClean="0"/>
              <a:t>trade relations</a:t>
            </a:r>
            <a:r>
              <a:rPr lang="en-US" sz="2000" dirty="0" smtClean="0"/>
              <a:t>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1026" name="Picture 2" descr="C:\Documents and Settings\User\Рабочий стол\Регионоведение\28363.jpg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2852936"/>
            <a:ext cx="3867902" cy="2564904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827584" y="5661248"/>
            <a:ext cx="39324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C00000"/>
                </a:solidFill>
              </a:rPr>
              <a:t>Find out the meaning of the underlined</a:t>
            </a:r>
          </a:p>
          <a:p>
            <a:r>
              <a:rPr lang="en-US" b="1" i="1" dirty="0" smtClean="0">
                <a:solidFill>
                  <a:srgbClr val="C00000"/>
                </a:solidFill>
              </a:rPr>
              <a:t>words and phrases in a dictionary</a:t>
            </a:r>
            <a:endParaRPr lang="ru-RU" b="1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928670"/>
            <a:ext cx="4495800" cy="5515356"/>
          </a:xfrm>
        </p:spPr>
        <p:txBody>
          <a:bodyPr/>
          <a:lstStyle/>
          <a:p>
            <a:r>
              <a:rPr lang="en-US" dirty="0" smtClean="0"/>
              <a:t>Small settlements of Shors — </a:t>
            </a:r>
            <a:r>
              <a:rPr lang="en-US" i="1" dirty="0" smtClean="0"/>
              <a:t>uluses</a:t>
            </a:r>
            <a:r>
              <a:rPr lang="en-US" dirty="0" smtClean="0"/>
              <a:t> - in the North and in the south  were often moved to a new place  on the occasion of change of an arable land, death any of relatives, etc. Consisted of several cone-shaped houses (</a:t>
            </a:r>
            <a:r>
              <a:rPr lang="en-US" i="1" dirty="0" smtClean="0"/>
              <a:t>yurtas</a:t>
            </a:r>
            <a:r>
              <a:rPr lang="en-US" dirty="0" smtClean="0"/>
              <a:t>) made of trees’ trunks.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Poor people lived in </a:t>
            </a:r>
            <a:r>
              <a:rPr lang="en-US" u="sng" dirty="0" smtClean="0">
                <a:solidFill>
                  <a:schemeClr val="bg1"/>
                </a:solidFill>
              </a:rPr>
              <a:t>semi-dugout </a:t>
            </a:r>
            <a:r>
              <a:rPr lang="en-US" dirty="0" smtClean="0">
                <a:solidFill>
                  <a:schemeClr val="bg1"/>
                </a:solidFill>
              </a:rPr>
              <a:t>constantly, warming them with birch bark and the earth. </a:t>
            </a:r>
          </a:p>
        </p:txBody>
      </p:sp>
      <p:pic>
        <p:nvPicPr>
          <p:cNvPr id="5" name="Содержимое 4" descr="жилище-шорцев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500563" y="1268760"/>
            <a:ext cx="4643437" cy="3888432"/>
          </a:xfrm>
        </p:spPr>
      </p:pic>
      <p:sp>
        <p:nvSpPr>
          <p:cNvPr id="6" name="Прямоугольник 5"/>
          <p:cNvSpPr/>
          <p:nvPr/>
        </p:nvSpPr>
        <p:spPr>
          <a:xfrm>
            <a:off x="0" y="0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sz="5400" b="1" cap="none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Dwelling </a:t>
            </a:r>
            <a:r>
              <a:rPr sz="5400" b="1" cap="none" spc="0" dirty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of </a:t>
            </a:r>
            <a:r>
              <a:rPr sz="5400" b="1" cap="none" spc="0" dirty="0" err="1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Shors</a:t>
            </a:r>
            <a:endParaRPr lang="ru-RU" sz="5400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716016" y="5805264"/>
            <a:ext cx="40324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 smtClean="0">
                <a:solidFill>
                  <a:srgbClr val="C00000"/>
                </a:solidFill>
              </a:rPr>
              <a:t>Find out the meaning of the underlined</a:t>
            </a:r>
          </a:p>
          <a:p>
            <a:r>
              <a:rPr lang="en-US" b="1" i="1" dirty="0" smtClean="0">
                <a:solidFill>
                  <a:srgbClr val="C00000"/>
                </a:solidFill>
              </a:rPr>
              <a:t>words and phrases in a dictionary</a:t>
            </a:r>
            <a:endParaRPr lang="ru-RU" b="1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2077492"/>
          </a:xfrm>
        </p:spPr>
        <p:txBody>
          <a:bodyPr/>
          <a:lstStyle/>
          <a:p>
            <a:pPr algn="ctr"/>
            <a:r>
              <a:rPr lang="en-US" sz="5400" b="1" spc="0" dirty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Dwelling of Shors</a:t>
            </a:r>
            <a:br>
              <a:rPr lang="en-US" sz="5400" b="1" spc="0" dirty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</a:br>
            <a:r>
              <a:rPr lang="en-US" b="1" spc="0" dirty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/>
            </a:r>
            <a:br>
              <a:rPr lang="en-US" b="1" spc="0" dirty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95536" y="1052736"/>
            <a:ext cx="7791400" cy="2111347"/>
          </a:xfrm>
        </p:spPr>
        <p:txBody>
          <a:bodyPr/>
          <a:lstStyle/>
          <a:p>
            <a:r>
              <a:rPr lang="en-US" dirty="0" smtClean="0"/>
              <a:t>In the XIX century the  Shors had </a:t>
            </a:r>
            <a:r>
              <a:rPr lang="en-US" u="sng" dirty="0" smtClean="0"/>
              <a:t>log huts </a:t>
            </a:r>
            <a:r>
              <a:rPr lang="en-US" dirty="0" smtClean="0"/>
              <a:t>of the Russian type.</a:t>
            </a:r>
          </a:p>
          <a:p>
            <a:r>
              <a:rPr lang="en-US" dirty="0" smtClean="0"/>
              <a:t>Modern Shors live in the </a:t>
            </a:r>
            <a:r>
              <a:rPr lang="en-US" u="sng" dirty="0" smtClean="0"/>
              <a:t>peasant</a:t>
            </a:r>
            <a:r>
              <a:rPr lang="en-US" dirty="0" smtClean="0"/>
              <a:t>’s houses, hunting dwellings. </a:t>
            </a:r>
            <a:r>
              <a:rPr lang="en-US" dirty="0" err="1" smtClean="0"/>
              <a:t>Yurtas</a:t>
            </a:r>
            <a:r>
              <a:rPr lang="en-US" dirty="0" smtClean="0"/>
              <a:t> are used as summer kitchens.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5" name="Picture 4" descr="shortsy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2924944"/>
            <a:ext cx="5795135" cy="3024336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4860032" y="6093296"/>
            <a:ext cx="39604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 smtClean="0">
                <a:solidFill>
                  <a:srgbClr val="C00000"/>
                </a:solidFill>
              </a:rPr>
              <a:t>Find out the meaning of the underlined</a:t>
            </a:r>
          </a:p>
          <a:p>
            <a:r>
              <a:rPr lang="en-US" b="1" i="1" dirty="0" smtClean="0">
                <a:solidFill>
                  <a:srgbClr val="C00000"/>
                </a:solidFill>
              </a:rPr>
              <a:t>words and phrases in a dictionary</a:t>
            </a:r>
            <a:endParaRPr lang="ru-RU" b="1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747897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sz="5400" b="1" spc="0" dirty="0">
                <a:ln>
                  <a:prstDash val="solid"/>
                </a:ln>
                <a:solidFill>
                  <a:srgbClr val="FF00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Dwelling of Teleuts</a:t>
            </a:r>
            <a:endParaRPr lang="ru-RU" sz="5400" b="1" spc="0" dirty="0">
              <a:ln>
                <a:prstDash val="solid"/>
              </a:ln>
              <a:solidFill>
                <a:srgbClr val="FF0000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51520" y="980728"/>
            <a:ext cx="8460432" cy="4084195"/>
          </a:xfrm>
        </p:spPr>
        <p:txBody>
          <a:bodyPr/>
          <a:lstStyle/>
          <a:p>
            <a:r>
              <a:rPr lang="en-US" sz="2400" dirty="0" smtClean="0"/>
              <a:t>Characteristic types of the dwelling at this time were conic constructions from </a:t>
            </a:r>
            <a:r>
              <a:rPr lang="en-US" sz="2400" u="sng" dirty="0" smtClean="0"/>
              <a:t>poles</a:t>
            </a:r>
            <a:r>
              <a:rPr lang="en-US" sz="2400" dirty="0" smtClean="0"/>
              <a:t> and </a:t>
            </a:r>
            <a:r>
              <a:rPr lang="en-US" sz="2400" u="sng" dirty="0" smtClean="0"/>
              <a:t>bark</a:t>
            </a:r>
            <a:r>
              <a:rPr lang="en-US" sz="2400" dirty="0" smtClean="0"/>
              <a:t>, a rectangular </a:t>
            </a:r>
            <a:r>
              <a:rPr lang="en-US" sz="2400" u="sng" dirty="0" smtClean="0"/>
              <a:t>semi-dugout </a:t>
            </a:r>
            <a:r>
              <a:rPr lang="en-US" sz="2400" dirty="0" smtClean="0"/>
              <a:t>with a flat roof. Walls were laid with  </a:t>
            </a:r>
            <a:r>
              <a:rPr lang="en-US" sz="2400" u="sng" dirty="0" smtClean="0"/>
              <a:t>turf</a:t>
            </a:r>
            <a:r>
              <a:rPr lang="en-US" sz="2400" dirty="0" smtClean="0"/>
              <a:t>. There was a </a:t>
            </a:r>
            <a:r>
              <a:rPr lang="en-US" sz="2400" u="sng" dirty="0" smtClean="0"/>
              <a:t>furnace</a:t>
            </a:r>
            <a:r>
              <a:rPr lang="en-US" sz="2400" dirty="0" smtClean="0"/>
              <a:t> to the right of the entrance focused to the east. </a:t>
            </a:r>
            <a:endParaRPr lang="ru-RU" sz="2400" dirty="0" smtClean="0"/>
          </a:p>
          <a:p>
            <a:pPr>
              <a:buNone/>
            </a:pPr>
            <a:endParaRPr lang="en-US" sz="2400" dirty="0" smtClean="0"/>
          </a:p>
          <a:p>
            <a:pPr indent="-180000">
              <a:lnSpc>
                <a:spcPct val="70000"/>
              </a:lnSpc>
              <a:spcBef>
                <a:spcPts val="600"/>
              </a:spcBef>
            </a:pPr>
            <a:r>
              <a:rPr lang="en-US" sz="2400" dirty="0" smtClean="0"/>
              <a:t>By the beginning of the</a:t>
            </a:r>
            <a:endParaRPr lang="ru-RU" sz="2400" dirty="0" smtClean="0"/>
          </a:p>
          <a:p>
            <a:pPr indent="-180000">
              <a:lnSpc>
                <a:spcPct val="70000"/>
              </a:lnSpc>
              <a:spcBef>
                <a:spcPts val="600"/>
              </a:spcBef>
              <a:buNone/>
            </a:pPr>
            <a:r>
              <a:rPr lang="en-US" sz="2400" dirty="0" smtClean="0"/>
              <a:t> XX century four - or five-wall</a:t>
            </a:r>
          </a:p>
          <a:p>
            <a:pPr indent="-180000">
              <a:lnSpc>
                <a:spcPct val="70000"/>
              </a:lnSpc>
              <a:spcBef>
                <a:spcPts val="600"/>
              </a:spcBef>
              <a:buNone/>
            </a:pPr>
            <a:r>
              <a:rPr lang="en-US" sz="2400" dirty="0" smtClean="0"/>
              <a:t> </a:t>
            </a:r>
            <a:r>
              <a:rPr lang="en-US" sz="2400" u="sng" dirty="0" smtClean="0"/>
              <a:t>log huts </a:t>
            </a:r>
            <a:r>
              <a:rPr lang="en-US" sz="2400" dirty="0" smtClean="0"/>
              <a:t>were very popular</a:t>
            </a:r>
          </a:p>
          <a:p>
            <a:pPr indent="-180000">
              <a:lnSpc>
                <a:spcPct val="70000"/>
              </a:lnSpc>
              <a:spcBef>
                <a:spcPts val="600"/>
              </a:spcBef>
              <a:buNone/>
            </a:pPr>
            <a:r>
              <a:rPr lang="en-US" sz="2400" dirty="0" smtClean="0"/>
              <a:t> among Teleut people. </a:t>
            </a:r>
          </a:p>
          <a:p>
            <a:pPr indent="-180000">
              <a:lnSpc>
                <a:spcPct val="70000"/>
              </a:lnSpc>
              <a:spcBef>
                <a:spcPts val="600"/>
              </a:spcBef>
              <a:buNone/>
            </a:pPr>
            <a:r>
              <a:rPr lang="en-US" sz="2400" dirty="0" smtClean="0"/>
              <a:t>They also built barns, </a:t>
            </a:r>
          </a:p>
          <a:p>
            <a:pPr indent="-180000">
              <a:lnSpc>
                <a:spcPct val="70000"/>
              </a:lnSpc>
              <a:spcBef>
                <a:spcPts val="600"/>
              </a:spcBef>
              <a:buNone/>
            </a:pPr>
            <a:r>
              <a:rPr lang="en-US" sz="2400" u="sng" dirty="0" smtClean="0"/>
              <a:t>shelters for cattle </a:t>
            </a:r>
            <a:r>
              <a:rPr lang="en-US" sz="2400" dirty="0" smtClean="0"/>
              <a:t>and hen </a:t>
            </a:r>
          </a:p>
          <a:p>
            <a:pPr indent="-180000">
              <a:lnSpc>
                <a:spcPct val="70000"/>
              </a:lnSpc>
              <a:spcBef>
                <a:spcPts val="600"/>
              </a:spcBef>
              <a:buNone/>
            </a:pPr>
            <a:r>
              <a:rPr lang="en-US" sz="2400" dirty="0" smtClean="0"/>
              <a:t>houses.</a:t>
            </a:r>
            <a:endParaRPr lang="ru-RU" sz="2400" dirty="0">
              <a:solidFill>
                <a:srgbClr val="FF0000"/>
              </a:solidFill>
            </a:endParaRPr>
          </a:p>
        </p:txBody>
      </p:sp>
      <p:pic>
        <p:nvPicPr>
          <p:cNvPr id="5" name="Содержимое 4" descr="izba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499992" y="2564904"/>
            <a:ext cx="4283968" cy="3057311"/>
          </a:xfrm>
        </p:spPr>
      </p:pic>
      <p:sp>
        <p:nvSpPr>
          <p:cNvPr id="6" name="Прямоугольник 5"/>
          <p:cNvSpPr/>
          <p:nvPr/>
        </p:nvSpPr>
        <p:spPr>
          <a:xfrm>
            <a:off x="467544" y="587727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i="1" dirty="0" smtClean="0">
                <a:solidFill>
                  <a:srgbClr val="C00000"/>
                </a:solidFill>
              </a:rPr>
              <a:t>Find out the meaning of the underlined</a:t>
            </a:r>
          </a:p>
          <a:p>
            <a:r>
              <a:rPr lang="en-US" b="1" i="1" dirty="0" smtClean="0">
                <a:solidFill>
                  <a:srgbClr val="C00000"/>
                </a:solidFill>
              </a:rPr>
              <a:t>words and phrases in a dictionary</a:t>
            </a:r>
            <a:endParaRPr lang="ru-RU" b="1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64797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b="1" spc="0" dirty="0" smtClean="0">
                <a:ln>
                  <a:prstDash val="solid"/>
                </a:ln>
                <a:solidFill>
                  <a:srgbClr val="FFFF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Traditional clothes of </a:t>
            </a:r>
            <a:r>
              <a:rPr b="1" spc="0" dirty="0" err="1" smtClean="0">
                <a:ln>
                  <a:prstDash val="solid"/>
                </a:ln>
                <a:solidFill>
                  <a:srgbClr val="FFFF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Shors</a:t>
            </a:r>
            <a:endParaRPr lang="ru-RU" b="1" spc="0" dirty="0">
              <a:ln>
                <a:prstDash val="solid"/>
              </a:ln>
              <a:solidFill>
                <a:srgbClr val="FFFF00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714356"/>
            <a:ext cx="4495800" cy="5133713"/>
          </a:xfrm>
        </p:spPr>
        <p:txBody>
          <a:bodyPr/>
          <a:lstStyle/>
          <a:p>
            <a:r>
              <a:rPr lang="en-US" sz="2400" dirty="0" smtClean="0"/>
              <a:t>The men and women clothing consisted of a shirt, trousers and a </a:t>
            </a:r>
            <a:r>
              <a:rPr lang="en-US" sz="2400" u="sng" dirty="0" smtClean="0"/>
              <a:t>dressing gown </a:t>
            </a:r>
            <a:r>
              <a:rPr lang="en-US" sz="2400" dirty="0" smtClean="0"/>
              <a:t>with an </a:t>
            </a:r>
            <a:r>
              <a:rPr lang="en-US" sz="2400" u="sng" dirty="0" smtClean="0"/>
              <a:t>embroidery</a:t>
            </a:r>
            <a:r>
              <a:rPr lang="en-US" sz="2400" dirty="0" smtClean="0"/>
              <a:t>. In winter they also put on some warm dressing gowns made of sheepskin fur that were tied round by a belt. </a:t>
            </a:r>
          </a:p>
          <a:p>
            <a:r>
              <a:rPr lang="en-US" sz="2400" dirty="0" err="1" smtClean="0"/>
              <a:t>Shors</a:t>
            </a:r>
            <a:r>
              <a:rPr lang="en-US" sz="2400" dirty="0" smtClean="0"/>
              <a:t>’ footwear were made of leather.</a:t>
            </a:r>
          </a:p>
          <a:p>
            <a:r>
              <a:rPr lang="en-US" sz="2400" dirty="0" smtClean="0"/>
              <a:t> </a:t>
            </a:r>
            <a:r>
              <a:rPr lang="en-US" sz="2400" dirty="0" smtClean="0">
                <a:solidFill>
                  <a:schemeClr val="bg1"/>
                </a:solidFill>
              </a:rPr>
              <a:t>Women carried scarfs, men — caps made of fabric, skin or birch barks.  The top of their caps could have embroidery. The winter headdresses were made of fur.</a:t>
            </a:r>
            <a:endParaRPr lang="ru-RU" sz="2400" dirty="0">
              <a:solidFill>
                <a:schemeClr val="bg1"/>
              </a:solidFill>
            </a:endParaRPr>
          </a:p>
        </p:txBody>
      </p:sp>
      <p:pic>
        <p:nvPicPr>
          <p:cNvPr id="5" name="Содержимое 4" descr="шорцы-227x300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572000" y="717836"/>
            <a:ext cx="4572000" cy="6140163"/>
          </a:xfrm>
        </p:spPr>
      </p:pic>
      <p:sp>
        <p:nvSpPr>
          <p:cNvPr id="6" name="Прямоугольник 5"/>
          <p:cNvSpPr/>
          <p:nvPr/>
        </p:nvSpPr>
        <p:spPr>
          <a:xfrm>
            <a:off x="683568" y="6021288"/>
            <a:ext cx="43924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 smtClean="0">
                <a:solidFill>
                  <a:srgbClr val="C00000"/>
                </a:solidFill>
              </a:rPr>
              <a:t>Find out the meaning of the underlined</a:t>
            </a:r>
          </a:p>
          <a:p>
            <a:r>
              <a:rPr lang="en-US" b="1" i="1" dirty="0" smtClean="0">
                <a:solidFill>
                  <a:srgbClr val="C00000"/>
                </a:solidFill>
              </a:rPr>
              <a:t>words and phrases in a dictionary</a:t>
            </a:r>
            <a:endParaRPr lang="ru-RU" b="1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al Segoe 4-3 template-template_April-17-2007">
  <a:themeElements>
    <a:clrScheme name="Teal Template-Template">
      <a:dk1>
        <a:srgbClr val="000000"/>
      </a:dk1>
      <a:lt1>
        <a:srgbClr val="FFFFFF"/>
      </a:lt1>
      <a:dk2>
        <a:srgbClr val="056981"/>
      </a:dk2>
      <a:lt2>
        <a:srgbClr val="BEECE7"/>
      </a:lt2>
      <a:accent1>
        <a:srgbClr val="FFC000"/>
      </a:accent1>
      <a:accent2>
        <a:srgbClr val="6B8EC7"/>
      </a:accent2>
      <a:accent3>
        <a:srgbClr val="DF8045"/>
      </a:accent3>
      <a:accent4>
        <a:srgbClr val="35C595"/>
      </a:accent4>
      <a:accent5>
        <a:srgbClr val="FF9929"/>
      </a:accent5>
      <a:accent6>
        <a:srgbClr val="7D3DA1"/>
      </a:accent6>
      <a:hlink>
        <a:srgbClr val="F0ED7B"/>
      </a:hlink>
      <a:folHlink>
        <a:srgbClr val="F3EB4F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Белый текст и шрифт Courier для слайдов с кодом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1_Белый текст и шрифт Courier для слайдов с кодом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TS010286778</Template>
  <TotalTime>3404</TotalTime>
  <Words>876</Words>
  <Application>Microsoft Office PowerPoint</Application>
  <PresentationFormat>Экран (4:3)</PresentationFormat>
  <Paragraphs>92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13</vt:i4>
      </vt:variant>
    </vt:vector>
  </HeadingPairs>
  <TitlesOfParts>
    <vt:vector size="16" baseType="lpstr">
      <vt:lpstr>Teal Segoe 4-3 template-template_April-17-2007</vt:lpstr>
      <vt:lpstr>Белый текст и шрифт Courier для слайдов с кодом</vt:lpstr>
      <vt:lpstr>1_Белый текст и шрифт Courier для слайдов с кодом</vt:lpstr>
      <vt:lpstr>Разработка урока английского языка  в 8 классе  (в рамках регионального компонента) </vt:lpstr>
      <vt:lpstr>Native people of the  Kemerovo region: customs, traditions,  way of life </vt:lpstr>
      <vt:lpstr>Our people </vt:lpstr>
      <vt:lpstr>Some facts from the history </vt:lpstr>
      <vt:lpstr>Some facts from the history</vt:lpstr>
      <vt:lpstr>Презентация PowerPoint</vt:lpstr>
      <vt:lpstr>Dwelling of Shors  </vt:lpstr>
      <vt:lpstr>Dwelling of Teleuts</vt:lpstr>
      <vt:lpstr>Traditional clothes of Shors</vt:lpstr>
      <vt:lpstr>Traditional clothes of Teleuts</vt:lpstr>
      <vt:lpstr>Folklore of Shors and Teleuts</vt:lpstr>
      <vt:lpstr>Compare facts about Shors and Teleuts  and fill in the table 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дом</dc:creator>
  <cp:lastModifiedBy>ринат</cp:lastModifiedBy>
  <cp:revision>148</cp:revision>
  <dcterms:created xsi:type="dcterms:W3CDTF">2013-11-29T09:32:31Z</dcterms:created>
  <dcterms:modified xsi:type="dcterms:W3CDTF">2015-01-31T10:53:22Z</dcterms:modified>
</cp:coreProperties>
</file>