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5" r:id="rId3"/>
  </p:sldMasterIdLst>
  <p:sldIdLst>
    <p:sldId id="275" r:id="rId4"/>
    <p:sldId id="256" r:id="rId5"/>
    <p:sldId id="272" r:id="rId6"/>
    <p:sldId id="268" r:id="rId7"/>
    <p:sldId id="273" r:id="rId8"/>
    <p:sldId id="259" r:id="rId9"/>
    <p:sldId id="269" r:id="rId10"/>
    <p:sldId id="260" r:id="rId11"/>
    <p:sldId id="261" r:id="rId12"/>
    <p:sldId id="270" r:id="rId13"/>
    <p:sldId id="271" r:id="rId14"/>
    <p:sldId id="274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ip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 spd="slow">
    <p:wip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446" y="1700808"/>
            <a:ext cx="7681913" cy="1523495"/>
          </a:xfrm>
        </p:spPr>
        <p:txBody>
          <a:bodyPr/>
          <a:lstStyle/>
          <a:p>
            <a:pPr lvl="0" algn="ctr"/>
            <a:r>
              <a:rPr lang="ru-RU" sz="4000" dirty="0"/>
              <a:t>Разработка урока английского языка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</a:t>
            </a:r>
            <a:r>
              <a:rPr lang="ru-RU" sz="4000" dirty="0"/>
              <a:t>8 классе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(</a:t>
            </a:r>
            <a:r>
              <a:rPr lang="ru-RU" sz="2800" dirty="0"/>
              <a:t>в рамках регионального компонента)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681913" cy="461665"/>
          </a:xfrm>
        </p:spPr>
        <p:txBody>
          <a:bodyPr/>
          <a:lstStyle/>
          <a:p>
            <a:pPr lvl="0" algn="r"/>
            <a:r>
              <a:rPr lang="ru-RU" sz="2000" dirty="0"/>
              <a:t>Лобанова Светлана Геннадьевна</a:t>
            </a:r>
          </a:p>
          <a:p>
            <a:pPr lvl="0" algn="r"/>
            <a:r>
              <a:rPr lang="ru-RU" sz="2000" dirty="0" smtClean="0"/>
              <a:t>учитель </a:t>
            </a:r>
            <a:r>
              <a:rPr lang="ru-RU" sz="2000" dirty="0"/>
              <a:t>английского языка</a:t>
            </a:r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r>
              <a:rPr lang="ru-RU" sz="2000" dirty="0" smtClean="0"/>
              <a:t>Муниципальное </a:t>
            </a:r>
            <a:r>
              <a:rPr lang="ru-RU" sz="2000" dirty="0"/>
              <a:t>бюджетное общеобразовательное учреждение</a:t>
            </a:r>
          </a:p>
          <a:p>
            <a:pPr algn="ctr"/>
            <a:r>
              <a:rPr lang="ru-RU" sz="2000" dirty="0"/>
              <a:t>«Средняя школа №72 с углубленным изучением английского языка»</a:t>
            </a:r>
          </a:p>
          <a:p>
            <a:pPr lvl="0" algn="ctr"/>
            <a:r>
              <a:rPr lang="ru-RU" sz="2000" dirty="0"/>
              <a:t>Кемеровская область, </a:t>
            </a:r>
            <a:r>
              <a:rPr lang="ru-RU" sz="2000" dirty="0" err="1"/>
              <a:t>г.Новокузнецк</a:t>
            </a:r>
            <a:r>
              <a:rPr lang="ru-RU" sz="2000" dirty="0"/>
              <a:t> </a:t>
            </a:r>
          </a:p>
          <a:p>
            <a:pPr algn="r"/>
            <a:r>
              <a:rPr lang="ru-RU" sz="2000" dirty="0"/>
              <a:t> </a:t>
            </a:r>
          </a:p>
          <a:p>
            <a:pPr algn="r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43" y="91832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633138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2993948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91400" cy="664797"/>
          </a:xfrm>
        </p:spPr>
        <p:txBody>
          <a:bodyPr/>
          <a:lstStyle/>
          <a:p>
            <a:r>
              <a:rPr lang="en-US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Traditional clothes of Teleuts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4136517"/>
          </a:xfrm>
        </p:spPr>
        <p:txBody>
          <a:bodyPr/>
          <a:lstStyle/>
          <a:p>
            <a:r>
              <a:rPr lang="en-US" sz="2400" dirty="0" smtClean="0"/>
              <a:t>Women's shoes and boots are made of a sheepskin or skin, with high tops and with an embroidery wool or silk on lifting. </a:t>
            </a:r>
          </a:p>
          <a:p>
            <a:r>
              <a:rPr lang="en-US" sz="2400" dirty="0" smtClean="0"/>
              <a:t>The Teleuts’ headdresses are conic caps made of velvet have a </a:t>
            </a:r>
            <a:r>
              <a:rPr lang="en-US" sz="2400" u="sng" dirty="0" smtClean="0"/>
              <a:t>beaver</a:t>
            </a:r>
            <a:r>
              <a:rPr lang="en-US" sz="2400" dirty="0" smtClean="0"/>
              <a:t> or a </a:t>
            </a:r>
            <a:r>
              <a:rPr lang="en-US" sz="2400" u="sng" dirty="0" smtClean="0"/>
              <a:t>sable fur fringe </a:t>
            </a:r>
            <a:r>
              <a:rPr lang="en-US" sz="2400" dirty="0" smtClean="0"/>
              <a:t> and a brush on the top.</a:t>
            </a:r>
          </a:p>
          <a:p>
            <a:r>
              <a:rPr lang="en-US" sz="2400" dirty="0" smtClean="0"/>
              <a:t> Jewelry –earrings, rings, rings, bracelets, brooches are made of copper and silver.</a:t>
            </a:r>
            <a:endParaRPr lang="ru-RU" sz="2400" dirty="0"/>
          </a:p>
        </p:txBody>
      </p:sp>
      <p:pic>
        <p:nvPicPr>
          <p:cNvPr id="3074" name="Picture 2" descr="C:\Documents and Settings\User\Рабочий стол\Регионоведение\altaizi_1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4430217" cy="29534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Folklore of </a:t>
            </a:r>
            <a:r>
              <a:rPr lang="en-US" b="1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Shors and Teleuts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071801"/>
            <a:ext cx="4330824" cy="5381535"/>
          </a:xfrm>
        </p:spPr>
        <p:txBody>
          <a:bodyPr/>
          <a:lstStyle/>
          <a:p>
            <a:r>
              <a:rPr lang="en-US" sz="2000" dirty="0" smtClean="0"/>
              <a:t>Shors’ and Teleuts’ folklore is rich developed: fairy tales, stories and legends, songs, sayings, proverbs and riddles. </a:t>
            </a:r>
          </a:p>
          <a:p>
            <a:r>
              <a:rPr lang="en-US" sz="2000" dirty="0" smtClean="0"/>
              <a:t>One of the brightest genres of folklore is the heroic epos performed by storytellers to the accompaniment of a </a:t>
            </a:r>
            <a:r>
              <a:rPr lang="en-US" sz="2000" u="sng" dirty="0" smtClean="0"/>
              <a:t>string instrument  </a:t>
            </a:r>
            <a:r>
              <a:rPr lang="en-US" sz="2000" dirty="0" smtClean="0"/>
              <a:t>made of a </a:t>
            </a:r>
            <a:r>
              <a:rPr lang="en-US" sz="2000" u="sng" dirty="0" smtClean="0"/>
              <a:t>willow</a:t>
            </a:r>
            <a:r>
              <a:rPr lang="en-US" sz="2000" dirty="0" smtClean="0"/>
              <a:t> or a </a:t>
            </a:r>
            <a:r>
              <a:rPr lang="en-US" sz="2000" u="sng" dirty="0" smtClean="0"/>
              <a:t>cedar</a:t>
            </a:r>
            <a:r>
              <a:rPr lang="en-US" sz="2000" dirty="0" smtClean="0"/>
              <a:t> with the resonator from a horse skin.</a:t>
            </a:r>
          </a:p>
          <a:p>
            <a:r>
              <a:rPr lang="en-US" sz="2000" dirty="0" smtClean="0"/>
              <a:t>Historical legends and the songs reflect events of times of Teleut </a:t>
            </a:r>
            <a:r>
              <a:rPr lang="en-US" sz="2000" u="sng" dirty="0" err="1" smtClean="0"/>
              <a:t>jungar</a:t>
            </a:r>
            <a:r>
              <a:rPr lang="en-US" sz="2000" u="sng" dirty="0" smtClean="0"/>
              <a:t> wars</a:t>
            </a:r>
            <a:r>
              <a:rPr lang="en-US" sz="2000" dirty="0" smtClean="0"/>
              <a:t>  and a hunting way of life.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The ritual folklore includes the poems connected with a family and household ceremonies, a </a:t>
            </a:r>
            <a:r>
              <a:rPr lang="en-US" sz="1800" u="sng" dirty="0" smtClean="0">
                <a:solidFill>
                  <a:schemeClr val="bg1"/>
                </a:solidFill>
              </a:rPr>
              <a:t>funeral crying</a:t>
            </a:r>
            <a:r>
              <a:rPr lang="en-US" sz="1800" dirty="0" smtClean="0">
                <a:solidFill>
                  <a:schemeClr val="bg1"/>
                </a:solidFill>
              </a:rPr>
              <a:t>. Song dance tunes are accompanied by the Russian balalaika or accordion.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Spring games with songs are  also known.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5122" name="Picture 2" descr="C:\Documents and Settings\User\Рабочий стол\Регионоведение\Kraeve7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5524" y="1340768"/>
            <a:ext cx="4161620" cy="37444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508104" y="5733256"/>
            <a:ext cx="3635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sz="1400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772793"/>
          </a:xfrm>
        </p:spPr>
        <p:txBody>
          <a:bodyPr/>
          <a:lstStyle/>
          <a:p>
            <a:pPr lvl="0" algn="ctr"/>
            <a:r>
              <a:rPr lang="en-US" sz="4000" i="1" dirty="0"/>
              <a:t>Compare facts about Shors and </a:t>
            </a:r>
            <a:r>
              <a:rPr lang="en-US" sz="4000" i="1" dirty="0" smtClean="0"/>
              <a:t>Teleuts</a:t>
            </a:r>
            <a:br>
              <a:rPr lang="en-US" sz="4000" i="1" dirty="0" smtClean="0"/>
            </a:br>
            <a:r>
              <a:rPr lang="en-US" sz="4000" i="1" dirty="0" smtClean="0"/>
              <a:t> </a:t>
            </a:r>
            <a:r>
              <a:rPr lang="en-US" sz="4000" i="1" dirty="0"/>
              <a:t>and fill in the table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7" y="1772816"/>
          <a:ext cx="7056783" cy="43842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24135"/>
                <a:gridCol w="2880320"/>
                <a:gridCol w="2952328"/>
              </a:tblGrid>
              <a:tr h="6244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Common features</a:t>
                      </a:r>
                      <a:endParaRPr lang="ru-RU" sz="2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Differences</a:t>
                      </a:r>
                      <a:endParaRPr lang="ru-RU" sz="2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79802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Shors</a:t>
                      </a:r>
                      <a:endParaRPr lang="ru-RU" sz="2400" b="1" i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001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Teleuts</a:t>
                      </a:r>
                      <a:endParaRPr lang="ru-RU" sz="2400" b="1" i="1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196752"/>
            <a:ext cx="7308304" cy="4213461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Thanks for </a:t>
            </a:r>
          </a:p>
          <a:p>
            <a:pPr algn="ctr">
              <a:buNone/>
            </a:pPr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attention!</a:t>
            </a:r>
            <a:endParaRPr lang="ru-RU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3" descr="C:\Documents and Settings\User\Рабочий стол\Регионоведение\alt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84784"/>
            <a:ext cx="2368607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82000" cy="4764381"/>
          </a:xfrm>
        </p:spPr>
        <p:txBody>
          <a:bodyPr/>
          <a:lstStyle/>
          <a:p>
            <a:pPr algn="ctr"/>
            <a:r>
              <a:rPr lang="en-US" sz="66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Native people of the </a:t>
            </a:r>
            <a:br>
              <a:rPr lang="en-US" sz="66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66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Kemerovo region:</a:t>
            </a:r>
            <a:br>
              <a:rPr lang="en-US" sz="66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66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customs</a:t>
            </a:r>
            <a:r>
              <a:rPr lang="en-US" sz="66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traditions, </a:t>
            </a:r>
            <a:r>
              <a:rPr lang="ru-RU" sz="66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66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66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way </a:t>
            </a:r>
            <a:r>
              <a:rPr lang="en-US" sz="66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of life</a:t>
            </a:r>
            <a:r>
              <a:rPr lang="en-US" sz="80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sz="8000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sz="8000" dirty="0"/>
          </a:p>
        </p:txBody>
      </p:sp>
      <p:pic>
        <p:nvPicPr>
          <p:cNvPr id="1026" name="Picture 2" descr="C:\Documents and Settings\User\Рабочий стол\Регионоведение\283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31423"/>
            <a:ext cx="3921457" cy="2599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30189"/>
            <a:ext cx="7071320" cy="1329595"/>
          </a:xfrm>
        </p:spPr>
        <p:txBody>
          <a:bodyPr/>
          <a:lstStyle/>
          <a:p>
            <a:r>
              <a:rPr lang="en-US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Our people</a:t>
            </a:r>
            <a:br>
              <a:rPr lang="en-US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5213735"/>
          </a:xfrm>
        </p:spPr>
        <p:txBody>
          <a:bodyPr/>
          <a:lstStyle/>
          <a:p>
            <a:r>
              <a:rPr lang="en-US" dirty="0" smtClean="0"/>
              <a:t>On the territory of the Kemerovo region live more than 100 nations, nationalities, ethnic groups. The most numerous national groups are Russians, Tatars, Ukrainians, German people, </a:t>
            </a:r>
            <a:r>
              <a:rPr lang="en-US" dirty="0" err="1" smtClean="0"/>
              <a:t>Chuvashes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But our native people are Shors and Teleuts.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6" name="Содержимое 5" descr="C:\Users\260213\Desktop\map-kart2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0"/>
            <a:ext cx="410445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06523"/>
          </a:xfrm>
        </p:spPr>
        <p:txBody>
          <a:bodyPr/>
          <a:lstStyle/>
          <a:p>
            <a:pPr algn="ctr"/>
            <a:r>
              <a:rPr lang="en-US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Some facts from the history</a:t>
            </a:r>
            <a:r>
              <a:rPr lang="ru-RU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917912"/>
            <a:ext cx="48245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Shors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Those were forest </a:t>
            </a:r>
            <a:r>
              <a:rPr lang="en-US" sz="2000" u="sng" dirty="0" smtClean="0"/>
              <a:t>settled tribes</a:t>
            </a:r>
            <a:r>
              <a:rPr lang="en-US" sz="2000" dirty="0" smtClean="0"/>
              <a:t>. The chief of a family was  a prince. 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In the past Shors’ religion were shamanism and animism. 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They had no writing.  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Each tribe had the hunting grounds and </a:t>
            </a:r>
            <a:r>
              <a:rPr lang="en-US" sz="2000" u="sng" dirty="0" smtClean="0"/>
              <a:t>arable lands.</a:t>
            </a:r>
            <a:r>
              <a:rPr lang="en-US" sz="2000" dirty="0" smtClean="0"/>
              <a:t>  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Settled Shors were engaged in </a:t>
            </a:r>
            <a:r>
              <a:rPr lang="en-US" sz="2000" u="sng" dirty="0" smtClean="0"/>
              <a:t>ore smelting</a:t>
            </a:r>
            <a:r>
              <a:rPr lang="en-US" sz="2000" dirty="0" smtClean="0"/>
              <a:t>, </a:t>
            </a:r>
            <a:r>
              <a:rPr lang="en-US" sz="2000" u="sng" dirty="0" smtClean="0"/>
              <a:t>blacksmithing</a:t>
            </a:r>
            <a:r>
              <a:rPr lang="en-US" sz="2000" dirty="0" smtClean="0"/>
              <a:t>, making primitive hand-made articles for hunting and agriculture.  </a:t>
            </a:r>
          </a:p>
          <a:p>
            <a:pPr>
              <a:buSzPct val="65000"/>
              <a:buBlip>
                <a:blip r:embed="rId2"/>
              </a:buBlip>
            </a:pPr>
            <a:r>
              <a:rPr lang="en-US" sz="2000" dirty="0" smtClean="0"/>
              <a:t> On the lands cleared away from the wood Shors grew wheat, hemp, barley. They were also engaged in collecting nuts, berries, Peony roots, etc.</a:t>
            </a:r>
          </a:p>
          <a:p>
            <a:r>
              <a:rPr lang="en-US" sz="2000" dirty="0" smtClean="0"/>
              <a:t> 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056686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                </a:t>
            </a:r>
            <a:endParaRPr lang="ru-RU" sz="2000" dirty="0"/>
          </a:p>
        </p:txBody>
      </p:sp>
      <p:pic>
        <p:nvPicPr>
          <p:cNvPr id="10" name="Picture 2" descr="http://www.xakac.info/sites/default/files/shorzi.jpg?12789858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1" y="2204864"/>
            <a:ext cx="3840427" cy="28803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4048" y="5733256"/>
            <a:ext cx="3932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0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Some facts from the history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323528" y="764704"/>
            <a:ext cx="8382000" cy="4635115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Teleuts</a:t>
            </a:r>
            <a:r>
              <a:rPr lang="en-US" sz="4800" dirty="0" smtClean="0"/>
              <a:t>   </a:t>
            </a:r>
            <a:r>
              <a:rPr lang="en-US" sz="6000" dirty="0" smtClean="0"/>
              <a:t>                          </a:t>
            </a:r>
          </a:p>
          <a:p>
            <a:pPr>
              <a:buSzPct val="77000"/>
              <a:buBlip>
                <a:blip r:embed="rId2"/>
              </a:buBlip>
            </a:pPr>
            <a:r>
              <a:rPr lang="en-US" sz="2000" dirty="0" smtClean="0"/>
              <a:t>Came from the tribes and accepted a settled way of life. </a:t>
            </a:r>
          </a:p>
          <a:p>
            <a:pPr>
              <a:buSzPct val="77000"/>
              <a:buBlip>
                <a:blip r:embed="rId2"/>
              </a:buBlip>
            </a:pPr>
            <a:r>
              <a:rPr lang="en-US" sz="2000" dirty="0" smtClean="0"/>
              <a:t>Their main occupations were collecting (berries, roots, nuts, eggs of wild birds),  hunting (for food and animals skin to make clothes and shoes)  and fishing. </a:t>
            </a:r>
          </a:p>
          <a:p>
            <a:pPr>
              <a:buSzPct val="77000"/>
              <a:buBlip>
                <a:blip r:embed="rId2"/>
              </a:buBlip>
            </a:pPr>
            <a:r>
              <a:rPr lang="en-US" sz="2000" dirty="0" smtClean="0"/>
              <a:t>Teleuts had no writing. </a:t>
            </a:r>
          </a:p>
          <a:p>
            <a:pPr>
              <a:buSzPct val="77000"/>
              <a:buBlip>
                <a:blip r:embed="rId2"/>
              </a:buBlip>
            </a:pPr>
            <a:r>
              <a:rPr lang="en-US" sz="2000" dirty="0" smtClean="0"/>
              <a:t>Their religion was shamanism.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the 17 century Teleuts established </a:t>
            </a:r>
          </a:p>
          <a:p>
            <a:pPr>
              <a:buNone/>
            </a:pPr>
            <a:r>
              <a:rPr lang="en-US" sz="2000" dirty="0" smtClean="0"/>
              <a:t>the military-political union with Russians </a:t>
            </a:r>
          </a:p>
          <a:p>
            <a:pPr>
              <a:buNone/>
            </a:pPr>
            <a:r>
              <a:rPr lang="en-US" sz="2000" dirty="0" smtClean="0"/>
              <a:t>about </a:t>
            </a:r>
            <a:r>
              <a:rPr lang="en-US" sz="2000" u="sng" dirty="0" smtClean="0"/>
              <a:t>non-aggression</a:t>
            </a:r>
            <a:r>
              <a:rPr lang="en-US" sz="2000" dirty="0" smtClean="0"/>
              <a:t> and </a:t>
            </a:r>
            <a:r>
              <a:rPr lang="en-US" sz="2000" u="sng" dirty="0" smtClean="0"/>
              <a:t>trade relations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User\Рабочий стол\Регионоведение\2836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852936"/>
            <a:ext cx="3867902" cy="25649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5661248"/>
            <a:ext cx="3932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4495800" cy="5515356"/>
          </a:xfrm>
        </p:spPr>
        <p:txBody>
          <a:bodyPr/>
          <a:lstStyle/>
          <a:p>
            <a:r>
              <a:rPr lang="en-US" dirty="0" smtClean="0"/>
              <a:t>Small settlements of Shors — </a:t>
            </a:r>
            <a:r>
              <a:rPr lang="en-US" i="1" dirty="0" smtClean="0"/>
              <a:t>uluses</a:t>
            </a:r>
            <a:r>
              <a:rPr lang="en-US" dirty="0" smtClean="0"/>
              <a:t> - in the North and in the south  were often moved to a new place  on the occasion of change of an arable land, death any of relatives, etc. Consisted of several cone-shaped houses (</a:t>
            </a:r>
            <a:r>
              <a:rPr lang="en-US" i="1" dirty="0" smtClean="0"/>
              <a:t>yurtas</a:t>
            </a:r>
            <a:r>
              <a:rPr lang="en-US" dirty="0" smtClean="0"/>
              <a:t>) made of trees’ trunks.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Poor people lived in </a:t>
            </a:r>
            <a:r>
              <a:rPr lang="en-US" u="sng" dirty="0" smtClean="0">
                <a:solidFill>
                  <a:schemeClr val="bg1"/>
                </a:solidFill>
              </a:rPr>
              <a:t>semi-dugout </a:t>
            </a:r>
            <a:r>
              <a:rPr lang="en-US" dirty="0" smtClean="0">
                <a:solidFill>
                  <a:schemeClr val="bg1"/>
                </a:solidFill>
              </a:rPr>
              <a:t>constantly, warming them with birch bark and the earth. </a:t>
            </a:r>
          </a:p>
        </p:txBody>
      </p:sp>
      <p:pic>
        <p:nvPicPr>
          <p:cNvPr id="5" name="Содержимое 4" descr="жилище-шорцев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3" y="1268760"/>
            <a:ext cx="4643437" cy="3888432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Dwelling </a:t>
            </a:r>
            <a:r>
              <a:rPr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of </a:t>
            </a:r>
            <a:r>
              <a:rPr sz="5400" b="1" cap="none" spc="0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Shors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805264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077492"/>
          </a:xfrm>
        </p:spPr>
        <p:txBody>
          <a:bodyPr/>
          <a:lstStyle/>
          <a:p>
            <a:pPr algn="ctr"/>
            <a:r>
              <a:rPr lang="en-US" sz="5400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Dwelling of Shors</a:t>
            </a:r>
            <a:br>
              <a:rPr lang="en-US" sz="5400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b="1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7791400" cy="2111347"/>
          </a:xfrm>
        </p:spPr>
        <p:txBody>
          <a:bodyPr/>
          <a:lstStyle/>
          <a:p>
            <a:r>
              <a:rPr lang="en-US" dirty="0" smtClean="0"/>
              <a:t>In the XIX century the  Shors had </a:t>
            </a:r>
            <a:r>
              <a:rPr lang="en-US" u="sng" dirty="0" smtClean="0"/>
              <a:t>log huts </a:t>
            </a:r>
            <a:r>
              <a:rPr lang="en-US" dirty="0" smtClean="0"/>
              <a:t>of the Russian type.</a:t>
            </a:r>
          </a:p>
          <a:p>
            <a:r>
              <a:rPr lang="en-US" dirty="0" smtClean="0"/>
              <a:t>Modern Shors live in the </a:t>
            </a:r>
            <a:r>
              <a:rPr lang="en-US" u="sng" dirty="0" smtClean="0"/>
              <a:t>peasant</a:t>
            </a:r>
            <a:r>
              <a:rPr lang="en-US" dirty="0" smtClean="0"/>
              <a:t>’s houses, hunting dwellings. </a:t>
            </a:r>
            <a:r>
              <a:rPr lang="en-US" dirty="0" err="1" smtClean="0"/>
              <a:t>Yurtas</a:t>
            </a:r>
            <a:r>
              <a:rPr lang="en-US" dirty="0" smtClean="0"/>
              <a:t> are used as summer kitchens.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shorts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5795135" cy="30243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60032" y="6093296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47897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sz="5400" b="1" spc="0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Dwelling of Teleuts</a:t>
            </a:r>
            <a:endParaRPr lang="ru-RU" sz="5400" b="1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460432" cy="4084195"/>
          </a:xfrm>
        </p:spPr>
        <p:txBody>
          <a:bodyPr/>
          <a:lstStyle/>
          <a:p>
            <a:r>
              <a:rPr lang="en-US" sz="2400" dirty="0" smtClean="0"/>
              <a:t>Characteristic types of the dwelling at this time were conic constructions from </a:t>
            </a:r>
            <a:r>
              <a:rPr lang="en-US" sz="2400" u="sng" dirty="0" smtClean="0"/>
              <a:t>poles</a:t>
            </a:r>
            <a:r>
              <a:rPr lang="en-US" sz="2400" dirty="0" smtClean="0"/>
              <a:t> and </a:t>
            </a:r>
            <a:r>
              <a:rPr lang="en-US" sz="2400" u="sng" dirty="0" smtClean="0"/>
              <a:t>bark</a:t>
            </a:r>
            <a:r>
              <a:rPr lang="en-US" sz="2400" dirty="0" smtClean="0"/>
              <a:t>, a rectangular </a:t>
            </a:r>
            <a:r>
              <a:rPr lang="en-US" sz="2400" u="sng" dirty="0" smtClean="0"/>
              <a:t>semi-dugout </a:t>
            </a:r>
            <a:r>
              <a:rPr lang="en-US" sz="2400" dirty="0" smtClean="0"/>
              <a:t>with a flat roof. Walls were laid with  </a:t>
            </a:r>
            <a:r>
              <a:rPr lang="en-US" sz="2400" u="sng" dirty="0" smtClean="0"/>
              <a:t>turf</a:t>
            </a:r>
            <a:r>
              <a:rPr lang="en-US" sz="2400" dirty="0" smtClean="0"/>
              <a:t>. There was a </a:t>
            </a:r>
            <a:r>
              <a:rPr lang="en-US" sz="2400" u="sng" dirty="0" smtClean="0"/>
              <a:t>furnace</a:t>
            </a:r>
            <a:r>
              <a:rPr lang="en-US" sz="2400" dirty="0" smtClean="0"/>
              <a:t> to the right of the entrance focused to the east. </a:t>
            </a:r>
            <a:endParaRPr lang="ru-RU" sz="2400" dirty="0" smtClean="0"/>
          </a:p>
          <a:p>
            <a:pPr>
              <a:buNone/>
            </a:pPr>
            <a:endParaRPr lang="en-US" sz="2400" dirty="0" smtClean="0"/>
          </a:p>
          <a:p>
            <a:pPr indent="-180000">
              <a:lnSpc>
                <a:spcPct val="70000"/>
              </a:lnSpc>
              <a:spcBef>
                <a:spcPts val="600"/>
              </a:spcBef>
            </a:pPr>
            <a:r>
              <a:rPr lang="en-US" sz="2400" dirty="0" smtClean="0"/>
              <a:t>By the beginning of the</a:t>
            </a:r>
            <a:endParaRPr lang="ru-RU" sz="2400" dirty="0" smtClean="0"/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dirty="0" smtClean="0"/>
              <a:t> XX century four - or five-wall</a:t>
            </a:r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dirty="0" smtClean="0"/>
              <a:t> </a:t>
            </a:r>
            <a:r>
              <a:rPr lang="en-US" sz="2400" u="sng" dirty="0" smtClean="0"/>
              <a:t>log huts </a:t>
            </a:r>
            <a:r>
              <a:rPr lang="en-US" sz="2400" dirty="0" smtClean="0"/>
              <a:t>were very popular</a:t>
            </a:r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dirty="0" smtClean="0"/>
              <a:t> among Teleut people. </a:t>
            </a:r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dirty="0" smtClean="0"/>
              <a:t>They also built barns, </a:t>
            </a:r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u="sng" dirty="0" smtClean="0"/>
              <a:t>shelters for cattle </a:t>
            </a:r>
            <a:r>
              <a:rPr lang="en-US" sz="2400" dirty="0" smtClean="0"/>
              <a:t>and hen </a:t>
            </a:r>
          </a:p>
          <a:p>
            <a:pPr indent="-18000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400" dirty="0" smtClean="0"/>
              <a:t>houses.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izb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564904"/>
            <a:ext cx="4283968" cy="3057311"/>
          </a:xfrm>
        </p:spPr>
      </p:pic>
      <p:sp>
        <p:nvSpPr>
          <p:cNvPr id="6" name="Прямоугольник 5"/>
          <p:cNvSpPr/>
          <p:nvPr/>
        </p:nvSpPr>
        <p:spPr>
          <a:xfrm>
            <a:off x="467544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4797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b="1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Traditional clothes of </a:t>
            </a:r>
            <a:r>
              <a:rPr b="1" spc="0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Shors</a:t>
            </a:r>
            <a:endParaRPr lang="ru-RU" b="1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56"/>
            <a:ext cx="4495800" cy="5133713"/>
          </a:xfrm>
        </p:spPr>
        <p:txBody>
          <a:bodyPr/>
          <a:lstStyle/>
          <a:p>
            <a:r>
              <a:rPr lang="en-US" sz="2400" dirty="0" smtClean="0"/>
              <a:t>The men and women clothing consisted of a shirt, trousers and a </a:t>
            </a:r>
            <a:r>
              <a:rPr lang="en-US" sz="2400" u="sng" dirty="0" smtClean="0"/>
              <a:t>dressing gown </a:t>
            </a:r>
            <a:r>
              <a:rPr lang="en-US" sz="2400" dirty="0" smtClean="0"/>
              <a:t>with an </a:t>
            </a:r>
            <a:r>
              <a:rPr lang="en-US" sz="2400" u="sng" dirty="0" smtClean="0"/>
              <a:t>embroidery</a:t>
            </a:r>
            <a:r>
              <a:rPr lang="en-US" sz="2400" dirty="0" smtClean="0"/>
              <a:t>. In winter they also put on some warm dressing gowns made of sheepskin fur that were tied round by a belt. </a:t>
            </a:r>
          </a:p>
          <a:p>
            <a:r>
              <a:rPr lang="en-US" sz="2400" dirty="0" err="1" smtClean="0"/>
              <a:t>Shors</a:t>
            </a:r>
            <a:r>
              <a:rPr lang="en-US" sz="2400" dirty="0" smtClean="0"/>
              <a:t>’ footwear were made of leather.</a:t>
            </a:r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Women carried scarfs, men — caps made of fabric, skin or birch barks.  The top of their caps could have embroidery. The winter headdresses were made of fur.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шорцы-227x3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717836"/>
            <a:ext cx="4572000" cy="6140163"/>
          </a:xfrm>
        </p:spPr>
      </p:pic>
      <p:sp>
        <p:nvSpPr>
          <p:cNvPr id="6" name="Прямоугольник 5"/>
          <p:cNvSpPr/>
          <p:nvPr/>
        </p:nvSpPr>
        <p:spPr>
          <a:xfrm>
            <a:off x="683568" y="6021288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Find out the meaning of the underlined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words and phrases in a dictionary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l Segoe 4-3 template-template_April-17-2007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TS010286778</Template>
  <TotalTime>3404</TotalTime>
  <Words>876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Teal Segoe 4-3 template-template_April-17-2007</vt:lpstr>
      <vt:lpstr>Белый текст и шрифт Courier для слайдов с кодом</vt:lpstr>
      <vt:lpstr>1_Белый текст и шрифт Courier для слайдов с кодом</vt:lpstr>
      <vt:lpstr>Разработка урока английского языка  в 8 классе  (в рамках регионального компонента) </vt:lpstr>
      <vt:lpstr>Native people of the  Kemerovo region: customs, traditions,  way of life </vt:lpstr>
      <vt:lpstr>Our people </vt:lpstr>
      <vt:lpstr>Some facts from the history </vt:lpstr>
      <vt:lpstr>Some facts from the history</vt:lpstr>
      <vt:lpstr>Презентация PowerPoint</vt:lpstr>
      <vt:lpstr>Dwelling of Shors  </vt:lpstr>
      <vt:lpstr>Dwelling of Teleuts</vt:lpstr>
      <vt:lpstr>Traditional clothes of Shors</vt:lpstr>
      <vt:lpstr>Traditional clothes of Teleuts</vt:lpstr>
      <vt:lpstr>Folklore of Shors and Teleuts</vt:lpstr>
      <vt:lpstr>Compare facts about Shors and Teleuts  and fill in the table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ринат</cp:lastModifiedBy>
  <cp:revision>148</cp:revision>
  <dcterms:created xsi:type="dcterms:W3CDTF">2013-11-29T09:32:31Z</dcterms:created>
  <dcterms:modified xsi:type="dcterms:W3CDTF">2015-01-31T10:53:22Z</dcterms:modified>
</cp:coreProperties>
</file>