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3" r:id="rId5"/>
    <p:sldId id="269" r:id="rId6"/>
    <p:sldId id="265" r:id="rId7"/>
    <p:sldId id="260" r:id="rId8"/>
    <p:sldId id="258" r:id="rId9"/>
    <p:sldId id="270" r:id="rId10"/>
    <p:sldId id="272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5684-EDFF-4EFF-8D5E-C6D40F4B7AF1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7552-9D44-421F-9EB0-98C2FC1CD0D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195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B8EBF-05FC-4794-82DD-2218DB2DA1A3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0B5DA-D05F-4046-B253-EBF06DB28A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671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AA44-1AA8-4B29-90ED-98B12844C687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D730-94A1-45FA-972C-61D20D41057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183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D5DF-12D4-4459-A172-E0169BF99F73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F9C9B-B168-4418-AA2A-562063F8CF5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188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E577-5231-4B6D-A50A-31A98292041D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10D0-3831-419C-ACF6-DA102F0D84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533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F6071-02F3-4B50-8E65-15AFDB80C2D4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A35E3-97F8-4359-AE78-9099C5C3870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55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B74F1-C26F-4448-9A2D-9B23DDE07DF0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096F7-193F-4E3A-BB76-13AD990D235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426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38E0-2A94-449C-B94B-1AC22C808992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93933-C2D4-4C6A-89AC-3B498356E51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10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9BB80-7013-4C04-942D-8D1448237019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6FFBE-E4F3-4A95-A78B-DF1E2A40ACA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932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9715-6AF8-4A2B-AF19-6735182CB8BE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0D3EF-AFDC-41FE-8A04-B817CDF3944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370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A8A1-674A-4AB5-9EF6-217C467CE117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4CDC5-9233-4084-A853-2F630298575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67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Cliquez pour modifier le style du titre</a:t>
            </a:r>
            <a:endParaRPr lang="fr-CA" altLang="ru-RU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Cliquez pour modifier les styles du texte du masque</a:t>
            </a:r>
          </a:p>
          <a:p>
            <a:pPr lvl="1"/>
            <a:r>
              <a:rPr lang="fr-FR" altLang="ru-RU" smtClean="0"/>
              <a:t>Deuxième niveau</a:t>
            </a:r>
          </a:p>
          <a:p>
            <a:pPr lvl="2"/>
            <a:r>
              <a:rPr lang="fr-FR" altLang="ru-RU" smtClean="0"/>
              <a:t>Troisième niveau</a:t>
            </a:r>
          </a:p>
          <a:p>
            <a:pPr lvl="3"/>
            <a:r>
              <a:rPr lang="fr-FR" altLang="ru-RU" smtClean="0"/>
              <a:t>Quatrième niveau</a:t>
            </a:r>
          </a:p>
          <a:p>
            <a:pPr lvl="4"/>
            <a:r>
              <a:rPr lang="fr-FR" altLang="ru-RU" smtClean="0"/>
              <a:t>Cinquième niveau</a:t>
            </a:r>
            <a:endParaRPr lang="fr-CA" altLang="ru-RU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32E6EE-934A-4F3B-A565-20D3F9927461}" type="datetimeFigureOut">
              <a:rPr lang="fr-FR"/>
              <a:pPr>
                <a:defRPr/>
              </a:pPr>
              <a:t>18/12/2014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4269D4-0075-4390-94D4-DC9DAA423C0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276600" y="549498"/>
            <a:ext cx="5457825" cy="5111750"/>
          </a:xfrm>
        </p:spPr>
        <p:txBody>
          <a:bodyPr/>
          <a:lstStyle/>
          <a:p>
            <a:pPr algn="r" eaLnBrk="1" hangingPunct="1"/>
            <a:r>
              <a:rPr lang="ru-RU" altLang="ru-RU" sz="4800" dirty="0" smtClean="0">
                <a:solidFill>
                  <a:schemeClr val="bg1"/>
                </a:solidFill>
              </a:rPr>
              <a:t>Планирование серии </a:t>
            </a:r>
            <a:r>
              <a:rPr lang="ru-RU" altLang="ru-RU" sz="4800" dirty="0" smtClean="0">
                <a:solidFill>
                  <a:schemeClr val="bg1"/>
                </a:solidFill>
              </a:rPr>
              <a:t>уроков</a:t>
            </a:r>
            <a:br>
              <a:rPr lang="ru-RU" altLang="ru-RU" sz="4800" dirty="0" smtClean="0">
                <a:solidFill>
                  <a:schemeClr val="bg1"/>
                </a:solidFill>
              </a:rPr>
            </a:br>
            <a:r>
              <a:rPr lang="ru-RU" altLang="ru-RU" dirty="0" smtClean="0">
                <a:solidFill>
                  <a:schemeClr val="bg1"/>
                </a:solidFill>
              </a:rPr>
              <a:t/>
            </a:r>
            <a:br>
              <a:rPr lang="ru-RU" altLang="ru-RU" dirty="0" smtClean="0">
                <a:solidFill>
                  <a:schemeClr val="bg1"/>
                </a:solidFill>
              </a:rPr>
            </a:br>
            <a:r>
              <a:rPr lang="ru-RU" altLang="ru-RU" sz="2800" dirty="0" smtClean="0">
                <a:solidFill>
                  <a:schemeClr val="bg1"/>
                </a:solidFill>
              </a:rPr>
              <a:t>по </a:t>
            </a:r>
            <a:r>
              <a:rPr lang="ru-RU" altLang="ru-RU" sz="2800" dirty="0" smtClean="0">
                <a:solidFill>
                  <a:schemeClr val="bg1"/>
                </a:solidFill>
              </a:rPr>
              <a:t>английскому языку</a:t>
            </a:r>
            <a:br>
              <a:rPr lang="ru-RU" altLang="ru-RU" sz="2800" dirty="0" smtClean="0">
                <a:solidFill>
                  <a:schemeClr val="bg1"/>
                </a:solidFill>
              </a:rPr>
            </a:br>
            <a:r>
              <a:rPr lang="ru-RU" altLang="ru-RU" sz="2800" dirty="0" smtClean="0">
                <a:solidFill>
                  <a:schemeClr val="bg1"/>
                </a:solidFill>
              </a:rPr>
              <a:t/>
            </a:r>
            <a:br>
              <a:rPr lang="ru-RU" altLang="ru-RU" sz="2800" dirty="0" smtClean="0">
                <a:solidFill>
                  <a:schemeClr val="bg1"/>
                </a:solidFill>
              </a:rPr>
            </a:br>
            <a:r>
              <a:rPr lang="ru-RU" altLang="ru-RU" sz="2400" dirty="0" err="1" smtClean="0">
                <a:solidFill>
                  <a:schemeClr val="bg1"/>
                </a:solidFill>
              </a:rPr>
              <a:t>Булавяк</a:t>
            </a:r>
            <a:r>
              <a:rPr lang="ru-RU" altLang="ru-RU" sz="2400" dirty="0" smtClean="0">
                <a:solidFill>
                  <a:schemeClr val="bg1"/>
                </a:solidFill>
              </a:rPr>
              <a:t> Людмила Анатольевна</a:t>
            </a:r>
            <a:r>
              <a:rPr lang="ru-RU" altLang="ru-RU" sz="2400" smtClean="0">
                <a:solidFill>
                  <a:schemeClr val="bg1"/>
                </a:solidFill>
              </a:rPr>
              <a:t>, </a:t>
            </a:r>
            <a:r>
              <a:rPr lang="ru-RU" altLang="ru-RU" sz="2400" smtClean="0">
                <a:solidFill>
                  <a:schemeClr val="bg1"/>
                </a:solidFill>
              </a:rPr>
              <a:t/>
            </a:r>
            <a:br>
              <a:rPr lang="ru-RU" altLang="ru-RU" sz="2400" smtClean="0">
                <a:solidFill>
                  <a:schemeClr val="bg1"/>
                </a:solidFill>
              </a:rPr>
            </a:br>
            <a:r>
              <a:rPr lang="ru-RU" altLang="ru-RU" sz="2400" smtClean="0">
                <a:solidFill>
                  <a:schemeClr val="bg1"/>
                </a:solidFill>
              </a:rPr>
              <a:t>учитель </a:t>
            </a:r>
            <a:r>
              <a:rPr lang="ru-RU" altLang="ru-RU" sz="2400" dirty="0" smtClean="0">
                <a:solidFill>
                  <a:schemeClr val="bg1"/>
                </a:solidFill>
              </a:rPr>
              <a:t>английского языка</a:t>
            </a:r>
            <a:br>
              <a:rPr lang="ru-RU" altLang="ru-RU" sz="2400" dirty="0" smtClean="0">
                <a:solidFill>
                  <a:schemeClr val="bg1"/>
                </a:solidFill>
              </a:rPr>
            </a:br>
            <a:r>
              <a:rPr lang="ru-RU" altLang="ru-RU" sz="2400" dirty="0" smtClean="0">
                <a:solidFill>
                  <a:schemeClr val="bg1"/>
                </a:solidFill>
              </a:rPr>
              <a:t>МОУ «Средняя общеобразовательная </a:t>
            </a:r>
            <a:br>
              <a:rPr lang="ru-RU" altLang="ru-RU" sz="2400" dirty="0" smtClean="0">
                <a:solidFill>
                  <a:schemeClr val="bg1"/>
                </a:solidFill>
              </a:rPr>
            </a:br>
            <a:r>
              <a:rPr lang="ru-RU" altLang="ru-RU" sz="2400" dirty="0" smtClean="0">
                <a:solidFill>
                  <a:schemeClr val="bg1"/>
                </a:solidFill>
              </a:rPr>
              <a:t>школа № 9 г. Надыма»</a:t>
            </a:r>
            <a:endParaRPr lang="fr-CA" altLang="ru-RU" sz="2400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23850" y="5373688"/>
            <a:ext cx="4479925" cy="863600"/>
          </a:xfrm>
        </p:spPr>
        <p:txBody>
          <a:bodyPr/>
          <a:lstStyle/>
          <a:p>
            <a:pPr algn="l" eaLnBrk="1" hangingPunct="1"/>
            <a:r>
              <a:rPr lang="ru-RU" altLang="ru-RU" smtClean="0">
                <a:solidFill>
                  <a:schemeClr val="bg1"/>
                </a:solidFill>
              </a:rPr>
              <a:t>Серии уроков</a:t>
            </a:r>
            <a:endParaRPr lang="fr-CA" altLang="ru-RU" smtClean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44624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04" y="633138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b="1" dirty="0"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dirty="0"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922337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Критерии оценивания серии уроков 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fr-CA" dirty="0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435975" cy="5216525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Логичен ли ход уроков? Связаны ли этапы урока между собой? Связаны ли уроки логически?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Ведут ли предложенные задания к достижению поставленных целей?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Соответствуют ли выбранные формы контроля осуществляемой учебной деятельности?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Используются ли разнообразные приемы, формы организации работы?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Равномерно ли распределено время?</a:t>
            </a:r>
          </a:p>
          <a:p>
            <a:pPr>
              <a:buFontTx/>
              <a:buChar char="-"/>
              <a:defRPr/>
            </a:pPr>
            <a:endParaRPr lang="ru-RU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r" eaLnBrk="1" hangingPunct="1"/>
            <a:endParaRPr lang="fr-CA" altLang="ru-RU" sz="4800" smtClean="0">
              <a:solidFill>
                <a:schemeClr val="bg1"/>
              </a:solidFill>
            </a:endParaRPr>
          </a:p>
        </p:txBody>
      </p:sp>
      <p:sp>
        <p:nvSpPr>
          <p:cNvPr id="3075" name="Содержимое 4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ru-RU" altLang="ru-RU" b="1" smtClean="0">
                <a:cs typeface="Times New Roman" pitchFamily="18" charset="0"/>
              </a:rPr>
              <a:t>Эффективность урока </a:t>
            </a:r>
            <a:r>
              <a:rPr lang="ru-RU" altLang="ru-RU" smtClean="0">
                <a:cs typeface="Times New Roman" pitchFamily="18" charset="0"/>
              </a:rPr>
              <a:t>иностранного языка обуславливается многими факторами. Одним из них является оптимальная структура урока, которая обеспечивается научно обоснованным планированием целевых установок серии уроков, отдельного урока и его этапов, а также планирование ожидаемых результатов обучения на каждом его отрезке.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mtClean="0">
                <a:latin typeface="Times New Roman" pitchFamily="18" charset="0"/>
                <a:cs typeface="Times New Roman" pitchFamily="18" charset="0"/>
              </a:rPr>
            </a:br>
            <a:endParaRPr lang="ru-RU" alt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r" eaLnBrk="1" hangingPunct="1"/>
            <a:endParaRPr lang="fr-CA" altLang="ru-RU" sz="4800" smtClean="0">
              <a:solidFill>
                <a:schemeClr val="bg1"/>
              </a:solidFill>
            </a:endParaRPr>
          </a:p>
        </p:txBody>
      </p:sp>
      <p:sp>
        <p:nvSpPr>
          <p:cNvPr id="3075" name="Содержимое 4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040313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latin typeface="+mj-lt"/>
                <a:cs typeface="Times New Roman" pitchFamily="18" charset="0"/>
              </a:rPr>
              <a:t>Планирование учебно-воспитательного процесса, как правило, осуществляется учителем в рамках серии уроков (планирование) и в рамках урока (поурочное планирование). </a:t>
            </a:r>
          </a:p>
          <a:p>
            <a:pPr>
              <a:defRPr/>
            </a:pPr>
            <a:r>
              <a:rPr lang="ru-RU" sz="3600" dirty="0" smtClean="0">
                <a:latin typeface="+mj-lt"/>
                <a:cs typeface="Times New Roman" pitchFamily="18" charset="0"/>
              </a:rPr>
              <a:t>Планирование серии уроков позволяет учителю видеть результат к которому он должен привести своих учеников.</a:t>
            </a:r>
          </a:p>
          <a:p>
            <a:pPr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r" eaLnBrk="1" hangingPunct="1"/>
            <a:r>
              <a:rPr lang="ru-RU" altLang="ru-RU" sz="4800" smtClean="0">
                <a:solidFill>
                  <a:schemeClr val="bg1"/>
                </a:solidFill>
              </a:rPr>
              <a:t>Определение целей серии уроков</a:t>
            </a:r>
            <a:endParaRPr lang="fr-CA" altLang="ru-RU" sz="4800" smtClean="0">
              <a:solidFill>
                <a:schemeClr val="bg1"/>
              </a:solidFill>
            </a:endParaRPr>
          </a:p>
        </p:txBody>
      </p:sp>
      <p:sp>
        <p:nvSpPr>
          <p:cNvPr id="5123" name="Содержимое 4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344863"/>
          </a:xfrm>
        </p:spPr>
        <p:txBody>
          <a:bodyPr/>
          <a:lstStyle/>
          <a:p>
            <a:r>
              <a:rPr lang="ru-RU" altLang="ru-RU" sz="4400" b="1" smtClean="0"/>
              <a:t>Общая коммуникативная цель</a:t>
            </a:r>
          </a:p>
          <a:p>
            <a:r>
              <a:rPr lang="ru-RU" altLang="ru-RU" sz="4400" b="1" smtClean="0"/>
              <a:t>Лингвистические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b="1" smtClean="0">
                <a:solidFill>
                  <a:schemeClr val="bg1"/>
                </a:solidFill>
              </a:rPr>
              <a:t> Финальное задание</a:t>
            </a:r>
            <a:endParaRPr lang="fr-CA" altLang="ru-RU" b="1" smtClean="0">
              <a:solidFill>
                <a:schemeClr val="bg1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Определить коммуникативную цель финального задания, используя глаголы</a:t>
            </a:r>
            <a:r>
              <a:rPr lang="en-US" altLang="ru-RU" b="1" smtClean="0"/>
              <a:t>:</a:t>
            </a:r>
            <a:r>
              <a:rPr lang="ru-RU" altLang="ru-RU" b="1" smtClean="0"/>
              <a:t> издать, создать, проинформировать, разыграть…</a:t>
            </a:r>
          </a:p>
          <a:p>
            <a:pPr eaLnBrk="1" hangingPunct="1"/>
            <a:r>
              <a:rPr lang="ru-RU" altLang="ru-RU" b="1" smtClean="0"/>
              <a:t>Определить  задачи, которые помогут отобрать соответствующую лексику, грамматику, сформировать навыки, необходимые для выполнения финального задания.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mtClean="0">
                <a:solidFill>
                  <a:schemeClr val="bg1"/>
                </a:solidFill>
              </a:rPr>
              <a:t>При планировании серии уроков анализируем</a:t>
            </a:r>
            <a:endParaRPr lang="fr-CA" altLang="ru-RU" smtClean="0">
              <a:solidFill>
                <a:schemeClr val="bg1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50825" y="1989138"/>
            <a:ext cx="8447088" cy="4525962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ФГОС</a:t>
            </a:r>
          </a:p>
          <a:p>
            <a:pPr eaLnBrk="1" hangingPunct="1"/>
            <a:r>
              <a:rPr lang="ru-RU" altLang="ru-RU" sz="4000" b="1" smtClean="0"/>
              <a:t>Программа</a:t>
            </a:r>
          </a:p>
          <a:p>
            <a:pPr eaLnBrk="1" hangingPunct="1"/>
            <a:r>
              <a:rPr lang="ru-RU" altLang="ru-RU" sz="4000" b="1" smtClean="0"/>
              <a:t>КТП</a:t>
            </a:r>
          </a:p>
          <a:p>
            <a:pPr eaLnBrk="1" hangingPunct="1"/>
            <a:r>
              <a:rPr lang="ru-RU" altLang="ru-RU" sz="4000" b="1" smtClean="0"/>
              <a:t>Учебник</a:t>
            </a:r>
          </a:p>
          <a:p>
            <a:pPr eaLnBrk="1" hangingPunct="1"/>
            <a:r>
              <a:rPr lang="ru-RU" altLang="ru-RU" sz="4000" b="1" smtClean="0"/>
              <a:t>Дополнительная литература</a:t>
            </a:r>
          </a:p>
          <a:p>
            <a:pPr eaLnBrk="1" hangingPunct="1"/>
            <a:r>
              <a:rPr lang="ru-RU" altLang="ru-RU" sz="4000" b="1" smtClean="0"/>
              <a:t>Интересы и потребности учащихся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mtClean="0">
                <a:solidFill>
                  <a:schemeClr val="bg1"/>
                </a:solidFill>
              </a:rPr>
              <a:t>Определение содержания</a:t>
            </a:r>
            <a:endParaRPr lang="fr-CA" altLang="ru-RU" smtClean="0">
              <a:solidFill>
                <a:schemeClr val="bg1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sz="4400" b="1" smtClean="0"/>
              <a:t>Просмотреть материал в учебнике, связанный с темой.</a:t>
            </a:r>
          </a:p>
          <a:p>
            <a:pPr eaLnBrk="1" hangingPunct="1"/>
            <a:r>
              <a:rPr lang="ru-RU" altLang="ru-RU" sz="4400" b="1" smtClean="0"/>
              <a:t>Проанализировать содержание раздела,  необходимое для выполнения финального задания.</a:t>
            </a:r>
            <a:endParaRPr lang="fr-CA" altLang="ru-RU" sz="4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r" eaLnBrk="1" hangingPunct="1"/>
            <a:r>
              <a:rPr lang="ru-RU" altLang="ru-RU" b="1" smtClean="0"/>
              <a:t>Планирование этапов уроков</a:t>
            </a:r>
            <a:endParaRPr lang="fr-CA" altLang="ru-RU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071688" y="1600200"/>
            <a:ext cx="6615112" cy="4525963"/>
          </a:xfrm>
        </p:spPr>
        <p:txBody>
          <a:bodyPr/>
          <a:lstStyle/>
          <a:p>
            <a:r>
              <a:rPr lang="ru-RU" altLang="ru-RU" smtClean="0"/>
              <a:t>Определяем тему </a:t>
            </a:r>
          </a:p>
          <a:p>
            <a:r>
              <a:rPr lang="ru-RU" altLang="ru-RU" smtClean="0"/>
              <a:t>Формулируем финальное задание</a:t>
            </a:r>
          </a:p>
          <a:p>
            <a:r>
              <a:rPr lang="ru-RU" altLang="ru-RU" smtClean="0"/>
              <a:t>Формулируем цели и задачи</a:t>
            </a:r>
          </a:p>
          <a:p>
            <a:r>
              <a:rPr lang="ru-RU" altLang="ru-RU" smtClean="0"/>
              <a:t>Отбираем материал</a:t>
            </a:r>
          </a:p>
          <a:p>
            <a:r>
              <a:rPr lang="ru-RU" altLang="ru-RU" smtClean="0"/>
              <a:t>Планируем процесс  (отработку лексического и грамматического материала)</a:t>
            </a:r>
          </a:p>
          <a:p>
            <a:r>
              <a:rPr lang="ru-RU" altLang="ru-RU" smtClean="0"/>
              <a:t>Продумываем контроль</a:t>
            </a:r>
          </a:p>
          <a:p>
            <a:pPr eaLnBrk="1" hangingPunct="1"/>
            <a:endParaRPr lang="fr-CA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922337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Критерии оценивания серии уроков 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fr-CA" dirty="0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435975" cy="492918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Соответствует ли выбранная тема программе, интересам и возрастным особенностям учащихся?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Имеет ли финальное задание коммуникативную ценность?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Задачи понятны, измеримы, реалистичны?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Все ли необходимые области содержания включены?</a:t>
            </a:r>
          </a:p>
          <a:p>
            <a:pPr>
              <a:buFontTx/>
              <a:buChar char="-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Равномерно ли развиваются основные навыки и умения?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6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67</Template>
  <TotalTime>302</TotalTime>
  <Words>315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Comic Sans MS</vt:lpstr>
      <vt:lpstr>67</vt:lpstr>
      <vt:lpstr>Планирование серии уроков  по английскому языку  Булавяк Людмила Анатольевна,  учитель английского языка МОУ «Средняя общеобразовательная  школа № 9 г. Надыма»</vt:lpstr>
      <vt:lpstr>Презентация PowerPoint</vt:lpstr>
      <vt:lpstr>Презентация PowerPoint</vt:lpstr>
      <vt:lpstr>Определение целей серии уроков</vt:lpstr>
      <vt:lpstr> Финальное задание</vt:lpstr>
      <vt:lpstr>При планировании серии уроков анализируем</vt:lpstr>
      <vt:lpstr>Определение содержания</vt:lpstr>
      <vt:lpstr>Планирование этапов уроков</vt:lpstr>
      <vt:lpstr> Критерии оценивания серии уроков  </vt:lpstr>
      <vt:lpstr> Критерии оценивания серии уроков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Your User Name</dc:creator>
  <cp:lastModifiedBy>ринат</cp:lastModifiedBy>
  <cp:revision>39</cp:revision>
  <dcterms:created xsi:type="dcterms:W3CDTF">2012-02-13T15:21:48Z</dcterms:created>
  <dcterms:modified xsi:type="dcterms:W3CDTF">2014-12-18T18:50:14Z</dcterms:modified>
</cp:coreProperties>
</file>