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5" r:id="rId1"/>
  </p:sldMasterIdLst>
  <p:notesMasterIdLst>
    <p:notesMasterId r:id="rId13"/>
  </p:notesMasterIdLst>
  <p:sldIdLst>
    <p:sldId id="256" r:id="rId2"/>
    <p:sldId id="264" r:id="rId3"/>
    <p:sldId id="265" r:id="rId4"/>
    <p:sldId id="257" r:id="rId5"/>
    <p:sldId id="259" r:id="rId6"/>
    <p:sldId id="266" r:id="rId7"/>
    <p:sldId id="267" r:id="rId8"/>
    <p:sldId id="268" r:id="rId9"/>
    <p:sldId id="269" r:id="rId10"/>
    <p:sldId id="270" r:id="rId11"/>
    <p:sldId id="271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2D32C55-F767-4E42-829E-96D4FDE417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63573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E862CFC-CE83-462F-BAD2-A1ABB8164F52}" type="slidenum">
              <a:rPr lang="ru-RU" smtClean="0"/>
              <a:pPr/>
              <a:t>1</a:t>
            </a:fld>
            <a:endParaRPr lang="ru-RU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Ивановская Л.В. МОУ "ФУШ"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985690-67FD-4C54-B09D-A1C9BB81EE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Ивановская Л.В. МОУ "ФУШ"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4E6ED2-8AFD-42F2-BAFB-6BD61E58B5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Ивановская Л.В. МОУ "ФУШ"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194D9B-6C46-4544-B7F3-BE1F942EE8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Ивановская Л.В. МОУ "ФУШ"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314A05-9D3F-4621-ABD3-61D5C3CB4B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Ивановская Л.В. МОУ "ФУШ"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319593-85FA-4F2A-8976-7F1549D16E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Ивановская Л.В. МОУ "ФУШ"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8861D3-FF66-4B01-871D-7269F79B80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Ивановская Л.В. МОУ "ФУШ"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71A6E6-03AA-431E-B4CC-14E7BF22BE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Ивановская Л.В. МОУ "ФУШ"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CECFF-0F7F-47B6-8D75-79AA0B57A1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Ивановская Л.В. МОУ "ФУШ"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4F3A57-16F4-4E78-8058-2C758DF6B2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Ивановская Л.В. МОУ "ФУШ"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A54A1F-EDA1-4585-81C9-A98616C3C3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Ивановская Л.В. МОУ "ФУШ"</a:t>
            </a: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853F8-B0F5-4697-A671-5C26129C11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3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ru-RU"/>
              <a:t>Ивановская Л.В. МОУ "ФУШ"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CE6862B5-185C-42AA-9F99-B1549A4747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22" r:id="rId2"/>
    <p:sldLayoutId id="2147483731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32" r:id="rId9"/>
    <p:sldLayoutId id="2147483728" r:id="rId10"/>
    <p:sldLayoutId id="2147483729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school.xvatit.com/index.php?title=%D0%9F%D1%80%D0%BE%D0%B3%D1%80%D0%B0%D0%BC%D0%BC%D0%BD%D0%BE%D0%B5_%D0%BE%D0%B1%D0%B5%D1%81%D0%BF%D0%B5%D1%87%D0%B5%D0%BD%D0%B8%D0%B5_%D0%BA%D0%BE%D0%BC%D0%BF%D1%8C%D1%8E%D1%82%D0%B5%D1%80%D0%B0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35245" y="3284984"/>
            <a:ext cx="5637213" cy="865188"/>
          </a:xfrm>
        </p:spPr>
        <p:txBody>
          <a:bodyPr/>
          <a:lstStyle/>
          <a:p>
            <a:pPr eaLnBrk="1" hangingPunct="1"/>
            <a:r>
              <a:rPr lang="ru-RU" sz="2400" b="1" i="1" dirty="0" smtClean="0"/>
              <a:t>Моделирование  и формализация</a:t>
            </a:r>
          </a:p>
        </p:txBody>
      </p:sp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>
          <a:xfrm>
            <a:off x="817581" y="908721"/>
            <a:ext cx="7175351" cy="352839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sz="3600" i="1" smtClean="0">
                <a:solidFill>
                  <a:srgbClr val="FF0000"/>
                </a:solidFill>
                <a:effectLst/>
              </a:rPr>
              <a:t>Информационное моделирование на компьютере на основе технологии снежный ком</a:t>
            </a:r>
            <a:endParaRPr lang="ru-RU" sz="3600" dirty="0">
              <a:solidFill>
                <a:srgbClr val="FF00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601" y="44624"/>
            <a:ext cx="7873016" cy="406349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07504" y="6331386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b="1" dirty="0">
                <a:latin typeface="+mn-lt"/>
              </a:rPr>
              <a:t>Вторая Всероссийская научно-методическая конференция, 10 ноября 2014 - 10 февраля 2015</a:t>
            </a:r>
            <a:endParaRPr lang="ru-RU" sz="1000" dirty="0">
              <a:latin typeface="+mn-lt"/>
            </a:endParaRPr>
          </a:p>
          <a:p>
            <a:pPr algn="ctr"/>
            <a:r>
              <a:rPr lang="ru-RU" sz="1000" b="1" dirty="0">
                <a:latin typeface="+mn-lt"/>
              </a:rPr>
              <a:t>"Педагогическая технология и мастерство учителя"</a:t>
            </a:r>
            <a:endParaRPr lang="ru-RU" sz="1000" dirty="0">
              <a:latin typeface="+mn-lt"/>
            </a:endParaRPr>
          </a:p>
          <a:p>
            <a:pPr algn="ctr"/>
            <a:r>
              <a:rPr lang="ru-RU" sz="1000" dirty="0">
                <a:latin typeface="+mn-lt"/>
              </a:rPr>
              <a:t> 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355976" y="4509120"/>
            <a:ext cx="4572000" cy="16004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sz="1400" dirty="0"/>
              <a:t>Богатырева Наталия Владиславовна</a:t>
            </a:r>
          </a:p>
          <a:p>
            <a:pPr algn="r"/>
            <a:r>
              <a:rPr lang="ru-RU" sz="1400" dirty="0"/>
              <a:t>учитель информатики и ИКТ</a:t>
            </a:r>
          </a:p>
          <a:p>
            <a:pPr algn="r"/>
            <a:r>
              <a:rPr lang="ru-RU" sz="1400" dirty="0"/>
              <a:t>Государственное бюджетное образовательное учреждение города Москвы средняя общеобразовательная школа с углубленным изучением английского языка № 1250</a:t>
            </a:r>
          </a:p>
          <a:p>
            <a:pPr algn="r"/>
            <a:endParaRPr lang="ru-RU" sz="1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>
                <a:solidFill>
                  <a:srgbClr val="FF0000"/>
                </a:solidFill>
                <a:effectLst/>
              </a:rPr>
              <a:t>Имитационное моделирование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4339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838"/>
            <a:ext cx="6400800" cy="3475037"/>
          </a:xfrm>
        </p:spPr>
        <p:txBody>
          <a:bodyPr/>
          <a:lstStyle/>
          <a:p>
            <a:r>
              <a:rPr lang="ru-RU" smtClean="0"/>
              <a:t>Имитационное моделирование — особая разновидность моделирования на компьютере.</a:t>
            </a:r>
            <a:br>
              <a:rPr lang="ru-RU" smtClean="0"/>
            </a:br>
            <a:endParaRPr lang="ru-RU" smtClean="0"/>
          </a:p>
          <a:p>
            <a:r>
              <a:rPr lang="ru-RU" i="1" smtClean="0"/>
              <a:t>Имитационная модель воспроизводит поведение сложной системы, элементы которой могут вести себя случайным образом. Иначе говоря, поведение которых заранее предсказать нельзя.</a:t>
            </a:r>
            <a:endParaRPr lang="ru-RU" smtClean="0"/>
          </a:p>
          <a:p>
            <a:endParaRPr lang="ru-RU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5"/>
          </p:nvPr>
        </p:nvSpPr>
        <p:spPr>
          <a:xfrm>
            <a:off x="457200" y="6092825"/>
            <a:ext cx="3352800" cy="444500"/>
          </a:xfrm>
        </p:spPr>
        <p:txBody>
          <a:bodyPr/>
          <a:lstStyle/>
          <a:p>
            <a:pPr>
              <a:defRPr/>
            </a:pPr>
            <a:r>
              <a:rPr lang="ru-RU" dirty="0"/>
              <a:t>Богатырева Н.В. -учитель информатики ГБОУ СОШ 1250</a:t>
            </a:r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827088" y="5732463"/>
            <a:ext cx="3352800" cy="365125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Богатырева Н.В. -учитель информатики ГБОУ СОШ 1250</a:t>
            </a:r>
            <a:endParaRPr lang="ru-RU" dirty="0"/>
          </a:p>
        </p:txBody>
      </p:sp>
      <p:sp>
        <p:nvSpPr>
          <p:cNvPr id="15363" name="Прямоугольник 2"/>
          <p:cNvSpPr>
            <a:spLocks noChangeArrowheads="1"/>
          </p:cNvSpPr>
          <p:nvPr/>
        </p:nvSpPr>
        <p:spPr bwMode="auto">
          <a:xfrm>
            <a:off x="684213" y="404813"/>
            <a:ext cx="7920037" cy="526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 i="1">
                <a:solidFill>
                  <a:srgbClr val="FF0000"/>
                </a:solidFill>
              </a:rPr>
              <a:t>Компьютерная математическая модель </a:t>
            </a:r>
            <a:r>
              <a:rPr lang="ru-RU" sz="2000"/>
              <a:t>— это программа, реализующая расчеты состояния моделируемой системы по ее математической модели.</a:t>
            </a:r>
          </a:p>
          <a:p>
            <a:r>
              <a:rPr lang="ru-RU" sz="2000"/>
              <a:t>Высокое </a:t>
            </a:r>
            <a:r>
              <a:rPr lang="ru-RU" sz="2000" b="1">
                <a:solidFill>
                  <a:srgbClr val="FF0000"/>
                </a:solidFill>
              </a:rPr>
              <a:t>быстродействие</a:t>
            </a:r>
            <a:r>
              <a:rPr lang="ru-RU" sz="2000"/>
              <a:t> компьютеров позволяет быстро решать достаточно сложные математические задачи в процессе моделирования.</a:t>
            </a:r>
          </a:p>
          <a:p>
            <a:r>
              <a:rPr lang="ru-RU" sz="2000" b="1" i="1">
                <a:solidFill>
                  <a:srgbClr val="FF0000"/>
                </a:solidFill>
              </a:rPr>
              <a:t>Вычислительный эксперимент </a:t>
            </a:r>
            <a:r>
              <a:rPr lang="ru-RU" sz="2000"/>
              <a:t>— использование компьютерной математической модели для исследования поведения моделируемой системы.</a:t>
            </a:r>
          </a:p>
          <a:p>
            <a:r>
              <a:rPr lang="ru-RU" sz="2000" b="1" i="1">
                <a:solidFill>
                  <a:srgbClr val="FF0000"/>
                </a:solidFill>
              </a:rPr>
              <a:t>Компьютерное управление </a:t>
            </a:r>
            <a:r>
              <a:rPr lang="ru-RU" sz="2000"/>
              <a:t>техническими устройствами происходит в процессе расчетов по математическим моделям в режиме реального времени.</a:t>
            </a:r>
          </a:p>
          <a:p>
            <a:r>
              <a:rPr lang="ru-RU" sz="2000" b="1" i="1">
                <a:solidFill>
                  <a:srgbClr val="FF0000"/>
                </a:solidFill>
              </a:rPr>
              <a:t>Имитационная модель </a:t>
            </a:r>
            <a:r>
              <a:rPr lang="ru-RU" sz="2000"/>
              <a:t>воспроизводит поведение сложной системы, элементы которой могут вести себя случайным образом.</a:t>
            </a:r>
          </a:p>
          <a:p>
            <a:r>
              <a:rPr lang="ru-RU"/>
              <a:t/>
            </a:r>
            <a:br>
              <a:rPr lang="ru-RU"/>
            </a:br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dirty="0"/>
              <a:t>Богатырева Н.В. -учитель информатики ГБОУ СОШ 1250</a:t>
            </a:r>
          </a:p>
          <a:p>
            <a:pPr>
              <a:defRPr/>
            </a:pPr>
            <a:endParaRPr lang="ru-RU" dirty="0"/>
          </a:p>
        </p:txBody>
      </p:sp>
      <p:sp>
        <p:nvSpPr>
          <p:cNvPr id="6147" name="Text Box 6"/>
          <p:cNvSpPr txBox="1">
            <a:spLocks noChangeArrowheads="1"/>
          </p:cNvSpPr>
          <p:nvPr/>
        </p:nvSpPr>
        <p:spPr bwMode="auto">
          <a:xfrm>
            <a:off x="755650" y="908050"/>
            <a:ext cx="8137525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600" b="1">
                <a:solidFill>
                  <a:srgbClr val="FF0000"/>
                </a:solidFill>
              </a:rPr>
              <a:t>Что такое модель?</a:t>
            </a:r>
          </a:p>
          <a:p>
            <a:pPr algn="ctr">
              <a:spcBef>
                <a:spcPct val="50000"/>
              </a:spcBef>
            </a:pPr>
            <a:endParaRPr lang="ru-RU" sz="3600" b="1"/>
          </a:p>
          <a:p>
            <a:pPr algn="just">
              <a:spcBef>
                <a:spcPct val="50000"/>
              </a:spcBef>
            </a:pPr>
            <a:r>
              <a:rPr lang="ru-RU" sz="2000" b="1" i="1">
                <a:solidFill>
                  <a:srgbClr val="7030A0"/>
                </a:solidFill>
              </a:rPr>
              <a:t>Задание № 1: </a:t>
            </a:r>
            <a:r>
              <a:rPr lang="ru-RU" sz="2400" b="1"/>
              <a:t>Ознакомиться с различными определениями модели и, выбрав одно, ответить на вопрос: по какому критерию эти определения можно объединить?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dirty="0"/>
              <a:t>Богатырева Н.В. -учитель информатики ГБОУ СОШ 1250</a:t>
            </a:r>
          </a:p>
          <a:p>
            <a:pPr>
              <a:defRPr/>
            </a:pP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547813" y="260350"/>
          <a:ext cx="6096000" cy="65119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1539716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Информационная модель представляет</a:t>
                      </a:r>
                      <a:r>
                        <a:rPr lang="ru-RU" sz="1200" baseline="0" dirty="0" smtClean="0"/>
                        <a:t> собой описание этого объекта на одном из языков кодирования</a:t>
                      </a:r>
                      <a:endParaRPr lang="ru-RU" sz="12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С.А. </a:t>
                      </a:r>
                      <a:r>
                        <a:rPr lang="ru-RU" sz="1400" dirty="0" err="1" smtClean="0"/>
                        <a:t>Бешенков</a:t>
                      </a:r>
                      <a:endParaRPr lang="ru-RU" sz="1400" dirty="0"/>
                    </a:p>
                  </a:txBody>
                  <a:tcPr marT="45719" marB="45719"/>
                </a:tc>
              </a:tr>
              <a:tr h="1373955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Модель, представляющая объект</a:t>
                      </a:r>
                      <a:r>
                        <a:rPr lang="ru-RU" sz="1200" b="1" baseline="0" dirty="0" smtClean="0">
                          <a:solidFill>
                            <a:srgbClr val="FF0000"/>
                          </a:solidFill>
                        </a:rPr>
                        <a:t> набором параметров и связей между ними, называется информационной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А.Г. </a:t>
                      </a:r>
                      <a:r>
                        <a:rPr lang="ru-RU" sz="1400" dirty="0" err="1" smtClean="0"/>
                        <a:t>Гейн</a:t>
                      </a:r>
                      <a:endParaRPr lang="ru-RU" sz="1400" dirty="0"/>
                    </a:p>
                  </a:txBody>
                  <a:tcPr marT="45719" marB="45719"/>
                </a:tc>
              </a:tr>
              <a:tr h="1401377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Информационной моделью называется набор величин, содержащий</a:t>
                      </a:r>
                      <a:r>
                        <a:rPr lang="ru-RU" sz="1200" b="1" baseline="0" dirty="0" smtClean="0">
                          <a:solidFill>
                            <a:srgbClr val="FF0000"/>
                          </a:solidFill>
                        </a:rPr>
                        <a:t> всю необходимую информацию об исследуемых объектах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А.Г. Кушниренко</a:t>
                      </a:r>
                      <a:endParaRPr lang="ru-RU" sz="1400" dirty="0"/>
                    </a:p>
                  </a:txBody>
                  <a:tcPr marT="45719" marB="45719"/>
                </a:tc>
              </a:tr>
              <a:tr h="1373955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Информационная модель-совокупность информации, характеризующая свойства и состояние объекта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Н.В. Макарова</a:t>
                      </a:r>
                      <a:endParaRPr lang="ru-RU" sz="1400" dirty="0"/>
                    </a:p>
                  </a:txBody>
                  <a:tcPr marT="45719" marB="45719"/>
                </a:tc>
              </a:tr>
              <a:tr h="822921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FF0000"/>
                          </a:solidFill>
                        </a:rPr>
                        <a:t>Информационная модель-совокупность атрибутов данного объекта вместе с числовыми значениями этих атрибутов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Ю.А. </a:t>
                      </a:r>
                      <a:r>
                        <a:rPr lang="ru-RU" sz="1400" dirty="0" err="1" smtClean="0"/>
                        <a:t>Шафрин</a:t>
                      </a:r>
                      <a:endParaRPr lang="ru-RU" sz="1400" dirty="0"/>
                    </a:p>
                  </a:txBody>
                  <a:tcPr marT="45719" marB="45719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dirty="0"/>
              <a:t>Богатырева Н.В. -учитель информатики ГБОУ СОШ 1250</a:t>
            </a:r>
          </a:p>
          <a:p>
            <a:pPr>
              <a:defRPr/>
            </a:pPr>
            <a:endParaRPr lang="ru-RU" dirty="0"/>
          </a:p>
        </p:txBody>
      </p:sp>
      <p:sp>
        <p:nvSpPr>
          <p:cNvPr id="8195" name="Text Box 4"/>
          <p:cNvSpPr txBox="1">
            <a:spLocks noChangeArrowheads="1"/>
          </p:cNvSpPr>
          <p:nvPr/>
        </p:nvSpPr>
        <p:spPr bwMode="auto">
          <a:xfrm>
            <a:off x="1116013" y="836613"/>
            <a:ext cx="71278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8196" name="Text Box 15"/>
          <p:cNvSpPr txBox="1">
            <a:spLocks noChangeArrowheads="1"/>
          </p:cNvSpPr>
          <p:nvPr/>
        </p:nvSpPr>
        <p:spPr bwMode="auto">
          <a:xfrm>
            <a:off x="1116013" y="1076325"/>
            <a:ext cx="7920037" cy="406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i="1">
                <a:solidFill>
                  <a:srgbClr val="7030A0"/>
                </a:solidFill>
              </a:rPr>
              <a:t>Задание № 2:</a:t>
            </a:r>
            <a:r>
              <a:rPr lang="ru-RU" sz="2000" i="1">
                <a:solidFill>
                  <a:srgbClr val="7030A0"/>
                </a:solidFill>
              </a:rPr>
              <a:t> </a:t>
            </a:r>
            <a:r>
              <a:rPr lang="ru-RU" sz="2000"/>
              <a:t>Составить информационную графическую и табличную модель, опираясь на текст:</a:t>
            </a:r>
          </a:p>
          <a:p>
            <a:pPr>
              <a:spcBef>
                <a:spcPct val="50000"/>
              </a:spcBef>
            </a:pPr>
            <a:r>
              <a:rPr lang="ru-RU" sz="2000" b="1"/>
              <a:t>Отрывок из повести И.С. Тургенева «Призраки»</a:t>
            </a:r>
          </a:p>
          <a:p>
            <a:pPr algn="just">
              <a:spcBef>
                <a:spcPct val="50000"/>
              </a:spcBef>
            </a:pPr>
            <a:r>
              <a:rPr lang="ru-RU" sz="2000" b="1"/>
              <a:t>«…</a:t>
            </a:r>
            <a:r>
              <a:rPr lang="ru-RU" sz="2000" b="1">
                <a:solidFill>
                  <a:srgbClr val="FF0000"/>
                </a:solidFill>
              </a:rPr>
              <a:t>Это было огромное тусклое пространство, по-видимому не поросшее травой и пустое; там и сям, по всему его протяжению. Подобно небольшим обломкам зеркала, блистали стоящие воды; вдали смутно виднелось неслышное, недвижное море. Крупные звезды сияли в промежутках больших красивых облаков; тысячеголосая, немолчная и все-таки негромкая трель поднималась отовсюду- и чуден был этот пронзительный и дремотный гул, этот ночной голос пустыни</a:t>
            </a:r>
            <a:r>
              <a:rPr lang="ru-RU" sz="2000" b="1"/>
              <a:t>…»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0"/>
          <p:cNvSpPr txBox="1">
            <a:spLocks noChangeArrowheads="1"/>
          </p:cNvSpPr>
          <p:nvPr/>
        </p:nvSpPr>
        <p:spPr bwMode="auto">
          <a:xfrm>
            <a:off x="933450" y="1268413"/>
            <a:ext cx="6121400" cy="50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i="1">
                <a:solidFill>
                  <a:srgbClr val="7030A0"/>
                </a:solidFill>
              </a:rPr>
              <a:t>Задание № 2: </a:t>
            </a:r>
            <a:r>
              <a:rPr lang="ru-RU" sz="2000"/>
              <a:t>Составить информационную графическую и табличную модель, опираясь на текст</a:t>
            </a:r>
            <a:r>
              <a:rPr lang="ru-RU"/>
              <a:t>:</a:t>
            </a:r>
          </a:p>
          <a:p>
            <a:pPr>
              <a:spcBef>
                <a:spcPct val="50000"/>
              </a:spcBef>
            </a:pPr>
            <a:r>
              <a:rPr lang="ru-RU" sz="2000" b="1"/>
              <a:t>Отрывок из романа «Идиот» Ф.М. Достоевского:</a:t>
            </a:r>
          </a:p>
          <a:p>
            <a:pPr algn="just">
              <a:spcBef>
                <a:spcPct val="50000"/>
              </a:spcBef>
            </a:pPr>
            <a:r>
              <a:rPr lang="ru-RU" sz="2000" b="1"/>
              <a:t>«…</a:t>
            </a:r>
            <a:r>
              <a:rPr lang="ru-RU" sz="2000" b="1">
                <a:solidFill>
                  <a:srgbClr val="FF0000"/>
                </a:solidFill>
              </a:rPr>
              <a:t>Один из них был небольшого роста, лет двадцати семи, курчавый и почти черноволосый, с серыми маленькими, но огненными глазами. Нос его был широк и сплюснут, лицо скулистое; тонкие губы беспрерывно складывались в какую-то наглую, насмешливую и даже злую улыбку; но лоб его был высок и хорошо сформирован и скрашивал неблагородно развитую нижнюю часть лица</a:t>
            </a:r>
            <a:r>
              <a:rPr lang="ru-RU" sz="2000" b="1"/>
              <a:t>…»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>
                <a:solidFill>
                  <a:srgbClr val="FF0000"/>
                </a:solidFill>
              </a:rPr>
              <a:t>Преимущества компьютера перед человеком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024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838"/>
            <a:ext cx="6400800" cy="3475037"/>
          </a:xfrm>
        </p:spPr>
        <p:txBody>
          <a:bodyPr/>
          <a:lstStyle/>
          <a:p>
            <a:r>
              <a:rPr lang="ru-RU" sz="2000" i="1" smtClean="0"/>
              <a:t>Главное преимущество компьютера перед человеком — способность к быстрому счету. Современные компьютеры считают со скоростями в сотни тысяч, миллионы и даже миллиарды операций в секунду!</a:t>
            </a:r>
            <a:r>
              <a:rPr lang="ru-RU" sz="2000" smtClean="0"/>
              <a:t/>
            </a:r>
            <a:br>
              <a:rPr lang="ru-RU" sz="2000" smtClean="0"/>
            </a:br>
            <a:endParaRPr lang="ru-RU" sz="2000" smtClean="0"/>
          </a:p>
          <a:p>
            <a:r>
              <a:rPr lang="ru-RU" sz="2000" smtClean="0"/>
              <a:t>Эти феноменальные вычислительные возможности проявляются, прежде всего, в компьютерном математическом моделировании.</a:t>
            </a:r>
          </a:p>
          <a:p>
            <a:endParaRPr lang="ru-RU" sz="2400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ru-RU" dirty="0"/>
              <a:t>Богатырева Н.В. -учитель информатики ГБОУ СОШ 1250</a:t>
            </a:r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>
                <a:solidFill>
                  <a:srgbClr val="FF0000"/>
                </a:solidFill>
                <a:effectLst/>
              </a:rPr>
              <a:t>Для чего нужны математические модели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1267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838"/>
            <a:ext cx="6400800" cy="3475037"/>
          </a:xfrm>
        </p:spPr>
        <p:txBody>
          <a:bodyPr/>
          <a:lstStyle/>
          <a:p>
            <a:r>
              <a:rPr lang="ru-RU" sz="1800" smtClean="0"/>
              <a:t>Многие процессы, происходящие в природе, в технике, в экономических и социальных системах, описываются сложными математическими соотношениями. Это могут быть уравнения, системы уравнений, системы неравенств и пр., которые являются математическими моделями описываемых процессов.</a:t>
            </a:r>
            <a:br>
              <a:rPr lang="ru-RU" sz="1800" smtClean="0"/>
            </a:br>
            <a:endParaRPr lang="ru-RU" sz="1800" smtClean="0"/>
          </a:p>
          <a:p>
            <a:r>
              <a:rPr lang="ru-RU" sz="2000" i="1" smtClean="0"/>
              <a:t>Математическая модель — это описание моделируемого процесса на языке математики.</a:t>
            </a:r>
            <a:r>
              <a:rPr lang="ru-RU" sz="1800" i="1" smtClean="0"/>
              <a:t> </a:t>
            </a:r>
            <a:endParaRPr lang="ru-RU" sz="1800" smtClean="0"/>
          </a:p>
          <a:p>
            <a:endParaRPr lang="ru-RU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ru-RU" dirty="0"/>
              <a:t>Богатырева Н.В. -учитель информатики ГБОУ СОШ 1250</a:t>
            </a:r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>
                <a:solidFill>
                  <a:srgbClr val="FF0000"/>
                </a:solidFill>
                <a:effectLst/>
              </a:rPr>
              <a:t>Компьютерная математическая модель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2291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838"/>
            <a:ext cx="6400800" cy="3475037"/>
          </a:xfrm>
        </p:spPr>
        <p:txBody>
          <a:bodyPr/>
          <a:lstStyle/>
          <a:p>
            <a:r>
              <a:rPr lang="ru-RU" sz="1800" smtClean="0"/>
              <a:t>Появление компьютеров сняло проблемы времени. Стало возможным проводить расчеты сложных математических моделей за приемлемое время. Ученые перестали себя ограничивать в сложности создаваемых математических моделей, полагаясь на быстродействие компьютеров.</a:t>
            </a:r>
            <a:br>
              <a:rPr lang="ru-RU" sz="1800" smtClean="0"/>
            </a:br>
            <a:endParaRPr lang="ru-RU" sz="1800" smtClean="0"/>
          </a:p>
          <a:p>
            <a:r>
              <a:rPr lang="ru-RU" sz="2000" i="1" smtClean="0"/>
              <a:t>Компьютерная математическая модель — это </a:t>
            </a:r>
            <a:r>
              <a:rPr lang="ru-RU" sz="2000" b="1" i="1" smtClean="0">
                <a:hlinkClick r:id="rId2" tooltip="Программное обеспечение компьютера"/>
              </a:rPr>
              <a:t>программа</a:t>
            </a:r>
            <a:r>
              <a:rPr lang="ru-RU" sz="2000" i="1" smtClean="0"/>
              <a:t>, реализующая расчеты состояния  моделируемой системы по ее математической модели.</a:t>
            </a:r>
            <a:r>
              <a:rPr lang="ru-RU" sz="2000" smtClean="0"/>
              <a:t/>
            </a:r>
            <a:br>
              <a:rPr lang="ru-RU" sz="2000" smtClean="0"/>
            </a:br>
            <a:endParaRPr lang="ru-RU" sz="2000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ru-RU" dirty="0">
                <a:solidFill>
                  <a:prstClr val="black">
                    <a:lumMod val="50000"/>
                    <a:lumOff val="50000"/>
                  </a:prstClr>
                </a:solidFill>
              </a:rPr>
              <a:t>Богатырева Н.В. -учитель информатики ГБОУ СОШ 1250</a:t>
            </a:r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>
                <a:solidFill>
                  <a:srgbClr val="FF0000"/>
                </a:solidFill>
                <a:effectLst/>
              </a:rPr>
              <a:t>Вычислительный </a:t>
            </a:r>
            <a:r>
              <a:rPr lang="ru-RU" dirty="0">
                <a:solidFill>
                  <a:srgbClr val="FF0000"/>
                </a:solidFill>
                <a:effectLst/>
              </a:rPr>
              <a:t>эксперимент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3315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838"/>
            <a:ext cx="6400800" cy="3475037"/>
          </a:xfrm>
        </p:spPr>
        <p:txBody>
          <a:bodyPr/>
          <a:lstStyle/>
          <a:p>
            <a:r>
              <a:rPr lang="ru-RU" i="1" smtClean="0"/>
              <a:t>Вычислительный эксперимент в некоторых случаях может заменить реальный физический эксперимент.</a:t>
            </a:r>
            <a:r>
              <a:rPr lang="ru-RU" smtClean="0"/>
              <a:t/>
            </a:r>
            <a:br>
              <a:rPr lang="ru-RU" smtClean="0"/>
            </a:br>
            <a:endParaRPr lang="ru-RU" smtClean="0"/>
          </a:p>
          <a:p>
            <a:r>
              <a:rPr lang="ru-RU" smtClean="0"/>
              <a:t>Впечатляющий пример использования такой возможности — прекращение испытаний ядерного оружия, которые сопровождались значительным экологическим ущербом. </a:t>
            </a:r>
          </a:p>
          <a:p>
            <a:endParaRPr lang="ru-RU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ru-RU" dirty="0"/>
              <a:t>Богатырева Н.В. -учитель информатики ГБОУ СОШ 1250</a:t>
            </a:r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886</TotalTime>
  <Words>637</Words>
  <Application>Microsoft Office PowerPoint</Application>
  <PresentationFormat>Экран (4:3)</PresentationFormat>
  <Paragraphs>58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Воздушный поток</vt:lpstr>
      <vt:lpstr>Информационное моделирование на компьютере на основе технологии снежный ком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Преимущества компьютера перед человеком</vt:lpstr>
      <vt:lpstr>Для чего нужны математические модели</vt:lpstr>
      <vt:lpstr>Компьютерная математическая модель</vt:lpstr>
      <vt:lpstr>Вычислительный эксперимент</vt:lpstr>
      <vt:lpstr>Имитационное моделирование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Компьютерное моделирование в электронной таблице.</dc:title>
  <dc:creator>Кей</dc:creator>
  <cp:lastModifiedBy>ринат</cp:lastModifiedBy>
  <cp:revision>48</cp:revision>
  <dcterms:created xsi:type="dcterms:W3CDTF">2013-05-24T02:46:46Z</dcterms:created>
  <dcterms:modified xsi:type="dcterms:W3CDTF">2015-01-20T18:42:53Z</dcterms:modified>
</cp:coreProperties>
</file>