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2" r:id="rId2"/>
  </p:sldMasterIdLst>
  <p:sldIdLst>
    <p:sldId id="258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3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8" autoAdjust="0"/>
    <p:restoredTop sz="97670" autoAdjust="0"/>
  </p:normalViewPr>
  <p:slideViewPr>
    <p:cSldViewPr>
      <p:cViewPr>
        <p:scale>
          <a:sx n="75" d="100"/>
          <a:sy n="75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84287-AFAE-4F2D-AA31-74F0D073EF7F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AEBB5-AD01-46B2-BB4E-28AFC3B1B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7CDB9-D577-4A52-81DE-ECEA6DB6CFF9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E2217-6E2C-4609-AA51-C968650D5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350FF-DE50-48D2-8E42-0C69DF82559E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8F10C-D085-4A50-AD45-3092D8C72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6215B-2231-43F5-A8A5-935959BB82C3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3C316-A2A1-49DB-87E4-36497A83F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6E98F6-E77C-41E2-B3F7-1FA11FFD4F3C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D04DF-4157-4EF0-A166-A0C20DD498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31597-30E3-4F3E-878B-3AB101A2724E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74C44-435A-49A5-8833-B4C03653E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53AB8-0A40-404E-85B8-CC59E589835D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5E02E-424A-4D10-967B-D1B7153B8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8D79B-3B34-432C-92F0-304485B267CC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11092-DF6E-496B-855A-982E4904F7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699AE8-815D-4E99-AD53-7C3E58948FA5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D86753-A5C2-4DE0-8B51-6F1270890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4F9CC-9B57-4E4A-992A-0274209E05F3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7D279-40CF-4AC3-9AD5-EDBF05230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49BCD3-2673-439E-B780-14C10CE2FADA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5D2B2EA-C76B-4B22-AC4E-400501EE7C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7A5B5-DF04-4848-9F62-8F9D484A0E86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F000D-C509-49B7-B773-48C0461BE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FF9D97-1E61-4E32-A731-D2928D6BCAA2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933026-6265-46D6-9384-3522407B3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932DF-6E28-43E4-8298-2E45D723D795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4D770-B6EA-4BC5-8E24-7C17B5C77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BFC3A-B955-446B-8A1D-930A92DF67AE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1C43A-CBBD-4888-92D7-106CE3AFD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0B53F-18A6-483F-A6D1-3119DDAE0A2E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EADA-887A-4108-8304-3F1569E2B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C068B-6BC8-4862-801C-A791025969E6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5E63D-E46C-472C-A20B-EA11B427A9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E914E-1DB1-40D5-8187-7B554EAA5AD2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F1634-8E99-419D-A605-DD6AB8922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FF84B-A193-495D-B028-4FA6D9C7D9E7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292E7-C821-4FEE-9BDB-152530708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90BC0-A626-4FB2-B4C3-3B735327B488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6DCDD-F3F4-4E7A-8131-4CFA8B1FB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D92A6-F2C4-4D4E-AA2C-EBD124B454E4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BDB6D-F7C2-4C7B-A48E-80720EE68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BB0AB-C65E-4417-B9A2-49075C0365B4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A26C2-C673-4AFC-A07F-0A55F1D66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DD95BF-F83D-448B-ABE5-4E07F43EEE11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277841-0936-4C98-8EF2-3AC0C13BD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91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7F2413-4789-49C1-8097-924E66717787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71FDDA-4927-4363-BE1B-9F536FF58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83" r:id="rId4"/>
    <p:sldLayoutId id="2147483784" r:id="rId5"/>
    <p:sldLayoutId id="2147483795" r:id="rId6"/>
    <p:sldLayoutId id="2147483785" r:id="rId7"/>
    <p:sldLayoutId id="2147483796" r:id="rId8"/>
    <p:sldLayoutId id="2147483797" r:id="rId9"/>
    <p:sldLayoutId id="2147483786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B5A35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E3D9B8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CBD4C2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34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6572296" cy="2714644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СПб ГБОУ СПО «Медицинский техникум №2»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1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ЛЕКЦИИ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4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sz="44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Лекарственные средства, влияющие на периферическую нервную систему</a:t>
            </a:r>
            <a:b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sz="22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Преподаватель: Морозова Наталия Юрьевна</a:t>
            </a:r>
            <a: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sz="3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endParaRPr lang="ru-RU" sz="360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7" name="Содержимое 6" descr="ПНС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86578" y="1928802"/>
            <a:ext cx="1905000" cy="4619625"/>
          </a:xfrm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-27384"/>
            <a:ext cx="7873016" cy="4063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504" y="630932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70C0"/>
                </a:solidFill>
                <a:latin typeface="+mn-lt"/>
              </a:rPr>
              <a:t>Вторая Всероссийская научно-методическая конференция, 10 ноября 2014 - 10 февраля 2015</a:t>
            </a:r>
            <a:endParaRPr lang="ru-RU" sz="10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ru-RU" sz="1000" b="1" dirty="0">
                <a:solidFill>
                  <a:srgbClr val="0070C0"/>
                </a:solidFill>
                <a:latin typeface="+mn-lt"/>
              </a:rPr>
              <a:t>"Педагогическая технология и мастерство учителя"</a:t>
            </a:r>
            <a:endParaRPr lang="ru-RU" sz="10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ru-RU" sz="1000" dirty="0">
                <a:solidFill>
                  <a:srgbClr val="0070C0"/>
                </a:solidFill>
                <a:latin typeface="+mn-lt"/>
              </a:rPr>
              <a:t> 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5357850" cy="92867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РАЗДРАЖАЮЩИЕ  ЛВ</a:t>
            </a:r>
            <a:endParaRPr lang="ru-RU" sz="32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1143000"/>
            <a:ext cx="8329612" cy="5072063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000" i="1" u="sng" dirty="0" smtClean="0"/>
              <a:t>Раздражающие ЛВ </a:t>
            </a:r>
            <a:r>
              <a:rPr lang="ru-RU" dirty="0" smtClean="0"/>
              <a:t>– это ЛВ, которые раздражают периферические рецепторы, оказывают общее рефлекторное действие, усиливают кровообращение, учащают дыхание.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Препараты: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Горчица (горчичники, горчичные ванны и обертывания)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Камфора (спиртовые и масляные растворы для профилактики и лечения пролежней и трофических язв)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Ментол (спиртовые или водно-спиртовые растворы для ухода за лежачими пациентами)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Нашатырный спирт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Мази, содержащие яды: 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        - </a:t>
            </a:r>
            <a:r>
              <a:rPr lang="ru-RU" dirty="0" err="1" smtClean="0"/>
              <a:t>випросал</a:t>
            </a:r>
            <a:r>
              <a:rPr lang="ru-RU" dirty="0" smtClean="0"/>
              <a:t> (змеиный яд)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- </a:t>
            </a:r>
            <a:r>
              <a:rPr lang="ru-RU" dirty="0" err="1" smtClean="0"/>
              <a:t>апизартрон</a:t>
            </a:r>
            <a:r>
              <a:rPr lang="ru-RU" dirty="0" smtClean="0"/>
              <a:t> ( пчелиный яд)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268760"/>
            <a:ext cx="8604448" cy="5205065"/>
          </a:xfrm>
        </p:spPr>
        <p:txBody>
          <a:bodyPr/>
          <a:lstStyle/>
          <a:p>
            <a:pPr algn="ctr"/>
            <a:endParaRPr lang="ru-RU" sz="4000" dirty="0" smtClean="0"/>
          </a:p>
          <a:p>
            <a:pPr algn="ctr"/>
            <a:endParaRPr lang="ru-RU" sz="4000" dirty="0" smtClean="0"/>
          </a:p>
          <a:p>
            <a:pPr algn="ctr"/>
            <a:r>
              <a:rPr lang="ru-RU" sz="4800" dirty="0" smtClean="0"/>
              <a:t>Спасибо за внимание!</a:t>
            </a:r>
          </a:p>
          <a:p>
            <a:pPr algn="ctr"/>
            <a:endParaRPr lang="ru-RU" sz="4000" dirty="0" smtClean="0"/>
          </a:p>
          <a:p>
            <a:pPr algn="ctr"/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1143040" y="285728"/>
            <a:ext cx="8115328" cy="75723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274320" indent="-27432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4000" b="1" dirty="0" smtClean="0">
                <a:ln w="1143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АНЕСТЕТИКИ.</a:t>
            </a:r>
            <a:endParaRPr lang="ru-RU" sz="4000" b="1" dirty="0">
              <a:ln w="11430">
                <a:solidFill>
                  <a:srgbClr val="7030A0"/>
                </a:solidFill>
              </a:ln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8625" y="3429000"/>
            <a:ext cx="8186738" cy="1768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i="1" u="sng" smtClean="0"/>
              <a:t>Анестетики</a:t>
            </a:r>
            <a:r>
              <a:rPr lang="ru-RU" sz="2800" smtClean="0"/>
              <a:t> – это ЛВ, уменьшающие болевую чувствительность периферических рецепторов н.с.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</p:txBody>
      </p:sp>
      <p:pic>
        <p:nvPicPr>
          <p:cNvPr id="6" name="Рисунок 5" descr="ан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000628" y="1142984"/>
            <a:ext cx="3333773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анестезии:</a:t>
            </a: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285875"/>
            <a:ext cx="8401050" cy="5000625"/>
          </a:xfrm>
        </p:spPr>
        <p:txBody>
          <a:bodyPr>
            <a:normAutofit/>
          </a:bodyPr>
          <a:lstStyle/>
          <a:p>
            <a:pPr marL="571500" indent="-571500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ru-RU" sz="3200" i="1" u="sng" dirty="0" smtClean="0">
                <a:solidFill>
                  <a:schemeClr val="accent4">
                    <a:lumMod val="75000"/>
                  </a:schemeClr>
                </a:solidFill>
              </a:rPr>
              <a:t>Поверхностная</a:t>
            </a:r>
            <a:r>
              <a:rPr lang="ru-RU" sz="2800" dirty="0" smtClean="0"/>
              <a:t> – это нанесение анестетика на кожу и слизистую.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AutoNum type="romanUcPeriod"/>
              <a:defRPr/>
            </a:pPr>
            <a:endParaRPr lang="ru-RU" sz="2800" dirty="0" smtClean="0"/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b="1" u="sng" dirty="0" smtClean="0"/>
              <a:t>Препараты: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/>
              <a:t>Анестезин (присыпка или паста)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/>
              <a:t>Дикаин (глазные капли)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/>
              <a:t>Лидокаин (аэрозоль на заднюю стенку глотки перед исследованием желудка)</a:t>
            </a:r>
            <a:endParaRPr lang="ru-RU" sz="2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285750"/>
            <a:ext cx="8401050" cy="5768975"/>
          </a:xfrm>
        </p:spPr>
        <p:txBody>
          <a:bodyPr>
            <a:normAutofit/>
          </a:bodyPr>
          <a:lstStyle/>
          <a:p>
            <a:pPr marL="571500" indent="-571500" fontAlgn="auto">
              <a:spcAft>
                <a:spcPts val="0"/>
              </a:spcAft>
              <a:buFont typeface="+mj-lt"/>
              <a:buAutoNum type="romanUcPeriod" startAt="2"/>
              <a:defRPr/>
            </a:pPr>
            <a:r>
              <a:rPr lang="ru-RU" sz="2800" i="1" u="sng" dirty="0" smtClean="0">
                <a:solidFill>
                  <a:schemeClr val="accent4">
                    <a:lumMod val="75000"/>
                  </a:schemeClr>
                </a:solidFill>
              </a:rPr>
              <a:t>Инфильтрационная </a:t>
            </a:r>
            <a:r>
              <a:rPr lang="ru-RU" dirty="0" smtClean="0"/>
              <a:t>– послойное пропитывание тканей раствором анестетика.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Препараты: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Новокаин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Тримекаин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Лидокаин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Ф.в.: растворы 0,25%-0,5% - флаконы 200 </a:t>
            </a:r>
            <a:r>
              <a:rPr lang="en-US" dirty="0" smtClean="0"/>
              <a:t>ml</a:t>
            </a:r>
            <a:r>
              <a:rPr lang="ru-RU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Применяются</a:t>
            </a:r>
            <a:r>
              <a:rPr lang="ru-RU" b="1" dirty="0" smtClean="0"/>
              <a:t> </a:t>
            </a:r>
            <a:r>
              <a:rPr lang="ru-RU" dirty="0" smtClean="0"/>
              <a:t>при лёгких хирургических вмешательствах (вскрытие гнойников). Так же применяются столовыми ложками через рот при болях в желудке.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25"/>
            <a:ext cx="8229600" cy="5697538"/>
          </a:xfrm>
        </p:spPr>
        <p:txBody>
          <a:bodyPr>
            <a:normAutofit/>
          </a:bodyPr>
          <a:lstStyle/>
          <a:p>
            <a:pPr marL="571500" indent="-571500" fontAlgn="auto">
              <a:spcAft>
                <a:spcPts val="0"/>
              </a:spcAft>
              <a:buFont typeface="+mj-lt"/>
              <a:buAutoNum type="romanUcPeriod" startAt="3"/>
              <a:defRPr/>
            </a:pPr>
            <a:r>
              <a:rPr lang="ru-RU" sz="2800" i="1" u="sng" dirty="0" smtClean="0">
                <a:solidFill>
                  <a:schemeClr val="accent4">
                    <a:lumMod val="75000"/>
                  </a:schemeClr>
                </a:solidFill>
              </a:rPr>
              <a:t>Проводниковая (стволовая) </a:t>
            </a:r>
            <a:r>
              <a:rPr lang="ru-RU" dirty="0" smtClean="0"/>
              <a:t>– это введение анестетика в нерв или около нерва.</a:t>
            </a:r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Препараты: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Новокаин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Лидокаин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Ультракаин</a:t>
            </a:r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Ф.в.: растворы 1-2% - ампулы 2-5 </a:t>
            </a:r>
            <a:r>
              <a:rPr lang="en-US" dirty="0" smtClean="0"/>
              <a:t>ml</a:t>
            </a:r>
            <a:r>
              <a:rPr lang="ru-RU" dirty="0" smtClean="0"/>
              <a:t>.</a:t>
            </a:r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Применяются: </a:t>
            </a:r>
            <a:r>
              <a:rPr lang="ru-RU" b="1" dirty="0" smtClean="0"/>
              <a:t> </a:t>
            </a:r>
            <a:r>
              <a:rPr lang="ru-RU" dirty="0" smtClean="0"/>
              <a:t>в стоматологии и  травматологии.</a:t>
            </a:r>
          </a:p>
        </p:txBody>
      </p:sp>
      <p:pic>
        <p:nvPicPr>
          <p:cNvPr id="4" name="Рисунок 3" descr="Пр.jp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-30000"/>
          </a:blip>
          <a:stretch>
            <a:fillRect/>
          </a:stretch>
        </p:blipFill>
        <p:spPr>
          <a:xfrm>
            <a:off x="5929322" y="1285860"/>
            <a:ext cx="2443155" cy="3178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88"/>
            <a:ext cx="8229600" cy="5768975"/>
          </a:xfrm>
        </p:spPr>
        <p:txBody>
          <a:bodyPr>
            <a:normAutofit/>
          </a:bodyPr>
          <a:lstStyle/>
          <a:p>
            <a:pPr marL="571500" indent="-571500" fontAlgn="auto">
              <a:spcAft>
                <a:spcPts val="0"/>
              </a:spcAft>
              <a:buFont typeface="+mj-lt"/>
              <a:buAutoNum type="romanUcPeriod" startAt="4"/>
              <a:defRPr/>
            </a:pPr>
            <a:r>
              <a:rPr lang="ru-RU" sz="3200" dirty="0" smtClean="0"/>
              <a:t> </a:t>
            </a:r>
            <a:r>
              <a:rPr lang="ru-RU" sz="3200" i="1" u="sng" dirty="0" smtClean="0">
                <a:solidFill>
                  <a:schemeClr val="accent4">
                    <a:lumMod val="75000"/>
                  </a:schemeClr>
                </a:solidFill>
              </a:rPr>
              <a:t>Спинномозговая </a:t>
            </a:r>
            <a:r>
              <a:rPr lang="ru-RU" dirty="0" smtClean="0"/>
              <a:t>бывает:</a:t>
            </a:r>
          </a:p>
          <a:p>
            <a:pPr marL="571500" indent="-5715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dirty="0" smtClean="0"/>
              <a:t>Паравертебральная (около позвонковая)</a:t>
            </a:r>
          </a:p>
          <a:p>
            <a:pPr marL="571500" indent="-5715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dirty="0" smtClean="0"/>
              <a:t>Перидуральная ( вокруг твёрдой мозговой оболочки)</a:t>
            </a:r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Препараты: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Совкаин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Ультракаин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Ксикаин</a:t>
            </a:r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Ф.в.: растворы 2-5% - ампулы 1-2 </a:t>
            </a:r>
            <a:r>
              <a:rPr lang="en-US" dirty="0" smtClean="0"/>
              <a:t>ml</a:t>
            </a:r>
            <a:r>
              <a:rPr lang="ru-RU" dirty="0" smtClean="0"/>
              <a:t>.</a:t>
            </a:r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Применяются: </a:t>
            </a:r>
            <a:r>
              <a:rPr lang="ru-RU" dirty="0" smtClean="0"/>
              <a:t>для обезболивания нижних конечностей и органов малого таза.</a:t>
            </a:r>
          </a:p>
          <a:p>
            <a:pPr marL="571500" indent="-57150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5929354" cy="85723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ВЯЖУЩИЕ  ЛВ.</a:t>
            </a:r>
            <a:endParaRPr lang="ru-RU" sz="4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928688"/>
            <a:ext cx="8643938" cy="54292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000" i="1" u="sng" dirty="0" smtClean="0"/>
              <a:t>Вяжущие ЛВ </a:t>
            </a:r>
            <a:r>
              <a:rPr lang="ru-RU" dirty="0" smtClean="0"/>
              <a:t>– это ЛВ, сворачивающие поверхностный слой цитоплазмы клеток и образующую тонкую плёнку, предохраняющую рецепторы от раздражения.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Оказывают противовоспалительное и бактерицидное действие на слизистые ЖКТ.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Препараты: 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Кора дуба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Танилин (измельчённая кора дуба в таблетках)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Растворы солей тяжелых металлов, спиртовые растворы.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Показания к применению: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dirty="0" smtClean="0"/>
              <a:t>Язвенная болезнь желудка (сворачивает)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dirty="0" smtClean="0"/>
              <a:t>Полоскание полости рта ( боль в горле, стоматит, язвы при зубных протезах)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86834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ОБВОЛАКИВАЮЩИЕ  ЛВ</a:t>
            </a:r>
            <a:endParaRPr lang="ru-RU" sz="40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857250"/>
            <a:ext cx="8643937" cy="5572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800" i="1" u="sng" dirty="0" smtClean="0"/>
              <a:t>Обволакивающие ЛВ </a:t>
            </a:r>
            <a:r>
              <a:rPr lang="ru-RU" dirty="0" smtClean="0"/>
              <a:t>– это слизистые вещества, образующие клейкие растворы, тонкой плёнкой предохраняющие рецепторы от раздражения.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Препараты: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/>
              <a:t> </a:t>
            </a:r>
            <a:r>
              <a:rPr lang="ru-RU" dirty="0" smtClean="0"/>
              <a:t>Крахмальные слизи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Лекарственные кисели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Показания: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dirty="0" smtClean="0"/>
              <a:t>Язвенная болезнь желудка и двенадцатиперстной кишки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dirty="0" smtClean="0"/>
              <a:t>Слизь входит в состав лекарственной клизмы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АДСОРБИРУЮЩИЕ  ЛВ</a:t>
            </a:r>
            <a:b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(адсорбенты)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1285875"/>
            <a:ext cx="8929687" cy="528637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4000" i="1" u="sng" dirty="0" smtClean="0"/>
              <a:t>Адсорбирующие ЛВ </a:t>
            </a:r>
            <a:r>
              <a:rPr lang="ru-RU" dirty="0" smtClean="0"/>
              <a:t>– это ЛВ, поглощающие жидкости и газы.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Препараты: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Активированный уголь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Ф.в.: черные таблетки по 0,5.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 smtClean="0"/>
              <a:t>Смекта</a:t>
            </a:r>
            <a:r>
              <a:rPr lang="ru-RU" dirty="0"/>
              <a:t> </a:t>
            </a:r>
            <a:r>
              <a:rPr lang="ru-RU" dirty="0" smtClean="0"/>
              <a:t>(порошок </a:t>
            </a:r>
            <a:r>
              <a:rPr lang="ru-RU" dirty="0" err="1" smtClean="0"/>
              <a:t>голубой</a:t>
            </a:r>
            <a:r>
              <a:rPr lang="ru-RU" dirty="0" smtClean="0"/>
              <a:t> глины)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 smtClean="0"/>
              <a:t>Полифепан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 smtClean="0"/>
              <a:t>Эспумезан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 smtClean="0"/>
              <a:t>Зостерин</a:t>
            </a:r>
            <a:r>
              <a:rPr lang="ru-RU" dirty="0" smtClean="0"/>
              <a:t> (готовят из морских водорослей, применяют при аллергиях)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Наружные адсорбенты: тальк, оксид цинка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Добавляют в присыпки и пасты.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Показания: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dirty="0" smtClean="0"/>
              <a:t>Метеоризм (вздутие живота)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dirty="0" smtClean="0"/>
              <a:t>Отравления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3">
    <a:dk1>
      <a:sysClr val="windowText" lastClr="000000"/>
    </a:dk1>
    <a:lt1>
      <a:sysClr val="window" lastClr="FFFFFF"/>
    </a:lt1>
    <a:dk2>
      <a:srgbClr val="575F6D"/>
    </a:dk2>
    <a:lt2>
      <a:srgbClr val="7030A0"/>
    </a:lt2>
    <a:accent1>
      <a:srgbClr val="7030A0"/>
    </a:accent1>
    <a:accent2>
      <a:srgbClr val="7030A0"/>
    </a:accent2>
    <a:accent3>
      <a:srgbClr val="B32C16"/>
    </a:accent3>
    <a:accent4>
      <a:srgbClr val="7030A0"/>
    </a:accent4>
    <a:accent5>
      <a:srgbClr val="AEBAD5"/>
    </a:accent5>
    <a:accent6>
      <a:srgbClr val="7030A0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Другая 3">
    <a:dk1>
      <a:sysClr val="windowText" lastClr="000000"/>
    </a:dk1>
    <a:lt1>
      <a:sysClr val="window" lastClr="FFFFFF"/>
    </a:lt1>
    <a:dk2>
      <a:srgbClr val="575F6D"/>
    </a:dk2>
    <a:lt2>
      <a:srgbClr val="7030A0"/>
    </a:lt2>
    <a:accent1>
      <a:srgbClr val="7030A0"/>
    </a:accent1>
    <a:accent2>
      <a:srgbClr val="7030A0"/>
    </a:accent2>
    <a:accent3>
      <a:srgbClr val="B32C16"/>
    </a:accent3>
    <a:accent4>
      <a:srgbClr val="7030A0"/>
    </a:accent4>
    <a:accent5>
      <a:srgbClr val="AEBAD5"/>
    </a:accent5>
    <a:accent6>
      <a:srgbClr val="7030A0"/>
    </a:accent6>
    <a:hlink>
      <a:srgbClr val="D2611C"/>
    </a:hlink>
    <a:folHlink>
      <a:srgbClr val="3B435B"/>
    </a:folHlink>
  </a:clrScheme>
</a:themeOverride>
</file>

<file path=ppt/theme/themeOverride3.xml><?xml version="1.0" encoding="utf-8"?>
<a:themeOverride xmlns:a="http://schemas.openxmlformats.org/drawingml/2006/main">
  <a:clrScheme name="Другая 3">
    <a:dk1>
      <a:sysClr val="windowText" lastClr="000000"/>
    </a:dk1>
    <a:lt1>
      <a:sysClr val="window" lastClr="FFFFFF"/>
    </a:lt1>
    <a:dk2>
      <a:srgbClr val="575F6D"/>
    </a:dk2>
    <a:lt2>
      <a:srgbClr val="7030A0"/>
    </a:lt2>
    <a:accent1>
      <a:srgbClr val="7030A0"/>
    </a:accent1>
    <a:accent2>
      <a:srgbClr val="7030A0"/>
    </a:accent2>
    <a:accent3>
      <a:srgbClr val="B32C16"/>
    </a:accent3>
    <a:accent4>
      <a:srgbClr val="7030A0"/>
    </a:accent4>
    <a:accent5>
      <a:srgbClr val="AEBAD5"/>
    </a:accent5>
    <a:accent6>
      <a:srgbClr val="7030A0"/>
    </a:accent6>
    <a:hlink>
      <a:srgbClr val="D2611C"/>
    </a:hlink>
    <a:folHlink>
      <a:srgbClr val="3B435B"/>
    </a:folHlink>
  </a:clrScheme>
</a:themeOverride>
</file>

<file path=ppt/theme/themeOverride4.xml><?xml version="1.0" encoding="utf-8"?>
<a:themeOverride xmlns:a="http://schemas.openxmlformats.org/drawingml/2006/main">
  <a:clrScheme name="Другая 3">
    <a:dk1>
      <a:sysClr val="windowText" lastClr="000000"/>
    </a:dk1>
    <a:lt1>
      <a:sysClr val="window" lastClr="FFFFFF"/>
    </a:lt1>
    <a:dk2>
      <a:srgbClr val="575F6D"/>
    </a:dk2>
    <a:lt2>
      <a:srgbClr val="7030A0"/>
    </a:lt2>
    <a:accent1>
      <a:srgbClr val="7030A0"/>
    </a:accent1>
    <a:accent2>
      <a:srgbClr val="7030A0"/>
    </a:accent2>
    <a:accent3>
      <a:srgbClr val="B32C16"/>
    </a:accent3>
    <a:accent4>
      <a:srgbClr val="7030A0"/>
    </a:accent4>
    <a:accent5>
      <a:srgbClr val="AEBAD5"/>
    </a:accent5>
    <a:accent6>
      <a:srgbClr val="7030A0"/>
    </a:accent6>
    <a:hlink>
      <a:srgbClr val="D2611C"/>
    </a:hlink>
    <a:folHlink>
      <a:srgbClr val="3B435B"/>
    </a:folHlink>
  </a:clrScheme>
</a:themeOverride>
</file>

<file path=ppt/theme/themeOverride5.xml><?xml version="1.0" encoding="utf-8"?>
<a:themeOverride xmlns:a="http://schemas.openxmlformats.org/drawingml/2006/main">
  <a:clrScheme name="Другая 3">
    <a:dk1>
      <a:sysClr val="windowText" lastClr="000000"/>
    </a:dk1>
    <a:lt1>
      <a:sysClr val="window" lastClr="FFFFFF"/>
    </a:lt1>
    <a:dk2>
      <a:srgbClr val="575F6D"/>
    </a:dk2>
    <a:lt2>
      <a:srgbClr val="7030A0"/>
    </a:lt2>
    <a:accent1>
      <a:srgbClr val="7030A0"/>
    </a:accent1>
    <a:accent2>
      <a:srgbClr val="7030A0"/>
    </a:accent2>
    <a:accent3>
      <a:srgbClr val="B32C16"/>
    </a:accent3>
    <a:accent4>
      <a:srgbClr val="7030A0"/>
    </a:accent4>
    <a:accent5>
      <a:srgbClr val="AEBAD5"/>
    </a:accent5>
    <a:accent6>
      <a:srgbClr val="7030A0"/>
    </a:accent6>
    <a:hlink>
      <a:srgbClr val="D2611C"/>
    </a:hlink>
    <a:folHlink>
      <a:srgbClr val="3B435B"/>
    </a:folHlink>
  </a:clrScheme>
</a:themeOverride>
</file>

<file path=ppt/theme/themeOverride6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7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8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471</TotalTime>
  <Words>466</Words>
  <Application>Microsoft Office PowerPoint</Application>
  <PresentationFormat>Экран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Апекс</vt:lpstr>
      <vt:lpstr>Эркер</vt:lpstr>
      <vt:lpstr>            СПб ГБОУ СПО «Медицинский техникум №2»  ТЕМА ЛЕКЦИИ  Лекарственные средства, влияющие на периферическую нервную систему    Преподаватель: Морозова Наталия Юрьевна  </vt:lpstr>
      <vt:lpstr>Презентация PowerPoint</vt:lpstr>
      <vt:lpstr>Виды анестезии: </vt:lpstr>
      <vt:lpstr>Презентация PowerPoint</vt:lpstr>
      <vt:lpstr>Презентация PowerPoint</vt:lpstr>
      <vt:lpstr>Презентация PowerPoint</vt:lpstr>
      <vt:lpstr>ВЯЖУЩИЕ  ЛВ.</vt:lpstr>
      <vt:lpstr>ОБВОЛАКИВАЮЩИЕ  ЛВ</vt:lpstr>
      <vt:lpstr> АДСОРБИРУЮЩИЕ  ЛВ (адсорбенты)</vt:lpstr>
      <vt:lpstr>РАЗДРАЖАЮЩИЕ  ЛВ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Морозова Наталия Юрьевна</dc:creator>
  <cp:lastModifiedBy>ринат</cp:lastModifiedBy>
  <cp:revision>56</cp:revision>
  <dcterms:created xsi:type="dcterms:W3CDTF">2012-04-20T15:10:34Z</dcterms:created>
  <dcterms:modified xsi:type="dcterms:W3CDTF">2015-02-16T17:03:54Z</dcterms:modified>
</cp:coreProperties>
</file>