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Override3.xml" ContentType="application/vnd.openxmlformats-officedocument.themeOverride+xml"/>
  <Override PartName="/ppt/theme/themeOverride4.xml" ContentType="application/vnd.openxmlformats-officedocument.themeOverride+xml"/>
  <Override PartName="/ppt/theme/themeOverride5.xml" ContentType="application/vnd.openxmlformats-officedocument.themeOverride+xml"/>
  <Override PartName="/ppt/theme/themeOverride6.xml" ContentType="application/vnd.openxmlformats-officedocument.themeOverride+xml"/>
  <Override PartName="/ppt/theme/themeOverride7.xml" ContentType="application/vnd.openxmlformats-officedocument.themeOverride+xml"/>
  <Override PartName="/ppt/theme/themeOverride8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32" r:id="rId2"/>
  </p:sldMasterIdLst>
  <p:sldIdLst>
    <p:sldId id="258" r:id="rId3"/>
    <p:sldId id="271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72" r:id="rId1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03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68" autoAdjust="0"/>
    <p:restoredTop sz="97670" autoAdjust="0"/>
  </p:normalViewPr>
  <p:slideViewPr>
    <p:cSldViewPr>
      <p:cViewPr>
        <p:scale>
          <a:sx n="75" d="100"/>
          <a:sy n="75" d="100"/>
        </p:scale>
        <p:origin x="-1038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lIns="45720" tIns="0" rIns="45720" bIns="0" anchor="b">
            <a:scene3d>
              <a:camera prst="orthographicFront"/>
              <a:lightRig rig="soft" dir="t">
                <a:rot lat="0" lon="0" rev="17220000"/>
              </a:lightRig>
            </a:scene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A84287-AFAE-4F2D-AA31-74F0D073EF7F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3AEBB5-AD01-46B2-BB4E-28AFC3B1B6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027CDB9-D577-4A52-81DE-ECEA6DB6CFF9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6E2217-6E2C-4609-AA51-C968650D52A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350FF-DE50-48D2-8E42-0C69DF82559E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28F10C-D085-4A50-AD45-3092D8C72BB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9113838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6" name="Прямоугольник 15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309688" y="4867275"/>
            <a:ext cx="641350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663700" y="5788025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1" name="Овал 20"/>
          <p:cNvSpPr/>
          <p:nvPr/>
        </p:nvSpPr>
        <p:spPr>
          <a:xfrm>
            <a:off x="1905000" y="4495800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22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463" y="1174750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D6215B-2231-43F5-A8A5-935959BB82C3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23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81475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4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63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73C316-A2A1-49DB-87E4-36497A83F5C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B76E98F6-E77C-41E2-B3F7-1FA11FFD4F3C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758D04DF-4157-4EF0-A166-A0C20DD498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6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Прямоугольник 4"/>
          <p:cNvSpPr/>
          <p:nvPr/>
        </p:nvSpPr>
        <p:spPr bwMode="auto">
          <a:xfrm>
            <a:off x="276225" y="0"/>
            <a:ext cx="104775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5"/>
          <p:cNvSpPr/>
          <p:nvPr/>
        </p:nvSpPr>
        <p:spPr bwMode="auto">
          <a:xfrm>
            <a:off x="990600" y="0"/>
            <a:ext cx="182563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Прямоугольник 6"/>
          <p:cNvSpPr/>
          <p:nvPr/>
        </p:nvSpPr>
        <p:spPr bwMode="auto">
          <a:xfrm>
            <a:off x="1141413" y="0"/>
            <a:ext cx="230187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06363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54075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727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3" name="Прямоугольник 12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4" name="Овал 13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5" name="Овал 14"/>
          <p:cNvSpPr/>
          <p:nvPr/>
        </p:nvSpPr>
        <p:spPr bwMode="auto">
          <a:xfrm>
            <a:off x="1323975" y="4867275"/>
            <a:ext cx="642938" cy="64135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6" name="Овал 15"/>
          <p:cNvSpPr/>
          <p:nvPr/>
        </p:nvSpPr>
        <p:spPr bwMode="auto">
          <a:xfrm>
            <a:off x="1090613" y="5500688"/>
            <a:ext cx="138112" cy="136525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7" name="Овал 16"/>
          <p:cNvSpPr/>
          <p:nvPr/>
        </p:nvSpPr>
        <p:spPr bwMode="auto">
          <a:xfrm>
            <a:off x="1663700" y="5791200"/>
            <a:ext cx="274638" cy="274638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8" name="Овал 17"/>
          <p:cNvSpPr/>
          <p:nvPr/>
        </p:nvSpPr>
        <p:spPr bwMode="auto">
          <a:xfrm>
            <a:off x="1879600" y="4479925"/>
            <a:ext cx="365125" cy="365125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9097963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2875" y="1169988"/>
            <a:ext cx="2286000" cy="3810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7E31597-30E3-4F3E-878B-3AB101A2724E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21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076" y="4178300"/>
            <a:ext cx="3657600" cy="3841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2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39850" y="4929188"/>
            <a:ext cx="609600" cy="5175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574C44-435A-49A5-8833-B4C03653EC9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F53AB8-0A40-404E-85B8-CC59E589835D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CE5E02E-424A-4D10-967B-D1B7153B8B6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B8D79B-3B34-432C-92F0-304485B267CC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11092-DF6E-496B-855A-982E4904F7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8699AE8-815D-4E99-AD53-7C3E58948FA5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4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7D86753-A5C2-4DE0-8B51-6F1270890EF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4F9CC-9B57-4E4A-992A-0274209E05F3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B7D279-40CF-4AC3-9AD5-EDBF0523058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6" name="Прямая соединительная линия 5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/>
          <a:lstStyle>
            <a:lvl1pPr algn="l">
              <a:buNone/>
              <a:defRPr sz="2000" b="1" cap="small" baseline="0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2" name="Дата 20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949BCD3-2673-439E-B780-14C10CE2FADA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13" name="Номер слайда 2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5D2B2EA-C76B-4B22-AC4E-400501EE7C9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2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97A5B5-DF04-4848-9F62-8F9D484A0E86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5F000D-C509-49B7-B773-48C0461BEF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ая соединительная линия 4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8" name="Прямоугольник 7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6192838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spcCol="274320" rtlCol="0" fromWordArt="0" forceAA="0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3AFF9D97-1E61-4E32-A731-D2928D6BCAA2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13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2C933026-6265-46D6-9384-3522407B37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14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0932DF-6E28-43E4-8298-2E45D723D795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E4D770-B6EA-4BC5-8E24-7C17B5C77C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0BFC3A-B955-446B-8A1D-930A92DF67AE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51C43A-CBBD-4888-92D7-106CE3AFD7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F0B53F-18A6-483F-A6D1-3119DDAE0A2E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53DEADA-887A-4108-8304-3F1569E2B93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C068B-6BC8-4862-801C-A791025969E6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15E63D-E46C-472C-A20B-EA11B427A92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1E914E-1DB1-40D5-8187-7B554EAA5AD2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8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CF1634-8E99-419D-A605-DD6AB892204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6FF84B-A193-495D-B028-4FA6D9C7D9E7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8292E7-C821-4FEE-9BDB-152530708EA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890BC0-A626-4FB2-B4C3-3B735327B488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F6DCDD-F3F4-4E7A-8131-4CFA8B1FB1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D92A6-F2C4-4D4E-AA2C-EBD124B454E4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2BDB6D-F7C2-4C7B-A48E-80720EE68E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>
            <a:lvl1pPr indent="0">
              <a:buNone/>
              <a:defRPr sz="3200"/>
            </a:lvl1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rIns="45720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4BB0AB-C65E-4417-B9A2-49075C0365B4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6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A26C2-C673-4AFC-A07F-0A55F1D669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075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08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1DD95BF-F83D-448B-ABE5-4E07F43EEE11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1">
                    <a:shade val="50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A277841-0936-4C98-8EF2-3AC0C13BDF5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91" r:id="rId3"/>
    <p:sldLayoutId id="2147483775" r:id="rId4"/>
    <p:sldLayoutId id="2147483776" r:id="rId5"/>
    <p:sldLayoutId id="2147483777" r:id="rId6"/>
    <p:sldLayoutId id="2147483778" r:id="rId7"/>
    <p:sldLayoutId id="2147483779" r:id="rId8"/>
    <p:sldLayoutId id="2147483780" r:id="rId9"/>
    <p:sldLayoutId id="2147483781" r:id="rId10"/>
    <p:sldLayoutId id="2147483782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100" b="1" kern="120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100" b="1">
          <a:solidFill>
            <a:schemeClr val="tx1"/>
          </a:solidFill>
          <a:latin typeface="Arial" charset="0"/>
        </a:defRPr>
      </a:lvl9pPr>
    </p:titleStyle>
    <p:bodyStyle>
      <a:lvl1pPr marL="547688" indent="-411163" algn="l" rtl="0" fontAlgn="base">
        <a:spcBef>
          <a:spcPct val="20000"/>
        </a:spcBef>
        <a:spcAft>
          <a:spcPct val="0"/>
        </a:spcAft>
        <a:buClr>
          <a:srgbClr val="F9F9F9"/>
        </a:buClr>
        <a:buSzPct val="65000"/>
        <a:buFont typeface="Wingdings 2" pitchFamily="18" charset="2"/>
        <a:buChar char="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363" indent="-282575" algn="l" rtl="0" fontAlgn="base">
        <a:spcBef>
          <a:spcPct val="20000"/>
        </a:spcBef>
        <a:spcAft>
          <a:spcPct val="0"/>
        </a:spcAft>
        <a:buClr>
          <a:schemeClr val="tx1"/>
        </a:buClr>
        <a:buSzPct val="80000"/>
        <a:buFont typeface="Wingdings 2" pitchFamily="18" charset="2"/>
        <a:buChar char="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475" indent="-228600" algn="l" rtl="0" fontAlgn="base">
        <a:spcBef>
          <a:spcPct val="20000"/>
        </a:spcBef>
        <a:spcAft>
          <a:spcPct val="0"/>
        </a:spcAft>
        <a:buClr>
          <a:schemeClr val="tx1"/>
        </a:buClr>
        <a:buSzPct val="95000"/>
        <a:buFont typeface="Wingdings" pitchFamily="2" charset="2"/>
        <a:buChar char="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2550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SzPct val="100000"/>
        <a:buFont typeface="Wingdings 3" pitchFamily="18" charset="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4638" indent="-182563" algn="l" rtl="0" fontAlgn="base">
        <a:spcBef>
          <a:spcPct val="20000"/>
        </a:spcBef>
        <a:spcAft>
          <a:spcPct val="0"/>
        </a:spcAft>
        <a:buClr>
          <a:schemeClr val="tx1"/>
        </a:buClr>
        <a:buFont typeface="Wingdings 2" pitchFamily="18" charset="2"/>
        <a:buChar char="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>
              <a:latin typeface="+mn-lt"/>
              <a:cs typeface="+mn-cs"/>
            </a:endParaRPr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100" name="Текст 1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7467600" cy="4873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045" y="1081881"/>
            <a:ext cx="2011362" cy="384175"/>
          </a:xfrm>
          <a:prstGeom prst="rect">
            <a:avLst/>
          </a:prstGeom>
        </p:spPr>
        <p:txBody>
          <a:bodyPr vert="horz"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67F2413-4789-49C1-8097-924E66717787}" type="datetimeFigureOut">
              <a:rPr lang="ru-RU"/>
              <a:pPr>
                <a:defRPr/>
              </a:pPr>
              <a:t>16.02.2015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89763" y="3736975"/>
            <a:ext cx="32004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8156575" y="5715000"/>
            <a:ext cx="549275" cy="549275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588" y="5734050"/>
            <a:ext cx="609600" cy="520700"/>
          </a:xfrm>
          <a:prstGeom prst="rect">
            <a:avLst/>
          </a:prstGeom>
        </p:spPr>
        <p:txBody>
          <a:bodyPr vert="horz" anchor="ctr"/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b="1" smtClean="0">
                <a:solidFill>
                  <a:srgbClr val="FFFFFF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471FDDA-4927-4363-BE1B-9F536FF582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83" r:id="rId4"/>
    <p:sldLayoutId id="2147483784" r:id="rId5"/>
    <p:sldLayoutId id="2147483795" r:id="rId6"/>
    <p:sldLayoutId id="2147483785" r:id="rId7"/>
    <p:sldLayoutId id="2147483796" r:id="rId8"/>
    <p:sldLayoutId id="2147483797" r:id="rId9"/>
    <p:sldLayoutId id="2147483786" r:id="rId10"/>
    <p:sldLayoutId id="2147483787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000" kern="1200" cap="small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" pitchFamily="2" charset="2"/>
        <a:buChar char="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563" algn="l" rtl="0" fontAlgn="base">
        <a:spcBef>
          <a:spcPct val="20000"/>
        </a:spcBef>
        <a:spcAft>
          <a:spcPct val="0"/>
        </a:spcAft>
        <a:buClr>
          <a:srgbClr val="B5A359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182563" algn="l" rtl="0" fontAlgn="base">
        <a:spcBef>
          <a:spcPct val="20000"/>
        </a:spcBef>
        <a:spcAft>
          <a:spcPct val="0"/>
        </a:spcAft>
        <a:buClr>
          <a:srgbClr val="E3D9B8"/>
        </a:buClr>
        <a:buSzPct val="60000"/>
        <a:buFont typeface="Wingdings" pitchFamily="2" charset="2"/>
        <a:buChar char="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182563" algn="l" rtl="0" fontAlgn="base">
        <a:spcBef>
          <a:spcPct val="20000"/>
        </a:spcBef>
        <a:spcAft>
          <a:spcPct val="0"/>
        </a:spcAft>
        <a:buClr>
          <a:srgbClr val="CBD4C2"/>
        </a:buClr>
        <a:buSzPct val="68000"/>
        <a:buFont typeface="Wingdings 2" pitchFamily="18" charset="2"/>
        <a:buChar char="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slideLayout" Target="../slideLayouts/slideLayout15.xml"/><Relationship Id="rId1" Type="http://schemas.openxmlformats.org/officeDocument/2006/relationships/themeOverride" Target="../theme/themeOverrid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3.xml"/><Relationship Id="rId1" Type="http://schemas.openxmlformats.org/officeDocument/2006/relationships/themeOverride" Target="../theme/themeOverride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8488C4"/>
            </a:gs>
            <a:gs pos="3400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282" y="428604"/>
            <a:ext cx="6572296" cy="2714644"/>
          </a:xfrm>
        </p:spPr>
        <p:txBody>
          <a:bodyPr>
            <a:normAutofit fontScale="90000"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22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СПб ГБОУ СПО «Медицинский техникум №2»</a:t>
            </a: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31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ТЕМА ЛЕКЦИИ</a:t>
            </a:r>
            <a: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/>
            </a:r>
            <a:br>
              <a:rPr lang="ru-RU" sz="44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ru-RU" sz="44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sz="44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36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Лекарственные средства, влияющие на периферическую нервную систему</a:t>
            </a:r>
            <a:br>
              <a:rPr lang="ru-RU" sz="36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36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sz="36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36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sz="36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36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sz="36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22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>Преподаватель: Морозова Наталия Юрьевна</a:t>
            </a:r>
            <a:r>
              <a:rPr lang="ru-RU" sz="36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sz="36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r>
              <a:rPr lang="ru-RU" sz="36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  <a:t/>
            </a:r>
            <a:br>
              <a:rPr lang="ru-RU" sz="3600" dirty="0" smtClean="0">
                <a:ln w="50800"/>
                <a:solidFill>
                  <a:schemeClr val="bg1">
                    <a:shade val="50000"/>
                  </a:schemeClr>
                </a:solidFill>
                <a:effectLst/>
              </a:rPr>
            </a:br>
            <a:endParaRPr lang="ru-RU" sz="3600" dirty="0">
              <a:ln w="50800"/>
              <a:solidFill>
                <a:schemeClr val="bg1">
                  <a:shade val="50000"/>
                </a:schemeClr>
              </a:solidFill>
              <a:effectLst/>
            </a:endParaRPr>
          </a:p>
        </p:txBody>
      </p:sp>
      <p:pic>
        <p:nvPicPr>
          <p:cNvPr id="7" name="Содержимое 6" descr="ПНС.JPG"/>
          <p:cNvPicPr>
            <a:picLocks noGrp="1" noChangeAspect="1"/>
          </p:cNvPicPr>
          <p:nvPr>
            <p:ph idx="1"/>
          </p:nvPr>
        </p:nvPicPr>
        <p:blipFill>
          <a:blip r:embed="rId2" cstate="print">
            <a:duotone>
              <a:prstClr val="black"/>
              <a:schemeClr val="tx2">
                <a:tint val="45000"/>
                <a:satMod val="400000"/>
              </a:schemeClr>
            </a:duotone>
          </a:blip>
          <a:stretch>
            <a:fillRect/>
          </a:stretch>
        </p:blipFill>
        <p:spPr>
          <a:xfrm>
            <a:off x="6786578" y="1928802"/>
            <a:ext cx="1905000" cy="4619625"/>
          </a:xfrm>
          <a:effectLst>
            <a:softEdge rad="112500"/>
          </a:effec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601" y="-27384"/>
            <a:ext cx="7873016" cy="406349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107504" y="6309320"/>
            <a:ext cx="9144000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000" b="1" dirty="0">
                <a:solidFill>
                  <a:srgbClr val="0070C0"/>
                </a:solidFill>
                <a:latin typeface="+mn-lt"/>
              </a:rPr>
              <a:t>Вторая Всероссийская научно-методическая конференция, 10 ноября 2014 - 10 февраля 2015</a:t>
            </a:r>
            <a:endParaRPr lang="ru-RU" sz="1000" dirty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ru-RU" sz="1000" b="1" dirty="0">
                <a:solidFill>
                  <a:srgbClr val="0070C0"/>
                </a:solidFill>
                <a:latin typeface="+mn-lt"/>
              </a:rPr>
              <a:t>"Педагогическая технология и мастерство учителя"</a:t>
            </a:r>
            <a:endParaRPr lang="ru-RU" sz="1000" dirty="0">
              <a:solidFill>
                <a:srgbClr val="0070C0"/>
              </a:solidFill>
              <a:latin typeface="+mn-lt"/>
            </a:endParaRPr>
          </a:p>
          <a:p>
            <a:pPr algn="ctr"/>
            <a:r>
              <a:rPr lang="ru-RU" sz="1000" dirty="0">
                <a:solidFill>
                  <a:srgbClr val="0070C0"/>
                </a:solidFill>
                <a:latin typeface="+mn-lt"/>
              </a:rPr>
              <a:t> </a:t>
            </a:r>
          </a:p>
        </p:txBody>
      </p:sp>
    </p:spTree>
  </p:cSld>
  <p:clrMapOvr>
    <a:masterClrMapping/>
  </p:clrMapOvr>
  <p:transition spd="med">
    <p:pull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4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5720" y="0"/>
            <a:ext cx="5357850" cy="92867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32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РАЗДРАЖАЮЩИЕ  ЛВ</a:t>
            </a:r>
            <a:endParaRPr lang="ru-RU" sz="32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357188" y="1143000"/>
            <a:ext cx="8329612" cy="5072063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000" i="1" u="sng" dirty="0" smtClean="0"/>
              <a:t>Раздражающие ЛВ </a:t>
            </a:r>
            <a:r>
              <a:rPr lang="ru-RU" dirty="0" smtClean="0"/>
              <a:t>– это ЛВ, которые раздражают периферические рецепторы, оказывают общее рефлекторное действие, усиливают кровообращение, учащают дыхание.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u="sng" dirty="0" smtClean="0"/>
              <a:t>Препараты:</a:t>
            </a: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Горчица (горчичники, горчичные ванны и обертывания)</a:t>
            </a: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Камфора (спиртовые и масляные растворы для профилактики и лечения пролежней и трофических язв)</a:t>
            </a: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Ментол (спиртовые или водно-спиртовые растворы для ухода за лежачими пациентами)</a:t>
            </a: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Нашатырный спирт</a:t>
            </a: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Мази, содержащие яды: 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                  - </a:t>
            </a:r>
            <a:r>
              <a:rPr lang="ru-RU" dirty="0" err="1" smtClean="0"/>
              <a:t>випросал</a:t>
            </a:r>
            <a:r>
              <a:rPr lang="ru-RU" dirty="0" smtClean="0"/>
              <a:t> (змеиный яд)</a:t>
            </a:r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  - </a:t>
            </a:r>
            <a:r>
              <a:rPr lang="ru-RU" dirty="0" err="1" smtClean="0"/>
              <a:t>апизартрон</a:t>
            </a:r>
            <a:r>
              <a:rPr lang="ru-RU" dirty="0" smtClean="0"/>
              <a:t> ( пчелиный яд)</a:t>
            </a:r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4294967295"/>
          </p:nvPr>
        </p:nvSpPr>
        <p:spPr>
          <a:xfrm>
            <a:off x="0" y="1268760"/>
            <a:ext cx="8604448" cy="5205065"/>
          </a:xfrm>
        </p:spPr>
        <p:txBody>
          <a:bodyPr/>
          <a:lstStyle/>
          <a:p>
            <a:pPr algn="ctr"/>
            <a:endParaRPr lang="ru-RU" sz="4000" dirty="0" smtClean="0"/>
          </a:p>
          <a:p>
            <a:pPr algn="ctr"/>
            <a:endParaRPr lang="ru-RU" sz="4000" dirty="0" smtClean="0"/>
          </a:p>
          <a:p>
            <a:pPr algn="ctr"/>
            <a:r>
              <a:rPr lang="ru-RU" sz="4800" dirty="0" smtClean="0"/>
              <a:t>Спасибо за внимание!</a:t>
            </a:r>
          </a:p>
          <a:p>
            <a:pPr algn="ctr"/>
            <a:endParaRPr lang="ru-RU" sz="4000" dirty="0" smtClean="0"/>
          </a:p>
          <a:p>
            <a:pPr algn="ctr"/>
            <a:endParaRPr lang="ru-RU" sz="4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3"/>
          <p:cNvSpPr>
            <a:spLocks noGrp="1"/>
          </p:cNvSpPr>
          <p:nvPr>
            <p:ph sz="quarter" idx="1"/>
          </p:nvPr>
        </p:nvSpPr>
        <p:spPr>
          <a:xfrm>
            <a:off x="-1143040" y="285728"/>
            <a:ext cx="8115328" cy="757230"/>
          </a:xfrm>
        </p:spPr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274320" indent="-274320" algn="ctr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4000" b="1" dirty="0" smtClean="0">
                <a:ln w="11430">
                  <a:solidFill>
                    <a:srgbClr val="7030A0"/>
                  </a:solidFill>
                </a:ln>
                <a:solidFill>
                  <a:srgbClr val="7030A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АНЕСТЕТИКИ.</a:t>
            </a:r>
            <a:endParaRPr lang="ru-RU" sz="4000" b="1" dirty="0">
              <a:ln w="11430">
                <a:solidFill>
                  <a:srgbClr val="7030A0"/>
                </a:solidFill>
              </a:ln>
              <a:solidFill>
                <a:srgbClr val="7030A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28625" y="3429000"/>
            <a:ext cx="8186738" cy="1768475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ru-RU" sz="2800" i="1" u="sng" smtClean="0"/>
              <a:t>Анестетики</a:t>
            </a:r>
            <a:r>
              <a:rPr lang="ru-RU" sz="2800" smtClean="0"/>
              <a:t> – это ЛВ, уменьшающие болевую чувствительность периферических рецепторов н.с.</a:t>
            </a:r>
          </a:p>
          <a:p>
            <a:pPr>
              <a:buFont typeface="Wingdings" pitchFamily="2" charset="2"/>
              <a:buNone/>
            </a:pPr>
            <a:endParaRPr lang="ru-RU" smtClean="0"/>
          </a:p>
        </p:txBody>
      </p:sp>
      <p:pic>
        <p:nvPicPr>
          <p:cNvPr id="6" name="Рисунок 5" descr="ан.jpg"/>
          <p:cNvPicPr>
            <a:picLocks noChangeAspect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5000628" y="1142984"/>
            <a:ext cx="3333773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5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Виды анестезии:</a:t>
            </a:r>
            <a: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/>
            </a:r>
            <a:br>
              <a:rPr lang="ru-RU" b="1" cap="none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</a:br>
            <a:endParaRPr lang="ru-RU" b="1" cap="none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28625" y="1285875"/>
            <a:ext cx="8401050" cy="5000625"/>
          </a:xfrm>
        </p:spPr>
        <p:txBody>
          <a:bodyPr>
            <a:normAutofit/>
          </a:bodyPr>
          <a:lstStyle/>
          <a:p>
            <a:pPr marL="571500" indent="-571500" fontAlgn="auto">
              <a:spcAft>
                <a:spcPts val="0"/>
              </a:spcAft>
              <a:buFont typeface="+mj-lt"/>
              <a:buAutoNum type="romanUcPeriod"/>
              <a:defRPr/>
            </a:pPr>
            <a:r>
              <a:rPr lang="ru-RU" sz="3200" i="1" u="sng" dirty="0" smtClean="0">
                <a:solidFill>
                  <a:schemeClr val="accent4">
                    <a:lumMod val="75000"/>
                  </a:schemeClr>
                </a:solidFill>
              </a:rPr>
              <a:t>Поверхностная</a:t>
            </a:r>
            <a:r>
              <a:rPr lang="ru-RU" sz="2800" dirty="0" smtClean="0"/>
              <a:t> – это нанесение анестетика на кожу и слизистую.</a:t>
            </a:r>
          </a:p>
          <a:p>
            <a:pPr marL="514350" indent="-514350" fontAlgn="auto">
              <a:spcAft>
                <a:spcPts val="0"/>
              </a:spcAft>
              <a:buFont typeface="Wingdings"/>
              <a:buAutoNum type="romanUcPeriod"/>
              <a:defRPr/>
            </a:pPr>
            <a:endParaRPr lang="ru-RU" sz="2800" dirty="0" smtClean="0"/>
          </a:p>
          <a:p>
            <a:pPr marL="514350" indent="-51435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b="1" u="sng" dirty="0" smtClean="0"/>
              <a:t>Препараты:</a:t>
            </a: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/>
              <a:t>Анестезин (присыпка или паста)</a:t>
            </a: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/>
              <a:t>Дикаин (глазные капли)</a:t>
            </a:r>
          </a:p>
          <a:p>
            <a:pPr marL="514350" indent="-51435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sz="2800" dirty="0" smtClean="0"/>
              <a:t>Лидокаин (аэрозоль на заднюю стенку глотки перед исследованием желудка)</a:t>
            </a:r>
            <a:endParaRPr lang="ru-RU" sz="2800" dirty="0"/>
          </a:p>
        </p:txBody>
      </p:sp>
    </p:spTree>
  </p:cSld>
  <p:clrMapOvr>
    <a:masterClrMapping/>
  </p:clrMapOvr>
  <p:transition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56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285750"/>
            <a:ext cx="8401050" cy="5768975"/>
          </a:xfrm>
        </p:spPr>
        <p:txBody>
          <a:bodyPr>
            <a:normAutofit/>
          </a:bodyPr>
          <a:lstStyle/>
          <a:p>
            <a:pPr marL="571500" indent="-571500" fontAlgn="auto">
              <a:spcAft>
                <a:spcPts val="0"/>
              </a:spcAft>
              <a:buFont typeface="+mj-lt"/>
              <a:buAutoNum type="romanUcPeriod" startAt="2"/>
              <a:defRPr/>
            </a:pPr>
            <a:r>
              <a:rPr lang="ru-RU" sz="2800" i="1" u="sng" dirty="0" smtClean="0">
                <a:solidFill>
                  <a:schemeClr val="accent4">
                    <a:lumMod val="75000"/>
                  </a:schemeClr>
                </a:solidFill>
              </a:rPr>
              <a:t>Инфильтрационная </a:t>
            </a:r>
            <a:r>
              <a:rPr lang="ru-RU" dirty="0" smtClean="0"/>
              <a:t>– послойное пропитывание тканей раствором анестетика.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u="sng" dirty="0" smtClean="0"/>
              <a:t>Препараты: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Новокаин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Тримекаин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Лидокаин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Ф.в.: растворы 0,25%-0,5% - флаконы 200 </a:t>
            </a:r>
            <a:r>
              <a:rPr lang="en-US" dirty="0" smtClean="0"/>
              <a:t>ml</a:t>
            </a:r>
            <a:r>
              <a:rPr lang="ru-RU" dirty="0" smtClean="0"/>
              <a:t>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u="sng" dirty="0" smtClean="0"/>
              <a:t>Применяются</a:t>
            </a:r>
            <a:r>
              <a:rPr lang="ru-RU" b="1" dirty="0" smtClean="0"/>
              <a:t> </a:t>
            </a:r>
            <a:r>
              <a:rPr lang="ru-RU" dirty="0" smtClean="0"/>
              <a:t>при лёгких хирургических вмешательствах (вскрытие гнойников). Так же применяются столовыми ложками через рот при болях в желудке.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 </a:t>
            </a:r>
            <a:endParaRPr lang="ru-RU" dirty="0"/>
          </a:p>
        </p:txBody>
      </p:sp>
    </p:spTree>
  </p:cSld>
  <p:clrMapOvr>
    <a:masterClrMapping/>
  </p:clrMapOvr>
  <p:transition spd="med">
    <p:pull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57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28625"/>
            <a:ext cx="8229600" cy="5697538"/>
          </a:xfrm>
        </p:spPr>
        <p:txBody>
          <a:bodyPr>
            <a:normAutofit/>
          </a:bodyPr>
          <a:lstStyle/>
          <a:p>
            <a:pPr marL="571500" indent="-571500" fontAlgn="auto">
              <a:spcAft>
                <a:spcPts val="0"/>
              </a:spcAft>
              <a:buFont typeface="+mj-lt"/>
              <a:buAutoNum type="romanUcPeriod" startAt="3"/>
              <a:defRPr/>
            </a:pPr>
            <a:r>
              <a:rPr lang="ru-RU" sz="2800" i="1" u="sng" dirty="0" smtClean="0">
                <a:solidFill>
                  <a:schemeClr val="accent4">
                    <a:lumMod val="75000"/>
                  </a:schemeClr>
                </a:solidFill>
              </a:rPr>
              <a:t>Проводниковая (стволовая) </a:t>
            </a:r>
            <a:r>
              <a:rPr lang="ru-RU" dirty="0" smtClean="0"/>
              <a:t>– это введение анестетика в нерв или около нерва.</a:t>
            </a:r>
          </a:p>
          <a:p>
            <a:pPr marL="571500" indent="-57150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571500" indent="-57150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u="sng" dirty="0" smtClean="0"/>
              <a:t>Препараты: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Новокаин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Лидокаин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Ультракаин</a:t>
            </a:r>
          </a:p>
          <a:p>
            <a:pPr marL="571500" indent="-57150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Ф.в.: растворы 1-2% - ампулы 2-5 </a:t>
            </a:r>
            <a:r>
              <a:rPr lang="en-US" dirty="0" smtClean="0"/>
              <a:t>ml</a:t>
            </a:r>
            <a:r>
              <a:rPr lang="ru-RU" dirty="0" smtClean="0"/>
              <a:t>.</a:t>
            </a:r>
          </a:p>
          <a:p>
            <a:pPr marL="571500" indent="-57150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571500" indent="-57150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  <a:p>
            <a:pPr marL="571500" indent="-57150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u="sng" dirty="0" smtClean="0"/>
              <a:t>Применяются: </a:t>
            </a:r>
            <a:r>
              <a:rPr lang="ru-RU" b="1" dirty="0" smtClean="0"/>
              <a:t> </a:t>
            </a:r>
            <a:r>
              <a:rPr lang="ru-RU" dirty="0" smtClean="0"/>
              <a:t>в стоматологии и  травматологии.</a:t>
            </a:r>
          </a:p>
        </p:txBody>
      </p:sp>
      <p:pic>
        <p:nvPicPr>
          <p:cNvPr id="4" name="Рисунок 3" descr="Пр.jpg"/>
          <p:cNvPicPr>
            <a:picLocks noChangeAspect="1"/>
          </p:cNvPicPr>
          <p:nvPr/>
        </p:nvPicPr>
        <p:blipFill>
          <a:blip r:embed="rId3" cstate="print">
            <a:duotone>
              <a:schemeClr val="accent2">
                <a:shade val="45000"/>
                <a:satMod val="135000"/>
              </a:schemeClr>
              <a:prstClr val="white"/>
            </a:duotone>
            <a:lum contrast="-30000"/>
          </a:blip>
          <a:stretch>
            <a:fillRect/>
          </a:stretch>
        </p:blipFill>
        <p:spPr>
          <a:xfrm>
            <a:off x="5929322" y="1285860"/>
            <a:ext cx="2443155" cy="317808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  <a:alpha val="7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357188"/>
            <a:ext cx="8229600" cy="5768975"/>
          </a:xfrm>
        </p:spPr>
        <p:txBody>
          <a:bodyPr>
            <a:normAutofit/>
          </a:bodyPr>
          <a:lstStyle/>
          <a:p>
            <a:pPr marL="571500" indent="-571500" fontAlgn="auto">
              <a:spcAft>
                <a:spcPts val="0"/>
              </a:spcAft>
              <a:buFont typeface="+mj-lt"/>
              <a:buAutoNum type="romanUcPeriod" startAt="4"/>
              <a:defRPr/>
            </a:pPr>
            <a:r>
              <a:rPr lang="ru-RU" sz="3200" dirty="0" smtClean="0"/>
              <a:t> </a:t>
            </a:r>
            <a:r>
              <a:rPr lang="ru-RU" sz="3200" i="1" u="sng" dirty="0" smtClean="0">
                <a:solidFill>
                  <a:schemeClr val="accent4">
                    <a:lumMod val="75000"/>
                  </a:schemeClr>
                </a:solidFill>
              </a:rPr>
              <a:t>Спинномозговая </a:t>
            </a:r>
            <a:r>
              <a:rPr lang="ru-RU" dirty="0" smtClean="0"/>
              <a:t>бывает:</a:t>
            </a:r>
          </a:p>
          <a:p>
            <a:pPr marL="571500" indent="-5715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 smtClean="0"/>
              <a:t>Паравертебральная (около позвонковая)</a:t>
            </a:r>
          </a:p>
          <a:p>
            <a:pPr marL="571500" indent="-57150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 smtClean="0"/>
              <a:t>Перидуральная ( вокруг твёрдой мозговой оболочки)</a:t>
            </a:r>
          </a:p>
          <a:p>
            <a:pPr marL="571500" indent="-57150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571500" indent="-57150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u="sng" dirty="0" smtClean="0"/>
              <a:t>Препараты: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Совкаин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Ультракаин</a:t>
            </a:r>
          </a:p>
          <a:p>
            <a:pPr marL="571500" indent="-57150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Ксикаин</a:t>
            </a:r>
          </a:p>
          <a:p>
            <a:pPr marL="571500" indent="-57150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Ф.в.: растворы 2-5% - ампулы 1-2 </a:t>
            </a:r>
            <a:r>
              <a:rPr lang="en-US" dirty="0" smtClean="0"/>
              <a:t>ml</a:t>
            </a:r>
            <a:r>
              <a:rPr lang="ru-RU" dirty="0" smtClean="0"/>
              <a:t>.</a:t>
            </a:r>
          </a:p>
          <a:p>
            <a:pPr marL="571500" indent="-57150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571500" indent="-57150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u="sng" dirty="0" smtClean="0"/>
              <a:t>Применяются: </a:t>
            </a:r>
            <a:r>
              <a:rPr lang="ru-RU" dirty="0" smtClean="0"/>
              <a:t>для обезболивания нижних конечностей и органов малого таза.</a:t>
            </a:r>
          </a:p>
          <a:p>
            <a:pPr marL="571500" indent="-57150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6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0"/>
            <a:ext cx="5929354" cy="85723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ВЯЖУЩИЕ  ЛВ.</a:t>
            </a:r>
            <a:endParaRPr lang="ru-RU" sz="4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50" y="928688"/>
            <a:ext cx="8643938" cy="5429250"/>
          </a:xfrm>
        </p:spPr>
        <p:txBody>
          <a:bodyPr>
            <a:normAutofit fontScale="925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3000" i="1" u="sng" dirty="0" smtClean="0"/>
              <a:t>Вяжущие ЛВ </a:t>
            </a:r>
            <a:r>
              <a:rPr lang="ru-RU" dirty="0" smtClean="0"/>
              <a:t>– это ЛВ, сворачивающие поверхностный слой цитоплазмы клеток и образующую тонкую плёнку, предохраняющую рецепторы от раздражения.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Оказывают противовоспалительное и бактерицидное действие на слизистые ЖКТ.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u="sng" dirty="0" smtClean="0"/>
              <a:t>Препараты: 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Кора дуба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Танилин (измельчённая кора дуба в таблетках)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Растворы солей тяжелых металлов, спиртовые растворы.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u="sng" dirty="0" smtClean="0"/>
              <a:t>Показания к применению: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 smtClean="0"/>
              <a:t>Язвенная болезнь желудка (сворачивает)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 smtClean="0"/>
              <a:t>Полоскание полости рта ( боль в горле, стоматит, язвы при зубных протезах)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6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28596" y="0"/>
            <a:ext cx="8258204" cy="868346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ОБВОЛАКИВАЮЩИЕ  ЛВ</a:t>
            </a:r>
            <a:endParaRPr lang="ru-RU" sz="4000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857250"/>
            <a:ext cx="8643937" cy="5572125"/>
          </a:xfrm>
        </p:spPr>
        <p:txBody>
          <a:bodyPr>
            <a:normAutofit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2800" i="1" u="sng" dirty="0" smtClean="0"/>
              <a:t>Обволакивающие ЛВ </a:t>
            </a:r>
            <a:r>
              <a:rPr lang="ru-RU" dirty="0" smtClean="0"/>
              <a:t>– это слизистые вещества, образующие клейкие растворы, тонкой плёнкой предохраняющие рецепторы от раздражения.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u="sng" dirty="0" smtClean="0"/>
              <a:t>Препараты: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/>
              <a:t> </a:t>
            </a:r>
            <a:r>
              <a:rPr lang="ru-RU" dirty="0" smtClean="0"/>
              <a:t>Крахмальные слизи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Лекарственные кисели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u="sng" dirty="0" smtClean="0"/>
              <a:t>Показания: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 smtClean="0"/>
              <a:t>Язвенная болезнь желудка и двенадцатиперстной кишки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 smtClean="0"/>
              <a:t>Слизь входит в состав лекарственной клизмы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  <a:alpha val="52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0"/>
            <a:ext cx="8229600" cy="114300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 АДСОРБИРУЮЩИЕ  ЛВ</a:t>
            </a:r>
            <a:b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</a:br>
            <a:r>
              <a:rPr lang="ru-RU" b="1" cap="none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(адсорбенты)</a:t>
            </a:r>
            <a:endParaRPr lang="ru-RU" b="1" cap="none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313" y="1285875"/>
            <a:ext cx="8929687" cy="5286375"/>
          </a:xfrm>
        </p:spPr>
        <p:txBody>
          <a:bodyPr>
            <a:normAutofit fontScale="85000" lnSpcReduction="20000"/>
          </a:bodyPr>
          <a:lstStyle/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sz="4000" i="1" u="sng" dirty="0" smtClean="0"/>
              <a:t>Адсорбирующие ЛВ </a:t>
            </a:r>
            <a:r>
              <a:rPr lang="ru-RU" dirty="0" smtClean="0"/>
              <a:t>– это ЛВ, поглощающие жидкости и газы.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u="sng" dirty="0" smtClean="0"/>
              <a:t>Препараты: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Активированный уголь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Ф.в.: черные таблетки по 0,5.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err="1" smtClean="0"/>
              <a:t>Смекта</a:t>
            </a:r>
            <a:r>
              <a:rPr lang="ru-RU" dirty="0"/>
              <a:t> </a:t>
            </a:r>
            <a:r>
              <a:rPr lang="ru-RU" dirty="0" smtClean="0"/>
              <a:t>(порошок </a:t>
            </a:r>
            <a:r>
              <a:rPr lang="ru-RU" dirty="0" err="1" smtClean="0"/>
              <a:t>голубой</a:t>
            </a:r>
            <a:r>
              <a:rPr lang="ru-RU" dirty="0" smtClean="0"/>
              <a:t> глины)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err="1" smtClean="0"/>
              <a:t>Полифепан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err="1" smtClean="0"/>
              <a:t>Эспумезан</a:t>
            </a:r>
            <a:endParaRPr lang="ru-RU" dirty="0" smtClean="0"/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err="1" smtClean="0"/>
              <a:t>Зостерин</a:t>
            </a:r>
            <a:r>
              <a:rPr lang="ru-RU" dirty="0" smtClean="0"/>
              <a:t> (готовят из морских водорослей, применяют при аллергиях)</a:t>
            </a:r>
          </a:p>
          <a:p>
            <a:pPr marL="274320" indent="-274320" fontAlgn="auto"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ru-RU" dirty="0" smtClean="0"/>
              <a:t>Наружные адсорбенты: тальк, оксид цинка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dirty="0" smtClean="0"/>
              <a:t>Добавляют в присыпки и пасты.</a:t>
            </a:r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endParaRPr lang="ru-RU" dirty="0"/>
          </a:p>
          <a:p>
            <a:pPr marL="274320" indent="-274320" fontAlgn="auto">
              <a:spcAft>
                <a:spcPts val="0"/>
              </a:spcAft>
              <a:buFont typeface="Wingdings"/>
              <a:buNone/>
              <a:defRPr/>
            </a:pPr>
            <a:r>
              <a:rPr lang="ru-RU" b="1" u="sng" dirty="0" smtClean="0"/>
              <a:t>Показания: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 smtClean="0"/>
              <a:t>Метеоризм (вздутие живота)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arenR"/>
              <a:defRPr/>
            </a:pPr>
            <a:r>
              <a:rPr lang="ru-RU" dirty="0" smtClean="0"/>
              <a:t>Отравления</a:t>
            </a:r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Эркер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Другая 3">
    <a:dk1>
      <a:sysClr val="windowText" lastClr="000000"/>
    </a:dk1>
    <a:lt1>
      <a:sysClr val="window" lastClr="FFFFFF"/>
    </a:lt1>
    <a:dk2>
      <a:srgbClr val="575F6D"/>
    </a:dk2>
    <a:lt2>
      <a:srgbClr val="7030A0"/>
    </a:lt2>
    <a:accent1>
      <a:srgbClr val="7030A0"/>
    </a:accent1>
    <a:accent2>
      <a:srgbClr val="7030A0"/>
    </a:accent2>
    <a:accent3>
      <a:srgbClr val="B32C16"/>
    </a:accent3>
    <a:accent4>
      <a:srgbClr val="7030A0"/>
    </a:accent4>
    <a:accent5>
      <a:srgbClr val="AEBAD5"/>
    </a:accent5>
    <a:accent6>
      <a:srgbClr val="7030A0"/>
    </a:accent6>
    <a:hlink>
      <a:srgbClr val="D2611C"/>
    </a:hlink>
    <a:folHlink>
      <a:srgbClr val="3B435B"/>
    </a:folHlink>
  </a:clrScheme>
</a:themeOverride>
</file>

<file path=ppt/theme/themeOverride2.xml><?xml version="1.0" encoding="utf-8"?>
<a:themeOverride xmlns:a="http://schemas.openxmlformats.org/drawingml/2006/main">
  <a:clrScheme name="Другая 3">
    <a:dk1>
      <a:sysClr val="windowText" lastClr="000000"/>
    </a:dk1>
    <a:lt1>
      <a:sysClr val="window" lastClr="FFFFFF"/>
    </a:lt1>
    <a:dk2>
      <a:srgbClr val="575F6D"/>
    </a:dk2>
    <a:lt2>
      <a:srgbClr val="7030A0"/>
    </a:lt2>
    <a:accent1>
      <a:srgbClr val="7030A0"/>
    </a:accent1>
    <a:accent2>
      <a:srgbClr val="7030A0"/>
    </a:accent2>
    <a:accent3>
      <a:srgbClr val="B32C16"/>
    </a:accent3>
    <a:accent4>
      <a:srgbClr val="7030A0"/>
    </a:accent4>
    <a:accent5>
      <a:srgbClr val="AEBAD5"/>
    </a:accent5>
    <a:accent6>
      <a:srgbClr val="7030A0"/>
    </a:accent6>
    <a:hlink>
      <a:srgbClr val="D2611C"/>
    </a:hlink>
    <a:folHlink>
      <a:srgbClr val="3B435B"/>
    </a:folHlink>
  </a:clrScheme>
</a:themeOverride>
</file>

<file path=ppt/theme/themeOverride3.xml><?xml version="1.0" encoding="utf-8"?>
<a:themeOverride xmlns:a="http://schemas.openxmlformats.org/drawingml/2006/main">
  <a:clrScheme name="Другая 3">
    <a:dk1>
      <a:sysClr val="windowText" lastClr="000000"/>
    </a:dk1>
    <a:lt1>
      <a:sysClr val="window" lastClr="FFFFFF"/>
    </a:lt1>
    <a:dk2>
      <a:srgbClr val="575F6D"/>
    </a:dk2>
    <a:lt2>
      <a:srgbClr val="7030A0"/>
    </a:lt2>
    <a:accent1>
      <a:srgbClr val="7030A0"/>
    </a:accent1>
    <a:accent2>
      <a:srgbClr val="7030A0"/>
    </a:accent2>
    <a:accent3>
      <a:srgbClr val="B32C16"/>
    </a:accent3>
    <a:accent4>
      <a:srgbClr val="7030A0"/>
    </a:accent4>
    <a:accent5>
      <a:srgbClr val="AEBAD5"/>
    </a:accent5>
    <a:accent6>
      <a:srgbClr val="7030A0"/>
    </a:accent6>
    <a:hlink>
      <a:srgbClr val="D2611C"/>
    </a:hlink>
    <a:folHlink>
      <a:srgbClr val="3B435B"/>
    </a:folHlink>
  </a:clrScheme>
</a:themeOverride>
</file>

<file path=ppt/theme/themeOverride4.xml><?xml version="1.0" encoding="utf-8"?>
<a:themeOverride xmlns:a="http://schemas.openxmlformats.org/drawingml/2006/main">
  <a:clrScheme name="Другая 3">
    <a:dk1>
      <a:sysClr val="windowText" lastClr="000000"/>
    </a:dk1>
    <a:lt1>
      <a:sysClr val="window" lastClr="FFFFFF"/>
    </a:lt1>
    <a:dk2>
      <a:srgbClr val="575F6D"/>
    </a:dk2>
    <a:lt2>
      <a:srgbClr val="7030A0"/>
    </a:lt2>
    <a:accent1>
      <a:srgbClr val="7030A0"/>
    </a:accent1>
    <a:accent2>
      <a:srgbClr val="7030A0"/>
    </a:accent2>
    <a:accent3>
      <a:srgbClr val="B32C16"/>
    </a:accent3>
    <a:accent4>
      <a:srgbClr val="7030A0"/>
    </a:accent4>
    <a:accent5>
      <a:srgbClr val="AEBAD5"/>
    </a:accent5>
    <a:accent6>
      <a:srgbClr val="7030A0"/>
    </a:accent6>
    <a:hlink>
      <a:srgbClr val="D2611C"/>
    </a:hlink>
    <a:folHlink>
      <a:srgbClr val="3B435B"/>
    </a:folHlink>
  </a:clrScheme>
</a:themeOverride>
</file>

<file path=ppt/theme/themeOverride5.xml><?xml version="1.0" encoding="utf-8"?>
<a:themeOverride xmlns:a="http://schemas.openxmlformats.org/drawingml/2006/main">
  <a:clrScheme name="Другая 3">
    <a:dk1>
      <a:sysClr val="windowText" lastClr="000000"/>
    </a:dk1>
    <a:lt1>
      <a:sysClr val="window" lastClr="FFFFFF"/>
    </a:lt1>
    <a:dk2>
      <a:srgbClr val="575F6D"/>
    </a:dk2>
    <a:lt2>
      <a:srgbClr val="7030A0"/>
    </a:lt2>
    <a:accent1>
      <a:srgbClr val="7030A0"/>
    </a:accent1>
    <a:accent2>
      <a:srgbClr val="7030A0"/>
    </a:accent2>
    <a:accent3>
      <a:srgbClr val="B32C16"/>
    </a:accent3>
    <a:accent4>
      <a:srgbClr val="7030A0"/>
    </a:accent4>
    <a:accent5>
      <a:srgbClr val="AEBAD5"/>
    </a:accent5>
    <a:accent6>
      <a:srgbClr val="7030A0"/>
    </a:accent6>
    <a:hlink>
      <a:srgbClr val="D2611C"/>
    </a:hlink>
    <a:folHlink>
      <a:srgbClr val="3B435B"/>
    </a:folHlink>
  </a:clrScheme>
</a:themeOverride>
</file>

<file path=ppt/theme/themeOverride6.xml><?xml version="1.0" encoding="utf-8"?>
<a:themeOverride xmlns:a="http://schemas.openxmlformats.org/drawingml/2006/main">
  <a:clrScheme name="Бумажная">
    <a:dk1>
      <a:sysClr val="windowText" lastClr="000000"/>
    </a:dk1>
    <a:lt1>
      <a:sysClr val="window" lastClr="FFFFFF"/>
    </a:lt1>
    <a:dk2>
      <a:srgbClr val="444D26"/>
    </a:dk2>
    <a:lt2>
      <a:srgbClr val="FEFAC9"/>
    </a:lt2>
    <a:accent1>
      <a:srgbClr val="A5B592"/>
    </a:accent1>
    <a:accent2>
      <a:srgbClr val="F3A447"/>
    </a:accent2>
    <a:accent3>
      <a:srgbClr val="E7BC29"/>
    </a:accent3>
    <a:accent4>
      <a:srgbClr val="D092A7"/>
    </a:accent4>
    <a:accent5>
      <a:srgbClr val="9C85C0"/>
    </a:accent5>
    <a:accent6>
      <a:srgbClr val="809EC2"/>
    </a:accent6>
    <a:hlink>
      <a:srgbClr val="8E58B6"/>
    </a:hlink>
    <a:folHlink>
      <a:srgbClr val="7F6F6F"/>
    </a:folHlink>
  </a:clrScheme>
</a:themeOverride>
</file>

<file path=ppt/theme/themeOverride7.xml><?xml version="1.0" encoding="utf-8"?>
<a:themeOverride xmlns:a="http://schemas.openxmlformats.org/drawingml/2006/main">
  <a:clrScheme name="Начальная">
    <a:dk1>
      <a:sysClr val="windowText" lastClr="000000"/>
    </a:dk1>
    <a:lt1>
      <a:sysClr val="window" lastClr="FFFFFF"/>
    </a:lt1>
    <a:dk2>
      <a:srgbClr val="464653"/>
    </a:dk2>
    <a:lt2>
      <a:srgbClr val="DDE9EC"/>
    </a:lt2>
    <a:accent1>
      <a:srgbClr val="727CA3"/>
    </a:accent1>
    <a:accent2>
      <a:srgbClr val="9FB8CD"/>
    </a:accent2>
    <a:accent3>
      <a:srgbClr val="D2DA7A"/>
    </a:accent3>
    <a:accent4>
      <a:srgbClr val="FADA7A"/>
    </a:accent4>
    <a:accent5>
      <a:srgbClr val="B88472"/>
    </a:accent5>
    <a:accent6>
      <a:srgbClr val="8E736A"/>
    </a:accent6>
    <a:hlink>
      <a:srgbClr val="B292CA"/>
    </a:hlink>
    <a:folHlink>
      <a:srgbClr val="6B5680"/>
    </a:folHlink>
  </a:clrScheme>
</a:themeOverride>
</file>

<file path=ppt/theme/themeOverride8.xml><?xml version="1.0" encoding="utf-8"?>
<a:themeOverride xmlns:a="http://schemas.openxmlformats.org/drawingml/2006/main">
  <a:clrScheme name="Городская">
    <a:dk1>
      <a:sysClr val="windowText" lastClr="000000"/>
    </a:dk1>
    <a:lt1>
      <a:sysClr val="window" lastClr="FFFFFF"/>
    </a:lt1>
    <a:dk2>
      <a:srgbClr val="424456"/>
    </a:dk2>
    <a:lt2>
      <a:srgbClr val="DEDEDE"/>
    </a:lt2>
    <a:accent1>
      <a:srgbClr val="53548A"/>
    </a:accent1>
    <a:accent2>
      <a:srgbClr val="438086"/>
    </a:accent2>
    <a:accent3>
      <a:srgbClr val="A04DA3"/>
    </a:accent3>
    <a:accent4>
      <a:srgbClr val="C4652D"/>
    </a:accent4>
    <a:accent5>
      <a:srgbClr val="8B5D3D"/>
    </a:accent5>
    <a:accent6>
      <a:srgbClr val="5C92B5"/>
    </a:accent6>
    <a:hlink>
      <a:srgbClr val="67AFBD"/>
    </a:hlink>
    <a:folHlink>
      <a:srgbClr val="C2A87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471</TotalTime>
  <Words>466</Words>
  <Application>Microsoft Office PowerPoint</Application>
  <PresentationFormat>Экран (4:3)</PresentationFormat>
  <Paragraphs>97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2</vt:i4>
      </vt:variant>
      <vt:variant>
        <vt:lpstr>Заголовки слайдов</vt:lpstr>
      </vt:variant>
      <vt:variant>
        <vt:i4>11</vt:i4>
      </vt:variant>
    </vt:vector>
  </HeadingPairs>
  <TitlesOfParts>
    <vt:vector size="13" baseType="lpstr">
      <vt:lpstr>Апекс</vt:lpstr>
      <vt:lpstr>Эркер</vt:lpstr>
      <vt:lpstr>            СПб ГБОУ СПО «Медицинский техникум №2»  ТЕМА ЛЕКЦИИ  Лекарственные средства, влияющие на периферическую нервную систему    Преподаватель: Морозова Наталия Юрьевна  </vt:lpstr>
      <vt:lpstr>Презентация PowerPoint</vt:lpstr>
      <vt:lpstr>Виды анестезии: </vt:lpstr>
      <vt:lpstr>Презентация PowerPoint</vt:lpstr>
      <vt:lpstr>Презентация PowerPoint</vt:lpstr>
      <vt:lpstr>Презентация PowerPoint</vt:lpstr>
      <vt:lpstr>ВЯЖУЩИЕ  ЛВ.</vt:lpstr>
      <vt:lpstr>ОБВОЛАКИВАЮЩИЕ  ЛВ</vt:lpstr>
      <vt:lpstr> АДСОРБИРУЮЩИЕ  ЛВ (адсорбенты)</vt:lpstr>
      <vt:lpstr>РАЗДРАЖАЮЩИЕ  ЛВ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Морозова Наталия Юрьевна</dc:creator>
  <cp:lastModifiedBy>ринат</cp:lastModifiedBy>
  <cp:revision>56</cp:revision>
  <dcterms:created xsi:type="dcterms:W3CDTF">2012-04-20T15:10:34Z</dcterms:created>
  <dcterms:modified xsi:type="dcterms:W3CDTF">2015-02-16T17:03:54Z</dcterms:modified>
</cp:coreProperties>
</file>