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2" r:id="rId3"/>
    <p:sldId id="261" r:id="rId4"/>
    <p:sldId id="263" r:id="rId5"/>
    <p:sldId id="264" r:id="rId6"/>
    <p:sldId id="281" r:id="rId7"/>
    <p:sldId id="286" r:id="rId8"/>
    <p:sldId id="266" r:id="rId9"/>
    <p:sldId id="258" r:id="rId10"/>
    <p:sldId id="259" r:id="rId11"/>
    <p:sldId id="260" r:id="rId12"/>
    <p:sldId id="282" r:id="rId13"/>
    <p:sldId id="285" r:id="rId14"/>
    <p:sldId id="28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7F628-66A1-448A-960A-3B7124537C4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0B5EA-B54D-4A46-A0BA-C1D5F5B62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27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 Относятся к общему (</a:t>
            </a:r>
            <a:r>
              <a:rPr lang="ru-RU" dirty="0" err="1" smtClean="0"/>
              <a:t>метапредметному</a:t>
            </a:r>
            <a:r>
              <a:rPr lang="ru-RU" dirty="0" smtClean="0"/>
              <a:t>) содержанию образования); 2. Относятся к определённому кругу образовательных областей; 3. Частные</a:t>
            </a:r>
            <a:r>
              <a:rPr lang="ru-RU" baseline="0" dirty="0" smtClean="0"/>
              <a:t> по отношению к двум предыдущим уровням, имеют конкретное описание и возможность формирования в рамках предметов, дисциплин и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B5EA-B54D-4A46-A0BA-C1D5F5B621F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87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Человека можно назвать компетентным, если он умеет действовать в различных жизненных ситуациях в соответствии с этими четырьмя компонентами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B5EA-B54D-4A46-A0BA-C1D5F5B621F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78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Человек, ощущающий своё незнание по сравнению с другими, может реагировать на это агрессией как компенсацией своей некомпетентности, которая может перерастать в личностную деструкцию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B5EA-B54D-4A46-A0BA-C1D5F5B621F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9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ltGray">
          <a:xfrm>
            <a:off x="7223760" y="5410"/>
            <a:ext cx="1926890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>
            <a:off x="742950" y="5362237"/>
            <a:ext cx="840105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0" y="649224"/>
            <a:ext cx="1839834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 bwMode="ltGray">
          <a:xfrm>
            <a:off x="621792" y="594360"/>
            <a:ext cx="7790688" cy="5788152"/>
          </a:xfrm>
          <a:prstGeom prst="ellipse">
            <a:avLst/>
          </a:prstGeom>
          <a:gradFill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scene3d>
            <a:camera prst="orthographicFront"/>
            <a:lightRig rig="soft" dir="t">
              <a:rot lat="0" lon="0" rev="16200000"/>
            </a:lightRig>
          </a:scene3d>
          <a:sp3d prstMaterial="plastic">
            <a:bevelT w="101600" h="1270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85800" y="2130425"/>
            <a:ext cx="7772400" cy="1470025"/>
          </a:xfr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gradFill flip="none" rotWithShape="1">
                  <a:gsLst>
                    <a:gs pos="0">
                      <a:schemeClr val="tx1"/>
                    </a:gs>
                    <a:gs pos="44000">
                      <a:schemeClr val="tx1">
                        <a:lumMod val="85000"/>
                      </a:schemeClr>
                    </a:gs>
                    <a:gs pos="100000">
                      <a:schemeClr val="tx1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1371600" y="3886200"/>
            <a:ext cx="6400800" cy="12161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reeform 8"/>
          <p:cNvSpPr/>
          <p:nvPr/>
        </p:nvSpPr>
        <p:spPr bwMode="ltGray">
          <a:xfrm>
            <a:off x="6954" y="2705"/>
            <a:ext cx="7708296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38"/>
            <a:ext cx="635508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74998" y="1"/>
            <a:ext cx="2930695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0" y="146304"/>
            <a:ext cx="873394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 flipH="1">
            <a:off x="6251595" y="2"/>
            <a:ext cx="2774989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8303961" y="118997"/>
            <a:ext cx="84021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 flipV="1">
            <a:off x="8404381" y="4828139"/>
            <a:ext cx="73962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H="1" flipV="1">
            <a:off x="5959494" y="5930042"/>
            <a:ext cx="3030580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V="1">
            <a:off x="237264" y="6065125"/>
            <a:ext cx="2889393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H="1" flipV="1">
            <a:off x="0" y="4779980"/>
            <a:ext cx="705394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7223760" y="5410"/>
            <a:ext cx="1926890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742950" y="5362237"/>
            <a:ext cx="840105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649224"/>
            <a:ext cx="1839834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6954" y="2705"/>
            <a:ext cx="7708296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algn="ctr" defTabSz="914400" rtl="0" eaLnBrk="1" latinLnBrk="0" hangingPunct="1"/>
            <a:endParaRPr lang="en-US" sz="4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02536"/>
            <a:ext cx="7068312" cy="114300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69848" y="3218688"/>
            <a:ext cx="7068312" cy="1572768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30589" y="0"/>
            <a:ext cx="774440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312983"/>
            <a:ext cx="909138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V="1">
            <a:off x="0" y="5172889"/>
            <a:ext cx="850182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7706271" y="-3132"/>
            <a:ext cx="1450255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475656" y="5237922"/>
            <a:ext cx="8668343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530352"/>
            <a:ext cx="7315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9536" y="1719072"/>
            <a:ext cx="3575304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719072"/>
            <a:ext cx="3575304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ltGray">
          <a:xfrm>
            <a:off x="30589" y="0"/>
            <a:ext cx="774440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0" y="312983"/>
            <a:ext cx="909138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7706271" y="-3132"/>
            <a:ext cx="1450255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530352"/>
            <a:ext cx="7315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ltGray">
          <a:xfrm>
            <a:off x="30589" y="0"/>
            <a:ext cx="774440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ltGray">
          <a:xfrm>
            <a:off x="0" y="312983"/>
            <a:ext cx="909138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 flipV="1">
            <a:off x="0" y="5172889"/>
            <a:ext cx="850182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7706271" y="-3132"/>
            <a:ext cx="1450255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475656" y="5237922"/>
            <a:ext cx="8668343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612648"/>
            <a:ext cx="701344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reeform 4"/>
          <p:cNvSpPr/>
          <p:nvPr/>
        </p:nvSpPr>
        <p:spPr bwMode="ltGray">
          <a:xfrm>
            <a:off x="30589" y="0"/>
            <a:ext cx="774440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 bwMode="ltGray">
          <a:xfrm>
            <a:off x="0" y="312983"/>
            <a:ext cx="909138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7706271" y="-3132"/>
            <a:ext cx="1450255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74998" y="1"/>
            <a:ext cx="2930695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146304"/>
            <a:ext cx="873394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H="1">
            <a:off x="6251595" y="2"/>
            <a:ext cx="2774989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8303961" y="118997"/>
            <a:ext cx="84021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V="1">
            <a:off x="8404381" y="4828139"/>
            <a:ext cx="73962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H="1" flipV="1">
            <a:off x="5959494" y="5930042"/>
            <a:ext cx="3030580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V="1">
            <a:off x="237264" y="6065125"/>
            <a:ext cx="2889393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Freeform 14"/>
          <p:cNvSpPr/>
          <p:nvPr/>
        </p:nvSpPr>
        <p:spPr bwMode="ltGray">
          <a:xfrm flipH="1" flipV="1">
            <a:off x="0" y="4779980"/>
            <a:ext cx="705394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7223760" y="5410"/>
            <a:ext cx="1926890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742950" y="5362237"/>
            <a:ext cx="840105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0" y="649224"/>
            <a:ext cx="1839834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6954" y="2705"/>
            <a:ext cx="7708296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31536" cy="41148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685800"/>
            <a:ext cx="6638544" cy="395935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>
            <a:bevelT w="101600" h="1270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285232"/>
            <a:ext cx="5431536" cy="630936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Gray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64808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7248" y="6464808"/>
            <a:ext cx="2895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4808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gradFill flip="none" rotWithShape="1">
            <a:gsLst>
              <a:gs pos="0">
                <a:schemeClr val="tx1"/>
              </a:gs>
              <a:gs pos="44000">
                <a:schemeClr val="tx1">
                  <a:lumMod val="85000"/>
                </a:schemeClr>
              </a:gs>
              <a:gs pos="100000">
                <a:schemeClr val="tx1">
                  <a:lumMod val="50000"/>
                </a:schemeClr>
              </a:gs>
            </a:gsLst>
            <a:lin ang="5400000" scaled="0"/>
            <a:tileRect/>
          </a:gradFill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Ключевые компетенции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077072"/>
            <a:ext cx="5504656" cy="1559024"/>
          </a:xfrm>
        </p:spPr>
        <p:txBody>
          <a:bodyPr>
            <a:noAutofit/>
          </a:bodyPr>
          <a:lstStyle/>
          <a:p>
            <a:pPr algn="r"/>
            <a:r>
              <a:rPr lang="ru-RU" sz="1400" dirty="0">
                <a:solidFill>
                  <a:schemeClr val="tx1"/>
                </a:solidFill>
              </a:rPr>
              <a:t>Горелова Лариса Константиновна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</a:rPr>
              <a:t>старший методист</a:t>
            </a:r>
          </a:p>
          <a:p>
            <a:pPr algn="r"/>
            <a:r>
              <a:rPr lang="ru-RU" sz="1400" dirty="0" err="1">
                <a:solidFill>
                  <a:schemeClr val="tx1"/>
                </a:solidFill>
              </a:rPr>
              <a:t>Колонтаева</a:t>
            </a:r>
            <a:r>
              <a:rPr lang="ru-RU" sz="1400" dirty="0">
                <a:solidFill>
                  <a:schemeClr val="tx1"/>
                </a:solidFill>
              </a:rPr>
              <a:t> Ольга Андреевна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</a:rPr>
              <a:t>методист</a:t>
            </a:r>
          </a:p>
          <a:p>
            <a:r>
              <a:rPr lang="ru-RU" sz="1400" dirty="0">
                <a:solidFill>
                  <a:schemeClr val="tx1"/>
                </a:solidFill>
              </a:rPr>
              <a:t>Государственное областное образовательное автономное учреждение дополнительного профессионального образования «Мурманский областной центр повышения квалификации специалистов здравоохранения»</a:t>
            </a:r>
          </a:p>
          <a:p>
            <a:r>
              <a:rPr lang="ru-RU" sz="1400" dirty="0">
                <a:solidFill>
                  <a:schemeClr val="tx1"/>
                </a:solidFill>
              </a:rPr>
              <a:t>город Мурманск</a:t>
            </a:r>
          </a:p>
          <a:p>
            <a:pPr algn="r"/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 компетентности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Функциональный анализ деятельности специалистов (анализ НПА, анкетирование, хронометраж рабочего дня)</a:t>
            </a:r>
          </a:p>
          <a:p>
            <a:r>
              <a:rPr lang="ru-RU" dirty="0"/>
              <a:t>Определение перечня компетенций, обеспечивающих выполнение служебных функций</a:t>
            </a:r>
          </a:p>
        </p:txBody>
      </p:sp>
    </p:spTree>
    <p:extLst>
      <p:ext uri="{BB962C8B-B14F-4D97-AF65-F5344CB8AC3E}">
        <p14:creationId xmlns:p14="http://schemas.microsoft.com/office/powerpoint/2010/main" val="36843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 компетентности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Выявление </a:t>
            </a:r>
            <a:r>
              <a:rPr lang="ru-RU" dirty="0" err="1" smtClean="0"/>
              <a:t>компетентностных</a:t>
            </a:r>
            <a:r>
              <a:rPr lang="ru-RU" dirty="0" smtClean="0"/>
              <a:t> дефицитов (анкетирование, диагностика деятельности, экспертная оценка)</a:t>
            </a:r>
          </a:p>
          <a:p>
            <a:r>
              <a:rPr lang="ru-RU" dirty="0" smtClean="0"/>
              <a:t>Дифференциация </a:t>
            </a:r>
            <a:r>
              <a:rPr lang="ru-RU" dirty="0" err="1" smtClean="0"/>
              <a:t>компетентностных</a:t>
            </a:r>
            <a:r>
              <a:rPr lang="ru-RU" dirty="0" smtClean="0"/>
              <a:t> дефицитов на универсальные и индивидуальные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3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Диагностика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Оценка степени и характера личностных и </a:t>
            </a:r>
            <a:r>
              <a:rPr lang="ru-RU" dirty="0" err="1" smtClean="0"/>
              <a:t>деятельностных</a:t>
            </a:r>
            <a:r>
              <a:rPr lang="ru-RU" dirty="0" smtClean="0"/>
              <a:t> изменений</a:t>
            </a:r>
          </a:p>
          <a:p>
            <a:r>
              <a:rPr lang="ru-RU" dirty="0" smtClean="0"/>
              <a:t>Метод анализа продуктов деятельности</a:t>
            </a:r>
          </a:p>
          <a:p>
            <a:r>
              <a:rPr lang="ru-RU" dirty="0" smtClean="0"/>
              <a:t>Метод экспертных оценок</a:t>
            </a:r>
          </a:p>
          <a:p>
            <a:r>
              <a:rPr lang="ru-RU" dirty="0" smtClean="0"/>
              <a:t>Самоанализ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9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620688"/>
            <a:ext cx="504056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Общие и профессиональные</a:t>
            </a:r>
          </a:p>
          <a:p>
            <a:pPr algn="ctr"/>
            <a:r>
              <a:rPr lang="ru-RU" b="1" dirty="0" smtClean="0"/>
              <a:t>компетенции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43287" y="620688"/>
            <a:ext cx="259863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Ключевые</a:t>
            </a:r>
          </a:p>
          <a:p>
            <a:pPr algn="ctr"/>
            <a:r>
              <a:rPr lang="ru-RU" b="1" dirty="0" smtClean="0"/>
              <a:t>компетенции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358485"/>
            <a:ext cx="504056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ПК 4.2. Соблюдать принципы профессиональной этики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347388"/>
            <a:ext cx="504056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ОК 5. Использовать информационно-коммуникационные технологии в профессиональной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351087"/>
            <a:ext cx="504056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ПК 4.1. Эффективно общаться с пациентом и его окружением в процессе профессиональной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3354786"/>
            <a:ext cx="504056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ОК 2. Организовывать собственную деятельность, исходя из цели и способов её достижения, определённых руководителем.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5085184"/>
            <a:ext cx="504056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ОК 3. Анализировать рабочую ситуацию, осуществлять текущий и итоговый контроль, оценку и коррекцию собственной деятельности, нести ответственность за результаты своей работы.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43286" y="4358485"/>
            <a:ext cx="259863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ctr"/>
            <a:r>
              <a:rPr lang="ru-RU" dirty="0"/>
              <a:t>Ценностно-смысловая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43287" y="1347388"/>
            <a:ext cx="259863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ctr"/>
            <a:r>
              <a:rPr lang="ru-RU" dirty="0"/>
              <a:t>Информационная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43287" y="2351087"/>
            <a:ext cx="259863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ctr"/>
            <a:r>
              <a:rPr lang="ru-RU" dirty="0"/>
              <a:t>Коммуникативная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43285" y="3354786"/>
            <a:ext cx="259863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ru-RU" dirty="0"/>
              <a:t>Личностного </a:t>
            </a:r>
            <a:r>
              <a:rPr lang="ru-RU" dirty="0" smtClean="0"/>
              <a:t>само-совершенствования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43287" y="5085184"/>
            <a:ext cx="2598637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ctr"/>
            <a:r>
              <a:rPr lang="ru-RU" dirty="0"/>
              <a:t>Познавательная</a:t>
            </a:r>
          </a:p>
        </p:txBody>
      </p:sp>
    </p:spTree>
    <p:extLst>
      <p:ext uri="{BB962C8B-B14F-4D97-AF65-F5344CB8AC3E}">
        <p14:creationId xmlns:p14="http://schemas.microsoft.com/office/powerpoint/2010/main" val="150037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ru-RU" sz="5400" b="1" dirty="0" smtClean="0">
              <a:gradFill flip="none" rotWithShape="1">
                <a:gsLst>
                  <a:gs pos="0">
                    <a:schemeClr val="tx1"/>
                  </a:gs>
                  <a:gs pos="44000">
                    <a:schemeClr val="tx1">
                      <a:lumMod val="85000"/>
                    </a:schemeClr>
                  </a:gs>
                  <a:gs pos="100000">
                    <a:schemeClr val="tx1">
                      <a:lumMod val="50000"/>
                    </a:schemeClr>
                  </a:gs>
                </a:gsLst>
                <a:lin ang="5400000" scaled="0"/>
                <a:tileRect/>
              </a:gra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5400" b="1" dirty="0" smtClean="0">
                <a:gradFill flip="none" rotWithShape="1">
                  <a:gsLst>
                    <a:gs pos="0">
                      <a:schemeClr val="tx1"/>
                    </a:gs>
                    <a:gs pos="44000">
                      <a:schemeClr val="tx1">
                        <a:lumMod val="85000"/>
                      </a:schemeClr>
                    </a:gs>
                    <a:gs pos="100000">
                      <a:schemeClr val="tx1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</a:t>
            </a:r>
            <a:r>
              <a:rPr lang="ru-RU" sz="5400" b="1" dirty="0">
                <a:gradFill flip="none" rotWithShape="1">
                  <a:gsLst>
                    <a:gs pos="0">
                      <a:schemeClr val="tx1"/>
                    </a:gs>
                    <a:gs pos="44000">
                      <a:schemeClr val="tx1">
                        <a:lumMod val="85000"/>
                      </a:schemeClr>
                    </a:gs>
                    <a:gs pos="100000">
                      <a:schemeClr val="tx1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566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 в количестве знаний заключается образование, а в полном понимании и искусном применении всего того, что знаешь.</a:t>
            </a:r>
          </a:p>
          <a:p>
            <a:pPr marL="0" indent="0" algn="r">
              <a:buNone/>
            </a:pPr>
            <a:r>
              <a:rPr lang="ru-RU" dirty="0" smtClean="0"/>
              <a:t>А. </a:t>
            </a:r>
            <a:r>
              <a:rPr lang="ru-RU" dirty="0" err="1" smtClean="0"/>
              <a:t>Дистервег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3733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Компетенция? Компетентность?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Компетенция</a:t>
            </a:r>
            <a:r>
              <a:rPr lang="ru-RU" dirty="0" smtClean="0"/>
              <a:t> – совокупность взаимосвязанных качеств личности (знаний, умений, навыков, способов деятельности), задаваемых по отношению к определённому кругу предметов и процессов, необходимых, чтобы качественно и продуктивно действовать по отношению к ним (по Хуторскому).</a:t>
            </a:r>
          </a:p>
          <a:p>
            <a:r>
              <a:rPr lang="ru-RU" b="1" dirty="0" smtClean="0"/>
              <a:t>Компетентность</a:t>
            </a:r>
            <a:r>
              <a:rPr lang="ru-RU" dirty="0" smtClean="0"/>
              <a:t> – владение, обладание человеком соответствующей компетенцией, включающей его личностное отношение к ней и предмету деятельности (по Хуторскому).</a:t>
            </a:r>
          </a:p>
        </p:txBody>
      </p:sp>
    </p:spTree>
    <p:extLst>
      <p:ext uri="{BB962C8B-B14F-4D97-AF65-F5344CB8AC3E}">
        <p14:creationId xmlns:p14="http://schemas.microsoft.com/office/powerpoint/2010/main" val="12261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Компетенция? Компетентность?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Компетенция</a:t>
            </a:r>
            <a:r>
              <a:rPr lang="ru-RU" dirty="0" smtClean="0"/>
              <a:t> – способность применять знания, умения, личностные качества и практический опыт для успешной деятельности в определённой области.</a:t>
            </a:r>
          </a:p>
          <a:p>
            <a:r>
              <a:rPr lang="ru-RU" b="1" dirty="0" smtClean="0"/>
              <a:t>Компетентность</a:t>
            </a:r>
            <a:r>
              <a:rPr lang="ru-RU" dirty="0" smtClean="0"/>
              <a:t> – результат освоения компетенций конкретной личностью.</a:t>
            </a:r>
          </a:p>
        </p:txBody>
      </p:sp>
    </p:spTree>
    <p:extLst>
      <p:ext uri="{BB962C8B-B14F-4D97-AF65-F5344CB8AC3E}">
        <p14:creationId xmlns:p14="http://schemas.microsoft.com/office/powerpoint/2010/main" val="28823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низ 6"/>
          <p:cNvSpPr/>
          <p:nvPr/>
        </p:nvSpPr>
        <p:spPr>
          <a:xfrm>
            <a:off x="4087070" y="5105255"/>
            <a:ext cx="933853" cy="597666"/>
          </a:xfrm>
          <a:prstGeom prst="down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олилиния 7"/>
          <p:cNvSpPr/>
          <p:nvPr/>
        </p:nvSpPr>
        <p:spPr>
          <a:xfrm>
            <a:off x="2312748" y="5583389"/>
            <a:ext cx="4482498" cy="1120624"/>
          </a:xfrm>
          <a:custGeom>
            <a:avLst/>
            <a:gdLst>
              <a:gd name="connsiteX0" fmla="*/ 0 w 4482498"/>
              <a:gd name="connsiteY0" fmla="*/ 0 h 1120624"/>
              <a:gd name="connsiteX1" fmla="*/ 4482498 w 4482498"/>
              <a:gd name="connsiteY1" fmla="*/ 0 h 1120624"/>
              <a:gd name="connsiteX2" fmla="*/ 4482498 w 4482498"/>
              <a:gd name="connsiteY2" fmla="*/ 1120624 h 1120624"/>
              <a:gd name="connsiteX3" fmla="*/ 0 w 4482498"/>
              <a:gd name="connsiteY3" fmla="*/ 1120624 h 1120624"/>
              <a:gd name="connsiteX4" fmla="*/ 0 w 4482498"/>
              <a:gd name="connsiteY4" fmla="*/ 0 h 112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2498" h="1120624">
                <a:moveTo>
                  <a:pt x="0" y="0"/>
                </a:moveTo>
                <a:lnTo>
                  <a:pt x="4482498" y="0"/>
                </a:lnTo>
                <a:lnTo>
                  <a:pt x="4482498" y="1120624"/>
                </a:lnTo>
                <a:lnTo>
                  <a:pt x="0" y="11206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7584" tIns="227584" rIns="227584" bIns="22758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kern="1200" dirty="0" smtClean="0"/>
              <a:t>КОМПЕТЕНТНОСТЬ</a:t>
            </a:r>
            <a:endParaRPr lang="ru-RU" sz="3200" kern="1200" dirty="0"/>
          </a:p>
        </p:txBody>
      </p:sp>
      <p:sp>
        <p:nvSpPr>
          <p:cNvPr id="9" name="Полилиния 8"/>
          <p:cNvSpPr/>
          <p:nvPr/>
        </p:nvSpPr>
        <p:spPr>
          <a:xfrm>
            <a:off x="3889093" y="2810216"/>
            <a:ext cx="1680937" cy="1680937"/>
          </a:xfrm>
          <a:custGeom>
            <a:avLst/>
            <a:gdLst>
              <a:gd name="connsiteX0" fmla="*/ 0 w 1680937"/>
              <a:gd name="connsiteY0" fmla="*/ 840469 h 1680937"/>
              <a:gd name="connsiteX1" fmla="*/ 840469 w 1680937"/>
              <a:gd name="connsiteY1" fmla="*/ 0 h 1680937"/>
              <a:gd name="connsiteX2" fmla="*/ 1680938 w 1680937"/>
              <a:gd name="connsiteY2" fmla="*/ 840469 h 1680937"/>
              <a:gd name="connsiteX3" fmla="*/ 840469 w 1680937"/>
              <a:gd name="connsiteY3" fmla="*/ 1680938 h 1680937"/>
              <a:gd name="connsiteX4" fmla="*/ 0 w 1680937"/>
              <a:gd name="connsiteY4" fmla="*/ 840469 h 168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937" h="1680937">
                <a:moveTo>
                  <a:pt x="0" y="840469"/>
                </a:moveTo>
                <a:cubicBezTo>
                  <a:pt x="0" y="376291"/>
                  <a:pt x="376291" y="0"/>
                  <a:pt x="840469" y="0"/>
                </a:cubicBezTo>
                <a:cubicBezTo>
                  <a:pt x="1304647" y="0"/>
                  <a:pt x="1680938" y="376291"/>
                  <a:pt x="1680938" y="840469"/>
                </a:cubicBezTo>
                <a:cubicBezTo>
                  <a:pt x="1680938" y="1304647"/>
                  <a:pt x="1304647" y="1680938"/>
                  <a:pt x="840469" y="1680938"/>
                </a:cubicBezTo>
                <a:cubicBezTo>
                  <a:pt x="376291" y="1680938"/>
                  <a:pt x="0" y="1304647"/>
                  <a:pt x="0" y="840469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3948" tIns="263948" rIns="263948" bIns="26394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smtClean="0"/>
              <a:t>Компетенция</a:t>
            </a:r>
            <a:endParaRPr lang="ru-RU" sz="14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2686289" y="1549140"/>
            <a:ext cx="1680937" cy="1680937"/>
          </a:xfrm>
          <a:custGeom>
            <a:avLst/>
            <a:gdLst>
              <a:gd name="connsiteX0" fmla="*/ 0 w 1680937"/>
              <a:gd name="connsiteY0" fmla="*/ 840469 h 1680937"/>
              <a:gd name="connsiteX1" fmla="*/ 840469 w 1680937"/>
              <a:gd name="connsiteY1" fmla="*/ 0 h 1680937"/>
              <a:gd name="connsiteX2" fmla="*/ 1680938 w 1680937"/>
              <a:gd name="connsiteY2" fmla="*/ 840469 h 1680937"/>
              <a:gd name="connsiteX3" fmla="*/ 840469 w 1680937"/>
              <a:gd name="connsiteY3" fmla="*/ 1680938 h 1680937"/>
              <a:gd name="connsiteX4" fmla="*/ 0 w 1680937"/>
              <a:gd name="connsiteY4" fmla="*/ 840469 h 168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937" h="1680937">
                <a:moveTo>
                  <a:pt x="0" y="840469"/>
                </a:moveTo>
                <a:cubicBezTo>
                  <a:pt x="0" y="376291"/>
                  <a:pt x="376291" y="0"/>
                  <a:pt x="840469" y="0"/>
                </a:cubicBezTo>
                <a:cubicBezTo>
                  <a:pt x="1304647" y="0"/>
                  <a:pt x="1680938" y="376291"/>
                  <a:pt x="1680938" y="840469"/>
                </a:cubicBezTo>
                <a:cubicBezTo>
                  <a:pt x="1680938" y="1304647"/>
                  <a:pt x="1304647" y="1680938"/>
                  <a:pt x="840469" y="1680938"/>
                </a:cubicBezTo>
                <a:cubicBezTo>
                  <a:pt x="376291" y="1680938"/>
                  <a:pt x="0" y="1304647"/>
                  <a:pt x="0" y="840469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3948" tIns="263948" rIns="263948" bIns="26394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/>
              <a:t>Компетенция</a:t>
            </a:r>
            <a:endParaRPr lang="ru-RU" sz="14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4404580" y="1142727"/>
            <a:ext cx="1680937" cy="1680937"/>
          </a:xfrm>
          <a:custGeom>
            <a:avLst/>
            <a:gdLst>
              <a:gd name="connsiteX0" fmla="*/ 0 w 1680937"/>
              <a:gd name="connsiteY0" fmla="*/ 840469 h 1680937"/>
              <a:gd name="connsiteX1" fmla="*/ 840469 w 1680937"/>
              <a:gd name="connsiteY1" fmla="*/ 0 h 1680937"/>
              <a:gd name="connsiteX2" fmla="*/ 1680938 w 1680937"/>
              <a:gd name="connsiteY2" fmla="*/ 840469 h 1680937"/>
              <a:gd name="connsiteX3" fmla="*/ 840469 w 1680937"/>
              <a:gd name="connsiteY3" fmla="*/ 1680938 h 1680937"/>
              <a:gd name="connsiteX4" fmla="*/ 0 w 1680937"/>
              <a:gd name="connsiteY4" fmla="*/ 840469 h 168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937" h="1680937">
                <a:moveTo>
                  <a:pt x="0" y="840469"/>
                </a:moveTo>
                <a:cubicBezTo>
                  <a:pt x="0" y="376291"/>
                  <a:pt x="376291" y="0"/>
                  <a:pt x="840469" y="0"/>
                </a:cubicBezTo>
                <a:cubicBezTo>
                  <a:pt x="1304647" y="0"/>
                  <a:pt x="1680938" y="376291"/>
                  <a:pt x="1680938" y="840469"/>
                </a:cubicBezTo>
                <a:cubicBezTo>
                  <a:pt x="1680938" y="1304647"/>
                  <a:pt x="1304647" y="1680938"/>
                  <a:pt x="840469" y="1680938"/>
                </a:cubicBezTo>
                <a:cubicBezTo>
                  <a:pt x="376291" y="1680938"/>
                  <a:pt x="0" y="1304647"/>
                  <a:pt x="0" y="840469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3948" tIns="263948" rIns="263948" bIns="26394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/>
              <a:t>Компетенция</a:t>
            </a:r>
            <a:endParaRPr lang="ru-RU" sz="1400" kern="12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939206" y="802057"/>
            <a:ext cx="5229581" cy="4183665"/>
            <a:chOff x="1939206" y="802057"/>
            <a:chExt cx="5229581" cy="4183665"/>
          </a:xfrm>
        </p:grpSpPr>
        <p:sp>
          <p:nvSpPr>
            <p:cNvPr id="6" name="Овал 5"/>
            <p:cNvSpPr/>
            <p:nvPr/>
          </p:nvSpPr>
          <p:spPr>
            <a:xfrm>
              <a:off x="2137183" y="1007505"/>
              <a:ext cx="4818686" cy="1673466"/>
            </a:xfrm>
            <a:prstGeom prst="ellipse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hape 11"/>
            <p:cNvSpPr/>
            <p:nvPr/>
          </p:nvSpPr>
          <p:spPr>
            <a:xfrm>
              <a:off x="1939206" y="802057"/>
              <a:ext cx="5229581" cy="4183665"/>
            </a:xfrm>
            <a:prstGeom prst="funnel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36842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Иерархия компетенций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Ключевые компетенции</a:t>
            </a:r>
          </a:p>
          <a:p>
            <a:pPr marL="914400" lvl="1" indent="-514350"/>
            <a:r>
              <a:rPr lang="ru-RU" dirty="0" smtClean="0"/>
              <a:t>Информационная компетенция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Общепредметные</a:t>
            </a:r>
            <a:r>
              <a:rPr lang="ru-RU" dirty="0" smtClean="0"/>
              <a:t> компетенции</a:t>
            </a:r>
          </a:p>
          <a:p>
            <a:pPr marL="914400" lvl="1" indent="-514350"/>
            <a:r>
              <a:rPr lang="ru-RU" sz="2600" dirty="0"/>
              <a:t>ОК 4. Осуществлять поиск, анализ и оценку информации, необходимой для постановки и решения профессиональных задач, профессионального и личностного </a:t>
            </a:r>
            <a:r>
              <a:rPr lang="ru-RU" sz="2600" dirty="0" smtClean="0"/>
              <a:t>развития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Предметные компетенции</a:t>
            </a:r>
          </a:p>
          <a:p>
            <a:pPr marL="914400" lvl="1" indent="-514350"/>
            <a:r>
              <a:rPr lang="ru-RU" sz="2600" dirty="0"/>
              <a:t>ПК 4.5. Работать с нормативно-правовой, </a:t>
            </a:r>
            <a:r>
              <a:rPr lang="ru-RU" sz="2600" dirty="0" smtClean="0"/>
              <a:t>учётно-отчётной </a:t>
            </a:r>
            <a:r>
              <a:rPr lang="ru-RU" sz="2600" dirty="0"/>
              <a:t>и медицинской </a:t>
            </a:r>
            <a:r>
              <a:rPr lang="ru-RU" sz="2600" dirty="0" smtClean="0"/>
              <a:t>документацией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034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Свойства ключевых компетенций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Многофункциональность</a:t>
            </a:r>
          </a:p>
          <a:p>
            <a:r>
              <a:rPr lang="ru-RU" dirty="0" smtClean="0"/>
              <a:t>Многомерность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95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компетенции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Ценностно-смысловые</a:t>
            </a:r>
          </a:p>
          <a:p>
            <a:r>
              <a:rPr lang="ru-RU" dirty="0" smtClean="0"/>
              <a:t>Общекультурные</a:t>
            </a:r>
          </a:p>
          <a:p>
            <a:r>
              <a:rPr lang="ru-RU" dirty="0" smtClean="0"/>
              <a:t>Учебно-познавательные</a:t>
            </a:r>
          </a:p>
          <a:p>
            <a:r>
              <a:rPr lang="ru-RU" dirty="0" smtClean="0"/>
              <a:t>Информационные</a:t>
            </a:r>
          </a:p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Социально-трудовые</a:t>
            </a:r>
          </a:p>
          <a:p>
            <a:r>
              <a:rPr lang="ru-RU" dirty="0" smtClean="0"/>
              <a:t>Личностного самосовершенствования</a:t>
            </a:r>
          </a:p>
          <a:p>
            <a:pPr marL="0" indent="0" algn="ctr">
              <a:buNone/>
            </a:pPr>
            <a:r>
              <a:rPr lang="ru-RU" sz="2000" dirty="0" smtClean="0"/>
              <a:t>(по Хуторскому)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622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Элементы компетентности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Знание о вариантах действий в разных ситуациях</a:t>
            </a:r>
          </a:p>
          <a:p>
            <a:r>
              <a:rPr lang="ru-RU" dirty="0" smtClean="0"/>
              <a:t>Рефлексия действия (какое действие мне необходимо?)</a:t>
            </a:r>
          </a:p>
          <a:p>
            <a:r>
              <a:rPr lang="ru-RU" dirty="0" smtClean="0"/>
              <a:t>Мотивация действия (зачем мне необходимо именно это действие?)</a:t>
            </a:r>
          </a:p>
          <a:p>
            <a:r>
              <a:rPr lang="ru-RU" dirty="0" smtClean="0"/>
              <a:t>Корректировка 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8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ий металл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3D01">
      <a:majorFont>
        <a:latin typeface="Franklin Gothic Demi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Jpan" typeface="HG丸ｺﾞｼｯｸM-PRO"/>
        <a:font script="Hang" typeface="맑은 고딕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</TotalTime>
  <Words>458</Words>
  <Application>Microsoft Office PowerPoint</Application>
  <PresentationFormat>Экран (4:3)</PresentationFormat>
  <Paragraphs>76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Синий металл</vt:lpstr>
      <vt:lpstr>Ключевые компетенции</vt:lpstr>
      <vt:lpstr>Презентация PowerPoint</vt:lpstr>
      <vt:lpstr>Компетенция? Компетентность?</vt:lpstr>
      <vt:lpstr>Компетенция? Компетентность?</vt:lpstr>
      <vt:lpstr>Презентация PowerPoint</vt:lpstr>
      <vt:lpstr>Иерархия компетенций</vt:lpstr>
      <vt:lpstr>Свойства ключевых компетенций</vt:lpstr>
      <vt:lpstr>Ключевые компетенции</vt:lpstr>
      <vt:lpstr>Элементы компетентности</vt:lpstr>
      <vt:lpstr>Дефицит компетентности</vt:lpstr>
      <vt:lpstr>Дефицит компетентности</vt:lpstr>
      <vt:lpstr>Диагностика результатов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Ключевые компетенции</dc:title>
  <dc:creator>Odiringa</dc:creator>
  <cp:lastModifiedBy>ринат</cp:lastModifiedBy>
  <cp:revision>36</cp:revision>
  <dcterms:created xsi:type="dcterms:W3CDTF">2014-03-17T14:55:09Z</dcterms:created>
  <dcterms:modified xsi:type="dcterms:W3CDTF">2015-01-27T14:21:12Z</dcterms:modified>
</cp:coreProperties>
</file>