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9" r:id="rId2"/>
    <p:sldId id="329" r:id="rId3"/>
    <p:sldId id="298" r:id="rId4"/>
    <p:sldId id="296" r:id="rId5"/>
    <p:sldId id="316" r:id="rId6"/>
    <p:sldId id="297" r:id="rId7"/>
    <p:sldId id="266" r:id="rId8"/>
    <p:sldId id="288" r:id="rId9"/>
    <p:sldId id="260" r:id="rId10"/>
    <p:sldId id="263" r:id="rId11"/>
    <p:sldId id="267" r:id="rId12"/>
    <p:sldId id="294" r:id="rId13"/>
    <p:sldId id="289" r:id="rId14"/>
    <p:sldId id="299" r:id="rId15"/>
    <p:sldId id="301" r:id="rId16"/>
    <p:sldId id="303" r:id="rId17"/>
    <p:sldId id="304" r:id="rId18"/>
    <p:sldId id="317" r:id="rId19"/>
    <p:sldId id="315" r:id="rId20"/>
    <p:sldId id="320" r:id="rId21"/>
    <p:sldId id="326" r:id="rId22"/>
    <p:sldId id="285" r:id="rId23"/>
    <p:sldId id="323" r:id="rId24"/>
    <p:sldId id="327" r:id="rId25"/>
    <p:sldId id="328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66"/>
    <a:srgbClr val="00FF00"/>
    <a:srgbClr val="FFCCCC"/>
    <a:srgbClr val="FF0066"/>
    <a:srgbClr val="FFFF99"/>
    <a:srgbClr val="FFFFCC"/>
    <a:srgbClr val="00FFFF"/>
    <a:srgbClr val="A5002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3656" autoAdjust="0"/>
  </p:normalViewPr>
  <p:slideViewPr>
    <p:cSldViewPr>
      <p:cViewPr>
        <p:scale>
          <a:sx n="113" d="100"/>
          <a:sy n="113" d="100"/>
        </p:scale>
        <p:origin x="6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7643-3D01-43D5-ACC0-1C3717C94DC1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Овсянникова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D493-BDD6-4283-960C-8EC98356F7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908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0BF5B-D107-449B-8802-917E3D5FCCEA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Овсянникова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4F44C-943C-40AD-AB31-226DDCBA6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5513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44C-943C-40AD-AB31-226DDCBA610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Овсянникова И.В.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44C-943C-40AD-AB31-226DDCBA610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Овсянникова И.В.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C4D8-4454-4828-BE7F-4CC9B41C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65B4-D1E5-4154-95BF-879A8D6F4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AD06-2495-41EB-8189-9BEFE9056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798B8F-2229-480B-9936-1B3F0725FD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E5B8E-E893-4BCB-B83A-38929CDBE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C414-C4DA-487F-9E19-A54E5BEF1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87A6-BCBA-45E1-B69A-6AE3AF6B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505D-E350-42B3-9428-74A5F138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7E2C-51A8-4F04-ADA6-44CEB2BA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B80D-BB81-4F3B-9318-DCBE3E509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E2BE-F9F7-4035-B1C4-A47191B6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7864-EA42-460A-8EA3-A0A366C96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0F8F2C9-EC88-4673-B449-BCF46CEB3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Relationship Id="rId14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entasbalss.ru/upload/news/1316068626.jpg" TargetMode="External"/><Relationship Id="rId13" Type="http://schemas.openxmlformats.org/officeDocument/2006/relationships/hyperlink" Target="http://upload.wikimedia.org/wikipedia/commons/9/98/Saut_%C3%A0_l'%C3%A9lastique_Superman_-_Viaduc_de_la_Souleuvre.JPG" TargetMode="External"/><Relationship Id="rId3" Type="http://schemas.openxmlformats.org/officeDocument/2006/relationships/hyperlink" Target="http://www.iceskatingshoes.org/images/ice%20skating%20shoes%202.jpg" TargetMode="External"/><Relationship Id="rId7" Type="http://schemas.openxmlformats.org/officeDocument/2006/relationships/hyperlink" Target="http://s05.radikal.ru/i178/1002/83/e1aab6c8da1a.jpg" TargetMode="External"/><Relationship Id="rId12" Type="http://schemas.openxmlformats.org/officeDocument/2006/relationships/hyperlink" Target="http://upload.wikimedia.org/wikipedia/commons/e/ed/Bungie-Jumping.jpg" TargetMode="External"/><Relationship Id="rId2" Type="http://schemas.openxmlformats.org/officeDocument/2006/relationships/hyperlink" Target="http://www.smayli.ru/data/smiles/sporta-1350.gif" TargetMode="External"/><Relationship Id="rId16" Type="http://schemas.openxmlformats.org/officeDocument/2006/relationships/hyperlink" Target="http://upload.wikimedia.org/wikipedia/commons/7/77/Rafting_em_Brota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ushki-oboi.ru/wp-content/uploads/2011/04/razvitie_boksa_za_rubejom_41.jpg" TargetMode="External"/><Relationship Id="rId11" Type="http://schemas.openxmlformats.org/officeDocument/2006/relationships/hyperlink" Target="http://www.oformi.net/uploads/gallery/comthumb/191/tennis_wallpaper_desktop.jpg" TargetMode="External"/><Relationship Id="rId5" Type="http://schemas.openxmlformats.org/officeDocument/2006/relationships/hyperlink" Target="http://www.muravlenko.com/uploads/posts/2011-08/1314681197_khfkjdsjkgjgkjdsgjkgkjgkjfg999990000.jpg" TargetMode="External"/><Relationship Id="rId15" Type="http://schemas.openxmlformats.org/officeDocument/2006/relationships/hyperlink" Target="http://upload.wikimedia.org/wikipedia/en/b/b7/12way2.jpg" TargetMode="External"/><Relationship Id="rId10" Type="http://schemas.openxmlformats.org/officeDocument/2006/relationships/hyperlink" Target="http://media.fatalgame.com/screen_large/alpine-skiing-2006-4217.jpg" TargetMode="External"/><Relationship Id="rId4" Type="http://schemas.openxmlformats.org/officeDocument/2006/relationships/hyperlink" Target="http://www.therun.ru/images/imgbig/picture_117.jpeg" TargetMode="External"/><Relationship Id="rId9" Type="http://schemas.openxmlformats.org/officeDocument/2006/relationships/hyperlink" Target="http://www.sektahab.ru/wp-content/uploads/2011/04/football1-330x219.jpg" TargetMode="External"/><Relationship Id="rId14" Type="http://schemas.openxmlformats.org/officeDocument/2006/relationships/hyperlink" Target="http://upload.wikimedia.org/wikipedia/en/4/4e/Ilovechicago.jp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absolut-ekb.narod.ru/gruppovie_programmi/funktsionalnii_trening/functional_training.jpg?rand=217983223242310" TargetMode="External"/><Relationship Id="rId13" Type="http://schemas.openxmlformats.org/officeDocument/2006/relationships/hyperlink" Target="http://www.windsport.am/forms/pkt/ws1.jpg" TargetMode="External"/><Relationship Id="rId18" Type="http://schemas.openxmlformats.org/officeDocument/2006/relationships/hyperlink" Target="http://www.chumpysclipart.com/images/illustrations/xsmall2/1394_picture_of_a_happy_smiling_boy_ice_skating.jpg" TargetMode="External"/><Relationship Id="rId26" Type="http://schemas.openxmlformats.org/officeDocument/2006/relationships/hyperlink" Target="http://www.flippersmack.com/wp-content/uploads/2011/10/Scuba-Diving.jpg" TargetMode="External"/><Relationship Id="rId3" Type="http://schemas.openxmlformats.org/officeDocument/2006/relationships/hyperlink" Target="http://www.sexshopturkey.com/wp-content/uploads/2010/04/012-surf-new2-300x225.jpg" TargetMode="External"/><Relationship Id="rId21" Type="http://schemas.openxmlformats.org/officeDocument/2006/relationships/hyperlink" Target="http://upload.wikimedia.org/wikipedia/commons/a/af/Platak_snowboarding_0110_2.jpg" TargetMode="External"/><Relationship Id="rId7" Type="http://schemas.openxmlformats.org/officeDocument/2006/relationships/hyperlink" Target="http://www.allabouttabletennis.com/image-files/concrete-ping-pong-tables.jpg" TargetMode="External"/><Relationship Id="rId12" Type="http://schemas.openxmlformats.org/officeDocument/2006/relationships/hyperlink" Target="http://yachts.monacoeye.com/files/yachting_developments_symmetry1.jpg" TargetMode="External"/><Relationship Id="rId17" Type="http://schemas.openxmlformats.org/officeDocument/2006/relationships/hyperlink" Target="http://www.shashkivsem.ru/wp-content/uploads/2011/08/64-%D0%B2-%D1%81%D0%B0%D0%B4%D1%83.jpg" TargetMode="External"/><Relationship Id="rId25" Type="http://schemas.openxmlformats.org/officeDocument/2006/relationships/hyperlink" Target="http://www.echo.msk.ru/att/element-618317-misc-ex13m_700.jpg" TargetMode="External"/><Relationship Id="rId2" Type="http://schemas.openxmlformats.org/officeDocument/2006/relationships/hyperlink" Target="http://upload.wikimedia.org/wikipedia/commons/5/5a/Rafting_PescadosRiverClassIV_VeracruzMexico.jpg" TargetMode="External"/><Relationship Id="rId16" Type="http://schemas.openxmlformats.org/officeDocument/2006/relationships/hyperlink" Target="http://www.savebyram.org/sitebuilder/images/iStock_000002301435MediumVer2-433x287.jpg" TargetMode="External"/><Relationship Id="rId20" Type="http://schemas.openxmlformats.org/officeDocument/2006/relationships/hyperlink" Target="http://upload.wikimedia.org/wikipedia/commons/6/69/Snowboarder_in_halfpip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rum.nov.ru/uploads/monthly_08_2008/post-35-1219230397.jpg" TargetMode="External"/><Relationship Id="rId11" Type="http://schemas.openxmlformats.org/officeDocument/2006/relationships/hyperlink" Target="http://onfit.ru/upload/photo/12300/moscomsport001.jpg" TargetMode="External"/><Relationship Id="rId24" Type="http://schemas.openxmlformats.org/officeDocument/2006/relationships/hyperlink" Target="http://www.victory-cruises.com/graphics/ice_diving.jpg" TargetMode="External"/><Relationship Id="rId5" Type="http://schemas.openxmlformats.org/officeDocument/2006/relationships/hyperlink" Target="http://upload.wikimedia.org/wikipedia/commons/4/4e/Mavericks_Surf_Contest_2010b.jpg" TargetMode="External"/><Relationship Id="rId15" Type="http://schemas.openxmlformats.org/officeDocument/2006/relationships/hyperlink" Target="http://legacy-cdn.smosh.com/smosh-pit/122010/tobogganing-canada.jpg" TargetMode="External"/><Relationship Id="rId23" Type="http://schemas.openxmlformats.org/officeDocument/2006/relationships/hyperlink" Target="http://www.sport-russia.ru/filestore/0017/0006/99250/79-450.jpg" TargetMode="External"/><Relationship Id="rId10" Type="http://schemas.openxmlformats.org/officeDocument/2006/relationships/hyperlink" Target="http://fta-russia.ru/_fr/0/s7103719.jpg" TargetMode="External"/><Relationship Id="rId19" Type="http://schemas.openxmlformats.org/officeDocument/2006/relationships/hyperlink" Target="http://btc-best.ru/images/animation-3.gif" TargetMode="External"/><Relationship Id="rId4" Type="http://schemas.openxmlformats.org/officeDocument/2006/relationships/hyperlink" Target="http://upload.wikimedia.org/wikipedia/commons/c/cb/Surfer_in_Santa_cruz_11-8-9_-1.jpg" TargetMode="External"/><Relationship Id="rId9" Type="http://schemas.openxmlformats.org/officeDocument/2006/relationships/hyperlink" Target="http://www.vesi.ru/Map/Gif/2201.gif" TargetMode="External"/><Relationship Id="rId14" Type="http://schemas.openxmlformats.org/officeDocument/2006/relationships/hyperlink" Target="http://www.clubclassic.cz/img/squash.jpg" TargetMode="External"/><Relationship Id="rId22" Type="http://schemas.openxmlformats.org/officeDocument/2006/relationships/hyperlink" Target="http://upload.wikimedia.org/wikipedia/commons/6/68/Platak_snowboarding_0110_3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ifmania.co.uk/sports/parachute/me_ve_09.gif" TargetMode="External"/><Relationship Id="rId3" Type="http://schemas.openxmlformats.org/officeDocument/2006/relationships/hyperlink" Target="http://www.padi.com/scuba/uploadedImages/Scuba_Diving_Trips/Scuba_Diving_Resort_Vacations/Diver%20with%20hawksbill%20sea%20turtle_Image%20Copyright%202009%20-%20Tony%20Rath%20of%20Tony%20Rath%20Photography%20www.tonyrath.com.jpg" TargetMode="External"/><Relationship Id="rId7" Type="http://schemas.openxmlformats.org/officeDocument/2006/relationships/hyperlink" Target="http://www.picgifs.com/sport-graphics/sport-graphics/karate/sport-graphics-karate-514818.gif" TargetMode="External"/><Relationship Id="rId2" Type="http://schemas.openxmlformats.org/officeDocument/2006/relationships/hyperlink" Target="http://www.greentrailtours.com.vn/images/gallery/Vietnam_Diving_Tours/Vietnam_Scuba_Diving_Tour/scuba_diving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icgifs.com/graphics/i/ice-hockey/graphics-ice-hockey-972319.gif" TargetMode="External"/><Relationship Id="rId5" Type="http://schemas.openxmlformats.org/officeDocument/2006/relationships/hyperlink" Target="http://www.bestgraph.com/gifs/sports/equitation/equitation-04.gif" TargetMode="External"/><Relationship Id="rId10" Type="http://schemas.openxmlformats.org/officeDocument/2006/relationships/hyperlink" Target="http://www.picgifs.com/sport-graphics/sport-graphics/archery/sport-graphics-archery-015715.gif" TargetMode="External"/><Relationship Id="rId4" Type="http://schemas.openxmlformats.org/officeDocument/2006/relationships/hyperlink" Target="http://www.picgifs.com/sport-graphics/sport-graphics/snowboarding/sport-graphics-snowboarding-394599.gif" TargetMode="External"/><Relationship Id="rId9" Type="http://schemas.openxmlformats.org/officeDocument/2006/relationships/hyperlink" Target="http://www.gifs.net/Animation11/Sports/Canoes_and_Sailboats/Rafting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hyperlink" Target="http://www.ventasbalss.ru/upload/news/1316068626.jpg" TargetMode="External"/><Relationship Id="rId12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0.jpeg"/><Relationship Id="rId5" Type="http://schemas.openxmlformats.org/officeDocument/2006/relationships/image" Target="../media/image15.jpeg"/><Relationship Id="rId10" Type="http://schemas.openxmlformats.org/officeDocument/2006/relationships/image" Target="../media/image19.gif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одзаголовок 2"/>
          <p:cNvSpPr txBox="1">
            <a:spLocks/>
          </p:cNvSpPr>
          <p:nvPr/>
        </p:nvSpPr>
        <p:spPr>
          <a:xfrm>
            <a:off x="1600200" y="3886200"/>
            <a:ext cx="6400800" cy="914400"/>
          </a:xfrm>
          <a:prstGeom prst="rect">
            <a:avLst/>
          </a:prstGeo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lang="en-US" sz="8000" b="1" kern="0" dirty="0" smtClean="0">
              <a:ln w="11430">
                <a:solidFill>
                  <a:srgbClr val="00206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endParaRPr kumimoji="0" lang="ru-RU" sz="8000" b="1" i="0" u="none" strike="noStrike" kern="0" normalizeH="0" baseline="0" noProof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33" y="228600"/>
            <a:ext cx="61150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00" y="5924744"/>
            <a:ext cx="8915400" cy="571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Times New Roman"/>
                <a:cs typeface="Times New Roman"/>
              </a:rPr>
              <a:t>Вторая Всероссийская научно-методическая конференция, 10 ноября 2014 - 10 февраля 2015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741285" algn="ctr"/>
              </a:tabLst>
            </a:pPr>
            <a:r>
              <a:rPr lang="ru-RU" sz="1400" b="1" dirty="0">
                <a:solidFill>
                  <a:srgbClr val="0070C0"/>
                </a:solidFill>
                <a:latin typeface="Helvetica"/>
                <a:ea typeface="Times New Roman"/>
                <a:cs typeface="Times New Roman"/>
              </a:rPr>
              <a:t>"Педагогическая технология и мастерство учителя"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0" y="2743200"/>
            <a:ext cx="6248400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Теплякова Ольга Сергеевна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учитель английского языка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Муниципальное бюджетное общеобразовательное учреждение</a:t>
            </a:r>
          </a:p>
          <a:p>
            <a:pPr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</a:rPr>
              <a:t>«</a:t>
            </a:r>
            <a:r>
              <a:rPr lang="ru-RU" b="1" dirty="0" err="1">
                <a:solidFill>
                  <a:srgbClr val="0070C0"/>
                </a:solidFill>
              </a:rPr>
              <a:t>Новолядинская</a:t>
            </a:r>
            <a:r>
              <a:rPr lang="ru-RU" b="1" dirty="0">
                <a:solidFill>
                  <a:srgbClr val="0070C0"/>
                </a:solidFill>
              </a:rPr>
              <a:t> средняя общеобразовательная школа»</a:t>
            </a:r>
          </a:p>
          <a:p>
            <a:pPr>
              <a:spcAft>
                <a:spcPts val="1000"/>
              </a:spcAft>
            </a:pPr>
            <a:r>
              <a:rPr lang="ru-RU" b="1" dirty="0" err="1">
                <a:solidFill>
                  <a:srgbClr val="0070C0"/>
                </a:solidFill>
              </a:rPr>
              <a:t>р.п.Новая</a:t>
            </a:r>
            <a:r>
              <a:rPr lang="ru-RU" b="1" dirty="0">
                <a:solidFill>
                  <a:srgbClr val="0070C0"/>
                </a:solidFill>
              </a:rPr>
              <a:t> Ляда Тамбовского района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Тамбовской </a:t>
            </a:r>
            <a:r>
              <a:rPr lang="ru-RU" b="1" dirty="0">
                <a:solidFill>
                  <a:srgbClr val="0070C0"/>
                </a:solidFill>
              </a:rPr>
              <a:t>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9258" y="8382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cap="all" dirty="0">
                <a:solidFill>
                  <a:srgbClr val="CC00CC"/>
                </a:solidFill>
                <a:latin typeface="Times New Roman"/>
                <a:ea typeface="Times New Roman"/>
                <a:cs typeface="Times New Roman"/>
              </a:rPr>
              <a:t>Sport in Our Life</a:t>
            </a:r>
            <a:endParaRPr lang="ru-RU" sz="3200" dirty="0">
              <a:solidFill>
                <a:srgbClr val="CC00CC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cap="all" dirty="0">
                <a:solidFill>
                  <a:srgbClr val="CC00CC"/>
                </a:solidFill>
                <a:latin typeface="Times New Roman"/>
                <a:ea typeface="Times New Roman"/>
                <a:cs typeface="Times New Roman"/>
              </a:rPr>
              <a:t>(Спорт в нашей жизни)</a:t>
            </a:r>
            <a:endParaRPr lang="ru-RU" sz="3200" dirty="0">
              <a:solidFill>
                <a:srgbClr val="CC00CC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rgbClr val="66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 dirty="0" smtClean="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gneto" pitchFamily="82" charset="0"/>
              </a:rPr>
              <a:t>Ice</a:t>
            </a:r>
            <a:r>
              <a:rPr lang="en-US" sz="8000" kern="10" dirty="0" smtClean="0">
                <a:ln w="1587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gneto" pitchFamily="82" charset="0"/>
              </a:rPr>
              <a:t> </a:t>
            </a:r>
            <a:r>
              <a:rPr lang="en-US" sz="8000" kern="10" dirty="0" smtClean="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gneto" pitchFamily="82" charset="0"/>
              </a:rPr>
              <a:t>diving</a:t>
            </a:r>
            <a:endParaRPr lang="ru-RU" sz="8000" kern="10" dirty="0">
              <a:ln w="28575">
                <a:solidFill>
                  <a:srgbClr val="00008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546725" y="2022475"/>
            <a:ext cx="32924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An extreme sport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in which you 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dive through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a 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hole into 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a very cold sea that has ice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+mn-lt"/>
              </a:rPr>
              <a:t>on the 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top.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 descr="D:\Remake\2801_extreme_sports\ice_diving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3744000" cy="2496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5123" name="Picture 3" descr="D:\Remake\2801_extreme_sports\upsidedown_icediver_60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2412000" cy="3216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0" name="Text Box 116"/>
          <p:cNvSpPr txBox="1">
            <a:spLocks noChangeArrowheads="1"/>
          </p:cNvSpPr>
          <p:nvPr/>
        </p:nvSpPr>
        <p:spPr bwMode="auto">
          <a:xfrm>
            <a:off x="228600" y="2057400"/>
            <a:ext cx="4114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mic Sans MS" pitchFamily="66" charset="0"/>
                <a:cs typeface="Arial" pitchFamily="34" charset="0"/>
              </a:rPr>
              <a:t>A sport or activity</a:t>
            </a:r>
          </a:p>
          <a:p>
            <a:pPr algn="ctr">
              <a:defRPr/>
            </a:pPr>
            <a:r>
              <a:rPr lang="en-US" sz="2800" b="1" dirty="0">
                <a:latin typeface="Comic Sans MS" pitchFamily="66" charset="0"/>
                <a:cs typeface="Arial" pitchFamily="34" charset="0"/>
              </a:rPr>
              <a:t>of moving a rubber boat through water and</a:t>
            </a:r>
          </a:p>
          <a:p>
            <a:pPr algn="ctr">
              <a:defRPr/>
            </a:pPr>
            <a:r>
              <a:rPr lang="en-US" sz="2800" b="1" dirty="0">
                <a:latin typeface="Comic Sans MS" pitchFamily="66" charset="0"/>
                <a:cs typeface="Arial" pitchFamily="34" charset="0"/>
              </a:rPr>
              <a:t>round rocks in a river</a:t>
            </a:r>
          </a:p>
          <a:p>
            <a:pPr algn="ctr">
              <a:defRPr/>
            </a:pPr>
            <a:r>
              <a:rPr lang="en-US" sz="2800" b="1" dirty="0">
                <a:latin typeface="Comic Sans MS" pitchFamily="66" charset="0"/>
                <a:cs typeface="Arial" pitchFamily="34" charset="0"/>
              </a:rPr>
              <a:t>that is flowing very fast</a:t>
            </a:r>
            <a:endParaRPr lang="ru-RU" sz="2800" b="1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501" name="WordArt 117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8686800" cy="1295400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5400" b="1" kern="10" dirty="0" smtClean="0">
                <a:ln w="12700">
                  <a:solidFill>
                    <a:srgbClr val="CCFF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Britannic Bold" pitchFamily="34" charset="0"/>
                <a:cs typeface="Times New Roman"/>
              </a:rPr>
              <a:t>White </a:t>
            </a:r>
            <a:r>
              <a:rPr lang="en-US" sz="5400" b="1" kern="10" dirty="0" smtClean="0">
                <a:ln w="19050">
                  <a:solidFill>
                    <a:srgbClr val="CCFF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Britannic Bold" pitchFamily="34" charset="0"/>
                <a:cs typeface="Times New Roman"/>
              </a:rPr>
              <a:t>Water</a:t>
            </a:r>
            <a:r>
              <a:rPr lang="en-US" sz="5400" b="1" kern="10" dirty="0" smtClean="0">
                <a:ln w="12700">
                  <a:solidFill>
                    <a:srgbClr val="CCFFFF"/>
                  </a:solidFill>
                  <a:round/>
                  <a:headEnd/>
                  <a:tailEnd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latin typeface="Britannic Bold" pitchFamily="34" charset="0"/>
                <a:cs typeface="Times New Roman"/>
              </a:rPr>
              <a:t> Rafting</a:t>
            </a:r>
            <a:endParaRPr lang="ru-RU" sz="5400" b="1" kern="10" dirty="0">
              <a:ln w="12700">
                <a:solidFill>
                  <a:srgbClr val="CCFFFF"/>
                </a:solidFill>
                <a:round/>
                <a:headEnd/>
                <a:tailEnd/>
              </a:ln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latin typeface="Sylfaen" pitchFamily="18" charset="0"/>
              <a:cs typeface="Times New Roman"/>
            </a:endParaRPr>
          </a:p>
        </p:txBody>
      </p:sp>
      <p:pic>
        <p:nvPicPr>
          <p:cNvPr id="1028" name="Picture 4" descr="D:\Remake\2801_extreme_sports\800px-Rafting_PescadosRiverClassIV_VeracruzMexico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3360000" cy="2520000"/>
          </a:xfrm>
          <a:prstGeom prst="rect">
            <a:avLst/>
          </a:prstGeom>
          <a:ln w="82550" cap="rnd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  <a:tileRect/>
            </a:gradFill>
          </a:ln>
        </p:spPr>
      </p:pic>
      <p:pic>
        <p:nvPicPr>
          <p:cNvPr id="1027" name="Picture 3" descr="D:\Remake\2801_extreme_sports\800px-Rafting_em_Brotas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360000" cy="2520000"/>
          </a:xfrm>
          <a:prstGeom prst="rect">
            <a:avLst/>
          </a:prstGeom>
          <a:ln w="82550" cap="rnd"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16200000" scaled="0"/>
              <a:tileRect/>
            </a:gradFill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00" grpId="0"/>
      <p:bldP spid="165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Remake\2801_extreme_sports\Underwater_Scuba_Diving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0000">
            <a:off x="376250" y="1120124"/>
            <a:ext cx="3120000" cy="2340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324600" cy="1066800"/>
          </a:xfrm>
          <a:prstGeom prst="rect">
            <a:avLst/>
          </a:prstGeom>
        </p:spPr>
        <p:txBody>
          <a:bodyPr wrap="none" fromWordArt="1">
            <a:scene3d>
              <a:camera prst="perspectiveFront"/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6000" b="1" kern="10" dirty="0">
                <a:ln w="38100">
                  <a:solidFill>
                    <a:srgbClr val="002060"/>
                  </a:solidFill>
                  <a:prstDash val="solid"/>
                  <a:round/>
                  <a:headEnd/>
                  <a:tailEnd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SCUBA-DIVING</a:t>
            </a:r>
            <a:endParaRPr lang="ru-RU" sz="6000" b="1" kern="10" dirty="0">
              <a:ln w="38100">
                <a:solidFill>
                  <a:srgbClr val="002060"/>
                </a:solidFill>
                <a:prstDash val="solid"/>
                <a:round/>
                <a:headEnd/>
                <a:tailEnd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038600" y="1524000"/>
            <a:ext cx="4724400" cy="1600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 sport or activity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of swimming underwater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with a scuba</a:t>
            </a:r>
            <a:endParaRPr kumimoji="0" lang="ru-RU" sz="2800" b="1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6385" name="Picture 1" descr="C:\Documents and Settings\User\Рабочий стол\Публикации в интернет\Metodisty.ru\Sport in our Life\scuba_diving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60000">
            <a:off x="4989484" y="3910838"/>
            <a:ext cx="3510000" cy="2340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Remake\2801_extreme_sports\800px-Surfer_in_Santa_cruz_11-8-9_-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80000">
            <a:off x="311490" y="3761235"/>
            <a:ext cx="3858105" cy="2556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038600" y="533400"/>
            <a:ext cx="4724400" cy="9906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</a:bodyPr>
          <a:lstStyle/>
          <a:p>
            <a:pPr algn="ctr"/>
            <a:r>
              <a:rPr lang="en-US" sz="3600" b="1" kern="10" dirty="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Surfing</a:t>
            </a:r>
            <a:endParaRPr lang="ru-RU" sz="3600" b="1" kern="10" dirty="0">
              <a:ln w="28575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52400"/>
            <a:ext cx="3962400" cy="242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dirty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sport or activity</a:t>
            </a:r>
          </a:p>
          <a:p>
            <a:pPr algn="ctr">
              <a:lnSpc>
                <a:spcPct val="110000"/>
              </a:lnSpc>
            </a:pPr>
            <a:r>
              <a:rPr lang="en-US" sz="2800" dirty="0" smtClean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of </a:t>
            </a:r>
            <a:r>
              <a:rPr lang="en-US" sz="2800" dirty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standing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 a long flat board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2800" dirty="0" smtClean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nd </a:t>
            </a:r>
            <a:r>
              <a:rPr lang="en-US" sz="2800" dirty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moving across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r>
              <a:rPr lang="en-US" sz="2800" dirty="0" smtClean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aves </a:t>
            </a:r>
            <a:r>
              <a:rPr lang="en-US" sz="2800" dirty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the sea</a:t>
            </a:r>
            <a:endParaRPr lang="ru-RU" sz="2800" dirty="0">
              <a:ln w="18000">
                <a:solidFill>
                  <a:srgbClr val="000066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Documents and Settings\User\Рабочий стол\Публикации в интернет\Metodisty.ru\Sport in our Life\800px-Mavericks_Surf_Contest_2010b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000">
            <a:off x="5240797" y="2589624"/>
            <a:ext cx="3459805" cy="2880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90000"/>
              </a:schemeClr>
            </a:gs>
            <a:gs pos="50000">
              <a:srgbClr val="FF99FF"/>
            </a:gs>
            <a:gs pos="100000">
              <a:srgbClr val="66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User\Рабочий стол\Публикации в интернет\Metodisty.ru\Sport in our Life\2523938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1371600" cy="1876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2186" y="990600"/>
            <a:ext cx="1315614" cy="180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5410200"/>
            <a:ext cx="1524000" cy="1260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43" name="Picture 19" descr="C:\Documents and Settings\User\Рабочий стол\В наукоград\свой урок в Наукоград\63508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695800"/>
            <a:ext cx="1500000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42" name="Picture 18" descr="C:\Documents and Settings\User\Рабочий стол\В наукоград\свой урок в Наукоград\6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1676400" cy="14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40" name="Picture 16" descr="C:\Documents and Settings\User\Рабочий стол\В наукоград\свой урок в Наукоград\shop_xcomterra_ru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677000"/>
            <a:ext cx="1546180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9" name="Picture 15" descr="C:\Documents and Settings\User\Рабочий стол\В наукоград\свой урок в Наукоград\squash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1680684" cy="126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8" name="Picture 14" descr="C:\Documents and Settings\User\Рабочий стол\В наукоград\свой урок в Наукоград\02_2_windsurfing_328[1]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4800600"/>
            <a:ext cx="1253503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2" name="Picture 8" descr="C:\Documents and Settings\User\Рабочий стол\В наукоград\свой урок в Наукоград\1726262_f520[1]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265600"/>
            <a:ext cx="1468235" cy="14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30" name="Picture 6" descr="http://www.sportdoma.ru/inc/i/models/1/1944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1447800" cy="14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8" name="Picture 4" descr="http://www.fitnessekb.ru/images/fitness/functional%20training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829400"/>
            <a:ext cx="1520359" cy="180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2289" name="Picture 1" descr="C:\Users\User\Desktop\свой урок\Saitiev[1]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1371600" cy="144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69313" cy="882650"/>
          </a:xfrm>
        </p:spPr>
        <p:txBody>
          <a:bodyPr/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Match the sport and </a:t>
            </a:r>
            <a:r>
              <a:rPr lang="en-US" sz="40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its name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447800"/>
            <a:ext cx="28194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wrestling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ping-pong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fitness training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aerobics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 smtClean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bowling</a:t>
            </a:r>
            <a:endParaRPr lang="en-US" sz="2000" b="1" kern="1200" dirty="0">
              <a:ln>
                <a:solidFill>
                  <a:srgbClr val="000066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 smtClean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karate</a:t>
            </a:r>
            <a:endParaRPr lang="en-US" sz="2000" b="1" kern="1200" dirty="0">
              <a:ln>
                <a:solidFill>
                  <a:srgbClr val="000066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weight training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athletics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yachting</a:t>
            </a: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 smtClean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shooting</a:t>
            </a:r>
            <a:endParaRPr lang="en-US" sz="2000" b="1" kern="1200" dirty="0">
              <a:ln>
                <a:solidFill>
                  <a:srgbClr val="000066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 smtClean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windsurfing</a:t>
            </a:r>
            <a:endParaRPr lang="en-US" sz="2000" b="1" kern="1200" dirty="0">
              <a:ln>
                <a:solidFill>
                  <a:srgbClr val="000066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 smtClean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tobogganing</a:t>
            </a:r>
            <a:endParaRPr lang="en-US" sz="2000" b="1" kern="1200" dirty="0">
              <a:ln>
                <a:solidFill>
                  <a:srgbClr val="000066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  <a:buFontTx/>
              <a:buAutoNum type="alphaUcPeriod"/>
            </a:pPr>
            <a:r>
              <a:rPr lang="en-US" sz="2000" b="1" kern="1200" dirty="0">
                <a:ln>
                  <a:solidFill>
                    <a:srgbClr val="000066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squash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  <p:sp>
        <p:nvSpPr>
          <p:cNvPr id="124946" name="Oval 18"/>
          <p:cNvSpPr>
            <a:spLocks noChangeArrowheads="1"/>
          </p:cNvSpPr>
          <p:nvPr/>
        </p:nvSpPr>
        <p:spPr bwMode="auto">
          <a:xfrm>
            <a:off x="228600" y="914400"/>
            <a:ext cx="360363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1676400" y="21590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2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2895600" y="2614612"/>
            <a:ext cx="504825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4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914400" y="4292600"/>
            <a:ext cx="3603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3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2124075" y="6197600"/>
            <a:ext cx="5048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5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4951" name="Oval 23"/>
          <p:cNvSpPr>
            <a:spLocks noChangeArrowheads="1"/>
          </p:cNvSpPr>
          <p:nvPr/>
        </p:nvSpPr>
        <p:spPr bwMode="auto">
          <a:xfrm>
            <a:off x="5029200" y="6096000"/>
            <a:ext cx="5048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7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7086600" y="10668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8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4953" name="Oval 25"/>
          <p:cNvSpPr>
            <a:spLocks noChangeArrowheads="1"/>
          </p:cNvSpPr>
          <p:nvPr/>
        </p:nvSpPr>
        <p:spPr bwMode="auto">
          <a:xfrm>
            <a:off x="8534400" y="9906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auto">
          <a:xfrm>
            <a:off x="7086600" y="4419600"/>
            <a:ext cx="433387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11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24938" name="Picture 10" descr="PE01784_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852738"/>
            <a:ext cx="1214438" cy="16557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24955" name="Oval 27"/>
          <p:cNvSpPr>
            <a:spLocks noChangeArrowheads="1"/>
          </p:cNvSpPr>
          <p:nvPr/>
        </p:nvSpPr>
        <p:spPr bwMode="auto">
          <a:xfrm>
            <a:off x="8459788" y="3500438"/>
            <a:ext cx="433387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4956" name="Oval 28"/>
          <p:cNvSpPr>
            <a:spLocks noChangeArrowheads="1"/>
          </p:cNvSpPr>
          <p:nvPr/>
        </p:nvSpPr>
        <p:spPr bwMode="auto">
          <a:xfrm>
            <a:off x="8486775" y="4648200"/>
            <a:ext cx="504825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12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5486400" y="5334000"/>
            <a:ext cx="431800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13</a:t>
            </a:r>
            <a:endParaRPr lang="ru-RU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4958" name="Oval 30"/>
          <p:cNvSpPr>
            <a:spLocks noChangeArrowheads="1"/>
          </p:cNvSpPr>
          <p:nvPr/>
        </p:nvSpPr>
        <p:spPr bwMode="auto">
          <a:xfrm>
            <a:off x="1295400" y="6248400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6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49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FFCCCC"/>
            </a:gs>
            <a:gs pos="100000">
              <a:srgbClr val="FF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Group these activities into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indoor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and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outdoor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sports.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371600"/>
            <a:ext cx="2133600" cy="4800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sailing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skating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surfing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baseball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diving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bowling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tennis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handball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horse-racing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wrestling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ice hockey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archery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volleyball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8350250" y="3429000"/>
            <a:ext cx="86433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tennis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0" y="3573463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archery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116013" y="2708275"/>
            <a:ext cx="14414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Indoor</a:t>
            </a:r>
          </a:p>
          <a:p>
            <a:pPr algn="ctr"/>
            <a:r>
              <a:rPr lang="en-US" b="1" dirty="0">
                <a:solidFill>
                  <a:srgbClr val="FF3300"/>
                </a:solidFill>
              </a:rPr>
              <a:t>sports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468313" y="3284538"/>
            <a:ext cx="647700" cy="2889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827088" y="3500438"/>
            <a:ext cx="504825" cy="7207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763713" y="3644900"/>
            <a:ext cx="0" cy="9366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195513" y="3573463"/>
            <a:ext cx="288925" cy="7191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555875" y="3284538"/>
            <a:ext cx="576263" cy="5048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2700338" y="3789363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bowling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2124075" y="4365625"/>
            <a:ext cx="86433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tennis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1258888" y="4652963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wrestling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179388" y="4292600"/>
            <a:ext cx="113364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handball</a:t>
            </a: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179388" y="2133600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volleyball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 flipV="1">
            <a:off x="684213" y="2492375"/>
            <a:ext cx="504825" cy="431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В наукоград\Sport\свой урок\basketbol-igra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434600"/>
            <a:ext cx="1276635" cy="108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659563" y="2708275"/>
            <a:ext cx="14414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Outdoor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sports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7451725" y="3644900"/>
            <a:ext cx="73025" cy="863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8101013" y="3068638"/>
            <a:ext cx="647700" cy="2889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6516688" y="3500438"/>
            <a:ext cx="358775" cy="108108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7885113" y="3573463"/>
            <a:ext cx="576262" cy="5048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6084888" y="3357563"/>
            <a:ext cx="647700" cy="5762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5580063" y="3933825"/>
            <a:ext cx="91563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sailing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940425" y="4652963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skating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019925" y="4581525"/>
            <a:ext cx="9669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surfing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7956550" y="4149725"/>
            <a:ext cx="110799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baseball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H="1" flipV="1">
            <a:off x="6443663" y="2349500"/>
            <a:ext cx="504825" cy="431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7667625" y="2060575"/>
            <a:ext cx="360363" cy="6477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 flipV="1">
            <a:off x="7164388" y="1989138"/>
            <a:ext cx="144462" cy="7191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V="1">
            <a:off x="8027988" y="2565400"/>
            <a:ext cx="576262" cy="35877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5638800" y="20574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diving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6172200" y="1600200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horse-racing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7779524" y="1752600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ice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0066"/>
                </a:solidFill>
              </a:rPr>
              <a:t>hockey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7907764" y="2209800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volleyball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027" name="Picture 3" descr="C:\Documents and Settings\User\Рабочий стол\В наукоград\Sport\свой урок\ice-skate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98636" cy="1600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1" grpId="1" uiExpand="1" build="p"/>
      <p:bldP spid="7196" grpId="0"/>
      <p:bldP spid="7206" grpId="0"/>
      <p:bldP spid="7194" grpId="0"/>
      <p:bldP spid="7195" grpId="0"/>
      <p:bldP spid="7197" grpId="0"/>
      <p:bldP spid="7203" grpId="0"/>
      <p:bldP spid="7208" grpId="0"/>
      <p:bldP spid="7188" grpId="0" uiExpand="1"/>
      <p:bldP spid="7191" grpId="0"/>
      <p:bldP spid="7192" grpId="0"/>
      <p:bldP spid="7193" grpId="0"/>
      <p:bldP spid="7202" grpId="0"/>
      <p:bldP spid="7204" grpId="0"/>
      <p:bldP spid="7205" grpId="0"/>
      <p:bldP spid="72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FFCCCC"/>
            </a:gs>
            <a:gs pos="100000">
              <a:srgbClr val="FF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 b="1" kern="10" dirty="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ea typeface="+mn-ea"/>
                <a:cs typeface="Arial"/>
              </a:rPr>
              <a:t>What sport we CAN…</a:t>
            </a:r>
            <a:endParaRPr lang="ru-RU" sz="6000" b="1" kern="10" dirty="0">
              <a:ln w="28575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886200" cy="4525963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PLAY ?</a:t>
            </a:r>
          </a:p>
          <a:p>
            <a:pPr>
              <a:buNone/>
            </a:pP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 ?</a:t>
            </a: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DO ?</a:t>
            </a:r>
            <a:endParaRPr lang="en-US" sz="60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</a:t>
            </a:r>
            <a:endParaRPr lang="en-US" sz="6000" b="1" dirty="0" smtClean="0">
              <a:ln>
                <a:solidFill>
                  <a:srgbClr val="002060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5800" y="15240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aerobics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30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skating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football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judo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err="1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ice</a:t>
            </a: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hockey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tennis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handball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karate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gymnastics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swimming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athletics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basketball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300" normalizeH="0" baseline="0" noProof="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en-US" sz="6000" b="1" kern="10" dirty="0" smtClean="0">
                <a:ln w="38100">
                  <a:solidFill>
                    <a:srgbClr val="002060"/>
                  </a:solidFill>
                  <a:prstDash val="solid"/>
                  <a:round/>
                  <a:headEnd/>
                  <a:tailEnd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n-ea"/>
                <a:cs typeface="+mn-cs"/>
              </a:rPr>
              <a:t>CHECK YOURSELF </a:t>
            </a:r>
            <a:endParaRPr lang="ru-RU" sz="6000" b="1" kern="10" dirty="0">
              <a:ln w="38100">
                <a:solidFill>
                  <a:srgbClr val="002060"/>
                </a:solidFill>
                <a:prstDash val="solid"/>
                <a:round/>
                <a:headEnd/>
                <a:tailEnd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83613" cy="4495800"/>
          </a:xfrm>
        </p:spPr>
        <p:txBody>
          <a:bodyPr/>
          <a:lstStyle/>
          <a:p>
            <a:pPr marL="2517775" indent="-2517775">
              <a:buNone/>
            </a:pP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PLAY-</a:t>
            </a:r>
            <a:r>
              <a:rPr lang="en-US" sz="6000" dirty="0"/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tennis,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football, handball, basketball, ice hockey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GO-</a:t>
            </a:r>
            <a:r>
              <a:rPr lang="en-US" sz="6000" dirty="0"/>
              <a:t>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skating, swimming</a:t>
            </a:r>
          </a:p>
          <a:p>
            <a:pPr marL="2152650" indent="-2152650">
              <a:buNone/>
            </a:pP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 -</a:t>
            </a:r>
            <a:r>
              <a:rPr lang="en-US" sz="6000" dirty="0"/>
              <a:t>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athletics,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gymnastics, judo,               aerobics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karate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Are you for sport or against it?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3400" y="1600200"/>
          <a:ext cx="8001000" cy="39319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000500"/>
                <a:gridCol w="40005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Sport is </a:t>
                      </a:r>
                      <a:r>
                        <a:rPr lang="en-US" sz="36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good</a:t>
                      </a:r>
                      <a:r>
                        <a:rPr lang="en-US" sz="36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because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6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it</a:t>
                      </a:r>
                      <a:r>
                        <a:rPr lang="en-US" sz="36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makes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6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it</a:t>
                      </a:r>
                      <a:r>
                        <a:rPr lang="en-US" sz="36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helps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800" dirty="0" smtClean="0">
                        <a:solidFill>
                          <a:srgbClr val="00FF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b="1" kern="1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Sport is </a:t>
                      </a:r>
                      <a:r>
                        <a:rPr lang="en-US" sz="36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bad</a:t>
                      </a:r>
                      <a:r>
                        <a:rPr lang="en-US" sz="36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6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because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6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it</a:t>
                      </a:r>
                      <a:r>
                        <a:rPr lang="en-US" sz="36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 needs 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600" b="1" kern="1200" baseline="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it’s not …</a:t>
                      </a:r>
                      <a:r>
                        <a:rPr lang="en-US" sz="3600" b="1" kern="12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sz="3600" b="1" kern="12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kern="12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Write  about the activities you </a:t>
            </a:r>
            <a:r>
              <a:rPr lang="en-US" sz="3600" b="1" kern="120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like.</a:t>
            </a:r>
            <a:endParaRPr lang="ru-RU" sz="3600" b="1" kern="120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2"/>
            <a:ext cx="8147050" cy="4167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Sergey :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“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I like swimming. I started to learn when I was about seven years old. I think that swimming is something like music or language. That is why very good to start as early as possible if you want to be good at it. I visit swimming pool every week. Swimming helps me to stay in good shape.” 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свой урок\sporta-135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95500"/>
            <a:ext cx="1514475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Подзаголовок 2"/>
          <p:cNvSpPr txBox="1">
            <a:spLocks/>
          </p:cNvSpPr>
          <p:nvPr/>
        </p:nvSpPr>
        <p:spPr>
          <a:xfrm>
            <a:off x="1600200" y="3886200"/>
            <a:ext cx="6400800" cy="914400"/>
          </a:xfrm>
          <a:prstGeom prst="rect">
            <a:avLst/>
          </a:prstGeo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en-US" sz="8000" b="1" kern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Sport   in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en-US" sz="8000" b="1" kern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our </a:t>
            </a:r>
            <a:r>
              <a:rPr kumimoji="0" lang="en-US" sz="8000" b="1" i="0" u="none" strike="noStrike" kern="0" normalizeH="0" baseline="0" noProof="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life</a:t>
            </a:r>
            <a:endParaRPr kumimoji="0" lang="ru-RU" sz="8000" b="1" i="0" u="none" strike="noStrike" kern="0" normalizeH="0" baseline="0" noProof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4" descr="C:\Documents and Settings\User\Рабочий стол\В наукоград\свой урок в Наукоград\Rec%20Ice%20Skater[1]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267200"/>
            <a:ext cx="1544622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C:\Documents and Settings\User\Рабочий стол\В наукоград\свой урок в Наукоград\skiing[1]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7000" y="202200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3" name="Picture 7" descr="C:\Documents and Settings\User\Рабочий стол\Публикации в интернет\Metodisty.ru\Sport in our Life\sport-graphics-snowboarding-394599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04800"/>
            <a:ext cx="1905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Picture 8" descr="C:\Documents and Settings\User\Рабочий стол\Публикации в интернет\Metodisty.ru\Sport in our Life\equitation-04[1]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3526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5" name="Picture 9" descr="C:\Documents and Settings\User\Рабочий стол\Публикации в интернет\Metodisty.ru\Sport in our Life\graphics-ice-hockey-972319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2667000"/>
            <a:ext cx="1590675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6" name="Picture 10" descr="C:\Documents and Settings\User\Рабочий стол\Публикации в интернет\Metodisty.ru\Sport in our Life\sport-graphics-karate-514818[1].g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173" y="4393200"/>
            <a:ext cx="2373627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9" name="Picture 13" descr="http://www.gifmania.co.uk/sports/parachute/me_ve_09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9400" y="381000"/>
            <a:ext cx="105727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1" name="Picture 15" descr="http://www.gifs.net/Animation11/Sports/Canoes_and_Sailboats/Rafting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62425" y="5257800"/>
            <a:ext cx="1933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6" name="Picture 20" descr="http://www.picgifs.com/sport-graphics/sport-graphics/archery/sport-graphics-archery-015715.gif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109400"/>
            <a:ext cx="2038472" cy="2520000"/>
          </a:xfrm>
          <a:prstGeom prst="rect">
            <a:avLst/>
          </a:prstGeom>
          <a:noFill/>
        </p:spPr>
      </p:pic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414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400" y="274638"/>
            <a:ext cx="8534400" cy="5340349"/>
            <a:chOff x="152400" y="274638"/>
            <a:chExt cx="8534400" cy="5340349"/>
          </a:xfrm>
        </p:grpSpPr>
        <p:sp>
          <p:nvSpPr>
            <p:cNvPr id="2" name="Rectangle 2"/>
            <p:cNvSpPr txBox="1">
              <a:spLocks noChangeArrowheads="1"/>
            </p:cNvSpPr>
            <p:nvPr/>
          </p:nvSpPr>
          <p:spPr>
            <a:xfrm>
              <a:off x="152400" y="274638"/>
              <a:ext cx="8534400" cy="1143000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algn="ctr" eaLnBrk="0" hangingPunct="0"/>
              <a:r>
                <a:rPr lang="en-US" sz="3200" b="1" dirty="0" smtClean="0">
                  <a:ln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Tell about your favourite kinds of sport. Use these words and expressions.</a:t>
              </a:r>
              <a:endParaRPr lang="ru-RU" sz="32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solidFill>
                      <a:srgbClr val="00206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itchFamily="66" charset="0"/>
                  <a:ea typeface="+mn-ea"/>
                  <a:cs typeface="+mn-cs"/>
                </a:rPr>
                <a:t> </a:t>
              </a:r>
              <a:endParaRPr kumimoji="0" lang="ru-RU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" name="Rectangle 3"/>
            <p:cNvSpPr txBox="1">
              <a:spLocks noChangeArrowheads="1"/>
            </p:cNvSpPr>
            <p:nvPr/>
          </p:nvSpPr>
          <p:spPr>
            <a:xfrm>
              <a:off x="457200" y="1447800"/>
              <a:ext cx="8147050" cy="4167187"/>
            </a:xfrm>
            <a:prstGeom prst="rect">
              <a:avLst/>
            </a:prstGeom>
          </p:spPr>
          <p:txBody>
            <a:bodyPr/>
            <a:lstStyle/>
            <a:p>
              <a:pPr marR="0" lvl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• 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 like ... </a:t>
              </a:r>
              <a:r>
                <a:rPr kumimoji="0" lang="en-US" sz="3200" b="1" i="1" u="none" strike="noStrike" kern="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                                                • 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 started to learn … when I was …                • I think that …                                                                   • I visit ( go,</a:t>
              </a:r>
              <a:r>
                <a:rPr kumimoji="0" lang="en-US" sz="3200" b="1" i="1" u="none" strike="noStrike" kern="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do, play) ……</a:t>
              </a:r>
              <a:r>
                <a:rPr lang="en-US" sz="3200" b="1" i="1" kern="0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 </a:t>
              </a:r>
              <a:r>
                <a:rPr kumimoji="0" 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every ....(two     times a week)…                                                        • … helps me (makes me)…                                        • I wish … ( to take</a:t>
              </a:r>
              <a:r>
                <a:rPr kumimoji="0" lang="en-US" sz="3200" b="1" i="1" u="none" strike="noStrike" kern="0" cap="none" spc="0" normalizeH="0" noProof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part…, won cups, medals… )</a:t>
              </a:r>
              <a:endParaRPr kumimoji="0" lang="ru-RU" sz="3200" b="1" i="1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</a:schemeClr>
            </a:gs>
            <a:gs pos="50000">
              <a:srgbClr val="FF99FF"/>
            </a:gs>
            <a:gs pos="100000">
              <a:schemeClr val="accent1">
                <a:lumMod val="9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Home task.</a:t>
            </a:r>
            <a:endParaRPr kumimoji="0" lang="ru-RU" sz="48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52400" y="1371600"/>
            <a:ext cx="8763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Do a project “Popular sports in Great Britain”. </a:t>
            </a:r>
            <a:endParaRPr lang="en-US" sz="3200" i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i="1" u="sng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Find out and write:</a:t>
            </a:r>
            <a:endParaRPr lang="ru-RU" sz="3200" i="1" u="sng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What kinds of sports are popular in Great Britain? </a:t>
            </a:r>
            <a:endParaRPr lang="ru-RU" sz="3200" i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55600" marR="0" lvl="0" indent="-355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Describe one of these sports: </a:t>
            </a:r>
            <a:r>
              <a:rPr lang="en-US" sz="3200" i="1" dirty="0" err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hame</a:t>
            </a:r>
            <a:r>
              <a:rPr lang="en-US" sz="3200" i="1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history</a:t>
            </a:r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equipment, manner of play, tournaments, and greatest sportsmen.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FFFF99"/>
            </a:gs>
            <a:gs pos="100000">
              <a:srgbClr val="FFFF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Documents and Settings\All Users.WINDOWS.0\Рабочий стол\конкурс\готовые работы\photoes\b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840001" cy="2880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28675" name="Picture 3" descr="C:\Documents and Settings\All Users.WINDOWS.0\Рабочий стол\конкурс\готовые работы\photoes\skier on a race co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894803" cy="2880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5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7273"/>
              </a:avLst>
            </a:prstTxWarp>
          </a:bodyPr>
          <a:lstStyle/>
          <a:p>
            <a:pPr algn="ctr"/>
            <a:r>
              <a:rPr lang="en-US" sz="8000" b="1" kern="10" dirty="0" smtClean="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gneto" pitchFamily="82" charset="0"/>
              </a:rPr>
              <a:t>Thank you </a:t>
            </a:r>
          </a:p>
          <a:p>
            <a:pPr algn="ctr"/>
            <a:r>
              <a:rPr lang="en-US" sz="8000" b="1" kern="10" dirty="0" smtClean="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gneto" pitchFamily="82" charset="0"/>
              </a:rPr>
              <a:t>for attention</a:t>
            </a:r>
            <a:endParaRPr lang="ru-RU" sz="8000" b="1" kern="10" dirty="0">
              <a:ln w="28575">
                <a:solidFill>
                  <a:srgbClr val="00008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" y="304800"/>
            <a:ext cx="838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 smtClean="0">
                <a:solidFill>
                  <a:srgbClr val="000099"/>
                </a:solidFill>
                <a:latin typeface="Tahoma" pitchFamily="34" charset="0"/>
              </a:rPr>
              <a:t>Resources:</a:t>
            </a:r>
            <a:endParaRPr lang="en-US" sz="2000" b="1" kern="0" dirty="0">
              <a:solidFill>
                <a:srgbClr val="000099"/>
              </a:solidFill>
              <a:latin typeface="Tahoma" pitchFamily="34" charset="0"/>
            </a:endParaRPr>
          </a:p>
          <a:p>
            <a:pPr lvl="0" indent="273050">
              <a:buFont typeface="Arial" pitchFamily="34" charset="0"/>
              <a:buChar char="•"/>
            </a:pPr>
            <a:r>
              <a:rPr lang="ru-RU" sz="1600" dirty="0" smtClean="0"/>
              <a:t>К.И.Кауфман, М.Ю.Кауфман. </a:t>
            </a:r>
            <a:r>
              <a:rPr lang="en-US" sz="1600" dirty="0" smtClean="0"/>
              <a:t>Happy English</a:t>
            </a:r>
            <a:r>
              <a:rPr lang="ru-RU" sz="1600" dirty="0" smtClean="0"/>
              <a:t>.</a:t>
            </a:r>
            <a:r>
              <a:rPr lang="en-US" sz="1600" dirty="0" err="1" smtClean="0"/>
              <a:t>ru</a:t>
            </a:r>
            <a:r>
              <a:rPr lang="ru-RU" sz="1600" dirty="0" smtClean="0"/>
              <a:t>: учебник англ.яз для 7 </a:t>
            </a:r>
            <a:r>
              <a:rPr lang="ru-RU" sz="1600" dirty="0" err="1" smtClean="0"/>
              <a:t>кл</a:t>
            </a:r>
            <a:r>
              <a:rPr lang="ru-RU" sz="1600" dirty="0" smtClean="0"/>
              <a:t>. </a:t>
            </a:r>
            <a:r>
              <a:rPr lang="en-US" sz="1600" dirty="0" smtClean="0"/>
              <a:t>	</a:t>
            </a:r>
            <a:r>
              <a:rPr lang="ru-RU" sz="1600" dirty="0" err="1" smtClean="0"/>
              <a:t>общеобразоват</a:t>
            </a:r>
            <a:r>
              <a:rPr lang="ru-RU" sz="1600" dirty="0" smtClean="0"/>
              <a:t>. </a:t>
            </a:r>
            <a:r>
              <a:rPr lang="ru-RU" sz="1600" dirty="0" err="1" smtClean="0"/>
              <a:t>учрежд</a:t>
            </a:r>
            <a:r>
              <a:rPr lang="ru-RU" sz="1600" dirty="0" smtClean="0"/>
              <a:t>. – Обнинск: Титул, 2009.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sz="1600" dirty="0" smtClean="0"/>
              <a:t>К</a:t>
            </a:r>
            <a:r>
              <a:rPr lang="en-US" sz="1600" dirty="0" smtClean="0"/>
              <a:t>.</a:t>
            </a:r>
            <a:r>
              <a:rPr lang="ru-RU" sz="1600" dirty="0" smtClean="0"/>
              <a:t>И</a:t>
            </a:r>
            <a:r>
              <a:rPr lang="en-US" sz="1600" dirty="0" smtClean="0"/>
              <a:t>.</a:t>
            </a:r>
            <a:r>
              <a:rPr lang="ru-RU" sz="1600" dirty="0" smtClean="0"/>
              <a:t>Кауфман</a:t>
            </a:r>
            <a:r>
              <a:rPr lang="en-US" sz="1600" dirty="0" smtClean="0"/>
              <a:t>, </a:t>
            </a:r>
            <a:r>
              <a:rPr lang="ru-RU" sz="1600" dirty="0" smtClean="0"/>
              <a:t>М</a:t>
            </a:r>
            <a:r>
              <a:rPr lang="en-US" sz="1600" dirty="0" smtClean="0"/>
              <a:t>.</a:t>
            </a:r>
            <a:r>
              <a:rPr lang="ru-RU" sz="1600" dirty="0" smtClean="0"/>
              <a:t>Ю</a:t>
            </a:r>
            <a:r>
              <a:rPr lang="en-US" sz="1600" dirty="0" smtClean="0"/>
              <a:t>.</a:t>
            </a:r>
            <a:r>
              <a:rPr lang="ru-RU" sz="1600" dirty="0" smtClean="0"/>
              <a:t>Кауфман</a:t>
            </a:r>
            <a:r>
              <a:rPr lang="en-US" sz="1600" dirty="0" smtClean="0"/>
              <a:t>. </a:t>
            </a:r>
            <a:r>
              <a:rPr lang="ru-RU" sz="1600" dirty="0" smtClean="0"/>
              <a:t>Книга для учителя к учебнику</a:t>
            </a:r>
            <a:r>
              <a:rPr lang="en-US" sz="1600" dirty="0" smtClean="0"/>
              <a:t>” Happy English.ru” </a:t>
            </a:r>
            <a:r>
              <a:rPr lang="ru-RU" sz="1600" dirty="0" smtClean="0"/>
              <a:t>для</a:t>
            </a:r>
            <a:r>
              <a:rPr lang="en-US" sz="1600" dirty="0" smtClean="0"/>
              <a:t> 	7 </a:t>
            </a:r>
            <a:r>
              <a:rPr lang="ru-RU" sz="1600" dirty="0" err="1" smtClean="0"/>
              <a:t>кл</a:t>
            </a:r>
            <a:r>
              <a:rPr lang="en-US" sz="1600" dirty="0" smtClean="0"/>
              <a:t>. </a:t>
            </a:r>
            <a:r>
              <a:rPr lang="ru-RU" sz="1600" dirty="0" err="1" smtClean="0"/>
              <a:t>общеобразоват</a:t>
            </a:r>
            <a:r>
              <a:rPr lang="en-US" sz="1600" dirty="0" smtClean="0"/>
              <a:t>. </a:t>
            </a:r>
            <a:r>
              <a:rPr lang="ru-RU" sz="1600" dirty="0" err="1" smtClean="0"/>
              <a:t>учрежд</a:t>
            </a:r>
            <a:r>
              <a:rPr lang="en-US" sz="1600" dirty="0" smtClean="0"/>
              <a:t>. – </a:t>
            </a:r>
            <a:r>
              <a:rPr lang="ru-RU" sz="1600" dirty="0" smtClean="0"/>
              <a:t>Обнинск</a:t>
            </a:r>
            <a:r>
              <a:rPr lang="en-US" sz="1600" dirty="0" smtClean="0"/>
              <a:t>: </a:t>
            </a:r>
            <a:r>
              <a:rPr lang="ru-RU" sz="1600" dirty="0" smtClean="0"/>
              <a:t>Титул</a:t>
            </a:r>
            <a:r>
              <a:rPr lang="en-US" sz="1600" dirty="0" smtClean="0"/>
              <a:t>, 2009.</a:t>
            </a:r>
            <a:endParaRPr lang="ru-RU" sz="1600" dirty="0" smtClean="0"/>
          </a:p>
          <a:p>
            <a:pPr lvl="0" indent="273050">
              <a:buFont typeface="Arial" pitchFamily="34" charset="0"/>
              <a:buChar char="•"/>
            </a:pPr>
            <a:r>
              <a:rPr lang="ru-RU" sz="1600" dirty="0" smtClean="0"/>
              <a:t>Г.Л. </a:t>
            </a:r>
            <a:r>
              <a:rPr lang="ru-RU" sz="1600" dirty="0" err="1" smtClean="0"/>
              <a:t>Кубарьков</a:t>
            </a:r>
            <a:r>
              <a:rPr lang="ru-RU" sz="1600" dirty="0" smtClean="0"/>
              <a:t>, И.А. Тимощук. 1000. Сборник новых тем современного английского </a:t>
            </a:r>
            <a:r>
              <a:rPr lang="en-US" sz="1600" dirty="0" smtClean="0"/>
              <a:t>	</a:t>
            </a:r>
            <a:r>
              <a:rPr lang="ru-RU" sz="1600" dirty="0" smtClean="0"/>
              <a:t>языка. – Москва: ЗАО «БАО-ПРЕСС», 2005.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/>
              <a:t>    http://en.wikipedia.org</a:t>
            </a:r>
          </a:p>
          <a:p>
            <a:r>
              <a:rPr lang="en-US" sz="2000" b="1" kern="0" dirty="0" smtClean="0">
                <a:solidFill>
                  <a:srgbClr val="000099"/>
                </a:solidFill>
                <a:latin typeface="Tahoma" pitchFamily="34" charset="0"/>
              </a:rPr>
              <a:t>Image resources:</a:t>
            </a:r>
          </a:p>
          <a:p>
            <a:r>
              <a:rPr lang="en-US" sz="1400" u="sng" dirty="0" smtClean="0">
                <a:hlinkClick r:id="rId2"/>
              </a:rPr>
              <a:t>http://www.smayli.ru/data/smiles/sporta-1350.gif</a:t>
            </a:r>
            <a:r>
              <a:rPr lang="en-US" sz="1400" u="sng" dirty="0" smtClean="0"/>
              <a:t> </a:t>
            </a:r>
            <a:r>
              <a:rPr lang="en-US" sz="1400" u="sng" dirty="0" smtClean="0">
                <a:hlinkClick r:id="rId3"/>
              </a:rPr>
              <a:t>http://www.iceskatingshoes.org/images/ice%20skating%20shoes%202.jpg</a:t>
            </a:r>
            <a:endParaRPr lang="en-US" sz="1400" u="sng" dirty="0" smtClean="0"/>
          </a:p>
          <a:p>
            <a:r>
              <a:rPr lang="en-US" sz="1400" dirty="0" smtClean="0">
                <a:hlinkClick r:id="rId4"/>
              </a:rPr>
              <a:t>http://www.therun.ru/images/imgbig/picture_117.jpeg</a:t>
            </a:r>
            <a:endParaRPr lang="en-US" sz="1400" dirty="0" smtClean="0"/>
          </a:p>
          <a:p>
            <a:r>
              <a:rPr lang="en-US" sz="1400" u="sng" dirty="0" smtClean="0">
                <a:hlinkClick r:id="rId5"/>
              </a:rPr>
              <a:t>http://www.muravlenko.com/uploads/posts/2011-08/1314681197_khfkjdsjkgjgkjdsgjkgkjgkjfg999990000.jpg</a:t>
            </a:r>
            <a:endParaRPr lang="en-US" sz="1400" u="sng" dirty="0" smtClean="0"/>
          </a:p>
          <a:p>
            <a:r>
              <a:rPr lang="en-US" sz="1400" u="sng" dirty="0" smtClean="0">
                <a:hlinkClick r:id="rId6"/>
              </a:rPr>
              <a:t>http://devushki-oboi.ru/wp-content/uploads/2011/04/razvitie_boksa_za_rubejom_41.jpg</a:t>
            </a:r>
            <a:endParaRPr lang="en-US" sz="1400" u="sng" dirty="0" smtClean="0"/>
          </a:p>
          <a:p>
            <a:r>
              <a:rPr lang="en-US" sz="1400" u="sng" dirty="0" smtClean="0">
                <a:hlinkClick r:id="rId7"/>
              </a:rPr>
              <a:t>http://s05.radikal.ru/i178/1002/83/e1aab6c8da1a.jpg</a:t>
            </a:r>
            <a:endParaRPr lang="en-US" sz="1400" u="sng" dirty="0" smtClean="0"/>
          </a:p>
          <a:p>
            <a:r>
              <a:rPr lang="en-US" sz="1400" u="sng" dirty="0" smtClean="0">
                <a:hlinkClick r:id="rId8"/>
              </a:rPr>
              <a:t>http://www.ventasbalss.ru/upload/news/1316068626.jpg</a:t>
            </a:r>
            <a:endParaRPr lang="en-US" sz="1400" u="sng" dirty="0" smtClean="0"/>
          </a:p>
          <a:p>
            <a:r>
              <a:rPr lang="en-US" sz="1400" u="sng" dirty="0" smtClean="0">
                <a:hlinkClick r:id="rId9"/>
              </a:rPr>
              <a:t>http://www.sektahab.ru/wp-content/uploads/2011/04/football1-330x219.jpg</a:t>
            </a:r>
            <a:endParaRPr lang="en-US" sz="1400" u="sng" dirty="0" smtClean="0"/>
          </a:p>
          <a:p>
            <a:r>
              <a:rPr lang="en-US" sz="1400" u="sng" dirty="0" smtClean="0">
                <a:hlinkClick r:id="rId10"/>
              </a:rPr>
              <a:t>http://media.fatalgame.com/screen_large/alpine-skiing-2006-4217.jpg</a:t>
            </a:r>
            <a:endParaRPr lang="en-US" sz="1400" u="sng" dirty="0" smtClean="0"/>
          </a:p>
          <a:p>
            <a:r>
              <a:rPr lang="en-US" sz="1400" u="sng" dirty="0" smtClean="0">
                <a:hlinkClick r:id="rId11"/>
              </a:rPr>
              <a:t>http://www.oformi.net/uploads/gallery/comthumb/191/tennis_wallpaper_desktop.jpg</a:t>
            </a:r>
            <a:endParaRPr lang="en-US" sz="1400" u="sng" dirty="0" smtClean="0"/>
          </a:p>
          <a:p>
            <a:r>
              <a:rPr lang="en-US" sz="1400" u="sng" dirty="0" smtClean="0">
                <a:hlinkClick r:id="rId12"/>
              </a:rPr>
              <a:t>http://upload.wikimedia.org/wikipedia/commons/e/ed/Bungie-Jumping.jpg</a:t>
            </a:r>
            <a:endParaRPr lang="en-US" sz="1400" u="sng" dirty="0" smtClean="0"/>
          </a:p>
          <a:p>
            <a:r>
              <a:rPr lang="en-US" sz="1400" u="sng" dirty="0" smtClean="0">
                <a:hlinkClick r:id="rId13"/>
              </a:rPr>
              <a:t>http://upload.wikimedia.org/wikipedia/commons/9/98/Saut_%C3%A0_l%27%C3%A9lastique_Superman_-_Viaduc_de_la_Souleuvre.JPG</a:t>
            </a:r>
            <a:endParaRPr lang="en-US" sz="1400" u="sng" dirty="0" smtClean="0"/>
          </a:p>
          <a:p>
            <a:r>
              <a:rPr lang="en-US" sz="1400" u="sng" dirty="0" smtClean="0">
                <a:hlinkClick r:id="rId14"/>
              </a:rPr>
              <a:t>http://upload.wikimedia.org/wikipedia/en/4/4e/Ilovechicago.jpg</a:t>
            </a:r>
            <a:endParaRPr lang="en-US" sz="1400" u="sng" dirty="0" smtClean="0"/>
          </a:p>
          <a:p>
            <a:r>
              <a:rPr lang="en-US" sz="1400" u="sng" dirty="0" smtClean="0"/>
              <a:t> </a:t>
            </a:r>
            <a:r>
              <a:rPr lang="en-US" sz="1400" u="sng" dirty="0" smtClean="0">
                <a:hlinkClick r:id="rId15"/>
              </a:rPr>
              <a:t>http://upload.wikimedia.org/wikipedia/en/b/b7/12way2.jpg</a:t>
            </a:r>
            <a:endParaRPr lang="en-US" sz="1400" u="sng" dirty="0" smtClean="0"/>
          </a:p>
          <a:p>
            <a:r>
              <a:rPr lang="en-US" sz="1400" u="sng" dirty="0" smtClean="0">
                <a:hlinkClick r:id="rId16"/>
              </a:rPr>
              <a:t>http://upload.wikimedia.org/wikipedia/commons/7/77/Rafting_em_Brotas.jpg</a:t>
            </a:r>
            <a:endParaRPr lang="en-US" sz="1400" u="sng" dirty="0" smtClean="0"/>
          </a:p>
          <a:p>
            <a:endParaRPr lang="ru-RU" sz="1400" dirty="0" smtClean="0"/>
          </a:p>
          <a:p>
            <a:pPr>
              <a:defRPr/>
            </a:pPr>
            <a:endParaRPr lang="ru-RU" sz="1400" dirty="0">
              <a:latin typeface="+mj-lt"/>
            </a:endParaRPr>
          </a:p>
          <a:p>
            <a:pPr>
              <a:defRPr/>
            </a:pPr>
            <a:endParaRPr lang="en-US" sz="14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1400" kern="0" dirty="0">
              <a:latin typeface="+mj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2600" kern="0" dirty="0"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4800" y="227647"/>
            <a:ext cx="85344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u="sng" dirty="0" smtClean="0">
                <a:hlinkClick r:id="rId2"/>
              </a:rPr>
              <a:t>http://upload.wikimedia.org/wikipedia/commons/5/5a/Rafting_PescadosRiverClassIV_VeracruzMexico.jpg</a:t>
            </a:r>
            <a:endParaRPr lang="en-US" sz="1400" u="sng" dirty="0" smtClean="0"/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3"/>
              </a:rPr>
              <a:t>http://www.sexshopturkey.com/wp-content/uploads/2010/04/012-surf-new2-300x225.jpg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4"/>
              </a:rPr>
              <a:t>http://upload.wikimedia.org/wikipedia/commons/c/cb/Surfer_in_Santa_cruz_11-8-9_-1.jpg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5"/>
              </a:rPr>
              <a:t>http://upload.wikimedia.org/wikipedia/commons/4/4e/Mavericks_Surf_Contest_2010b.jpg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6"/>
              </a:rPr>
              <a:t>http://forum.nov.ru/uploads/monthly_08_2008/post-35-1219230397.jpg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7"/>
              </a:rPr>
              <a:t>http://www.allabouttabletennis.com/image-files/concrete-ping-pong-tables.jpg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8"/>
              </a:rPr>
              <a:t>http://absolut-ekb.narod.ru/gruppovie_programmi/funktsionalnii_trening/functional_training.jpg?rand=217983223242310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9"/>
              </a:rPr>
              <a:t>http://www.vesi.ru/Map/Gif/2201.gif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10"/>
              </a:rPr>
              <a:t>http://fta-russia.ru/_fr/0/s7103719.jpg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11"/>
              </a:rPr>
              <a:t>http://onfit.ru/upload/photo/12300/moscomsport001.jpg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12"/>
              </a:rPr>
              <a:t>http://yachts.monacoeye.com/files/yachting_developments_symmetry1.jpg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13"/>
              </a:rPr>
              <a:t>http://www.windsport.am/forms/pkt/ws1.jpg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hlinkClick r:id="rId14"/>
              </a:rPr>
              <a:t>http://www.clubclassic.cz/img/squash.jpg</a:t>
            </a:r>
            <a:endParaRPr lang="en-US" sz="1400" dirty="0" smtClean="0"/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15"/>
              </a:rPr>
              <a:t>http://legacy-cdn.smosh.com/smosh-pit/122010/tobogganing-canada.jpg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16"/>
              </a:rPr>
              <a:t>http://www.savebyram.org/sitebuilder/images/iStock_000002301435MediumVer2-433x287.jpg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17"/>
              </a:rPr>
              <a:t>http://www.shashkivsem.ru/wp-content/uploads/2011/08/64-%D0%B2-%D1%81%D0%B0%D0%B4%D1%83.jpg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18"/>
              </a:rPr>
              <a:t>http://www.chumpysclipart.com/images/illustrations/xsmall2/1394_picture_of_a_happy_smiling_boy_ice_skating.jpg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19"/>
              </a:rPr>
              <a:t>http://btc-best.ru/images/animation-3.gif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ea typeface="Times New Roman" pitchFamily="18" charset="0"/>
                <a:cs typeface="Times New Roman" pitchFamily="18" charset="0"/>
                <a:hlinkClick r:id="rId20"/>
              </a:rPr>
              <a:t>http://upload.wikimedia.org/wikipedia/commons/6/69/Snowboarder_in_halfpipe.jpg</a:t>
            </a:r>
            <a:endParaRPr lang="en-US" sz="1400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21"/>
              </a:rPr>
              <a:t>http://upload.wikimedia.org/wikipedia/commons/a/af/Platak_snowboarding_0110_2.jpg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22"/>
              </a:rPr>
              <a:t>http://upload.wikimedia.org/wikipedia/commons/6/68/Platak_snowboarding_0110_3.jpg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23"/>
              </a:rPr>
              <a:t>http://www.sport-russia.ru/filestore/0017/0006/99250/79-450.jpg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24"/>
              </a:rPr>
              <a:t>http://www.victory-cruises.com/graphics/ice_diving.jpg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25"/>
              </a:rPr>
              <a:t>http://www.echo.msk.ru/att/element-618317-misc-ex13m_700.jpg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26"/>
              </a:rPr>
              <a:t>http://www.flippersmack.com/wp-content/uploads/2011/10/Scuba-Diving.jpg</a:t>
            </a:r>
            <a:endParaRPr lang="en-US" sz="1400" dirty="0" smtClean="0">
              <a:latin typeface="Arial" pitchFamily="34" charset="0"/>
            </a:endParaRPr>
          </a:p>
          <a:p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381001"/>
            <a:ext cx="85344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1400" dirty="0" smtClean="0">
                <a:latin typeface="Arial" pitchFamily="34" charset="0"/>
                <a:hlinkClick r:id="rId2"/>
              </a:rPr>
              <a:t>http://www.greentrailtours.com.vn/images/gallery/Vietnam_Diving_Tours/Vietnam_Scuba_Diving_Tour/scuba_diving.jpg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3"/>
              </a:rPr>
              <a:t>http://www.padi.com/scuba/uploadedImages/Scuba_Diving_Trips/Scuba_Diving_Resort_Vacations/Diver%20with%20hawksbill%20sea%20turtle_Image%20Copyright%202009%20-%20Tony%20Rath%20of%20Tony%20Rath%20Photography%20www.tonyrath.com.jpg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4"/>
              </a:rPr>
              <a:t>http://www.picgifs.com/sport-graphics/sport-graphics/snowboarding/sport-graphics-snowboarding-394599.gif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5"/>
              </a:rPr>
              <a:t>http://www.bestgraph.com/gifs/sports/equitation/equitation-04.gif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6"/>
              </a:rPr>
              <a:t>http://www.picgifs.com/graphics/i/ice-hockey/graphics-ice-hockey-972319.gif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7"/>
              </a:rPr>
              <a:t>http://www.picgifs.com/sport-graphics/sport-graphics/karate/sport-graphics-karate-514818.gif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8"/>
              </a:rPr>
              <a:t>http://www.gifmania.co.uk/sports/parachute/me_ve_09.gif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9"/>
              </a:rPr>
              <a:t>http://www.gifs.net/Animation11/Sports/Canoes_and_Sailboats/Rafting.gif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r>
              <a:rPr lang="en-US" sz="1400" dirty="0" smtClean="0">
                <a:latin typeface="Arial" pitchFamily="34" charset="0"/>
                <a:hlinkClick r:id="rId10"/>
              </a:rPr>
              <a:t>http://www.picgifs.com/sport-graphics/sport-graphics/archery/sport-graphics-archery-015715.gif</a:t>
            </a:r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sz="1400" dirty="0" smtClean="0">
              <a:latin typeface="Arial" pitchFamily="34" charset="0"/>
            </a:endParaRPr>
          </a:p>
          <a:p>
            <a:pPr lvl="0" eaLnBrk="0" hangingPunct="0"/>
            <a:endParaRPr lang="en-US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en-US" u="sng" dirty="0" smtClean="0"/>
          </a:p>
          <a:p>
            <a:r>
              <a:rPr lang="en-US" u="sng" dirty="0" smtClean="0"/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50000">
              <a:srgbClr val="FF99FF"/>
            </a:gs>
            <a:gs pos="100000">
              <a:srgbClr val="66CC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" y="2286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kern="0" dirty="0" smtClean="0">
                <a:ln w="3175"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NAME  THESE  SPORTS  </a:t>
            </a:r>
          </a:p>
          <a:p>
            <a:pPr algn="ctr"/>
            <a:r>
              <a:rPr lang="en-US" sz="3000" b="1" kern="0" dirty="0" smtClean="0">
                <a:ln w="3175"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  GAMES</a:t>
            </a:r>
            <a:endParaRPr lang="ru-RU" sz="3000" b="1" kern="0" dirty="0" smtClean="0">
              <a:ln w="3175">
                <a:solidFill>
                  <a:srgbClr val="00206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7492" y="3962400"/>
            <a:ext cx="138110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BOXING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BADMINTON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167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ICE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SKATING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167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FOOTBALL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3921" y="6305490"/>
            <a:ext cx="131727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TENNIS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3943290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BASKETBALL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6229290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HOCKEY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2577" y="3962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GYMNASTICS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6286520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VOLLEYBALL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User\Desktop\свой урок\img5810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15240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1" name="Picture 3" descr="C:\Users\User\Desktop\свой урок\amateur_ice_hockey_skates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76200"/>
            <a:ext cx="2160000" cy="162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2" name="Picture 4" descr="C:\Users\User\Desktop\свой урок\0033189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086200"/>
            <a:ext cx="2007692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3" name="Picture 5" descr="C:\Users\User\Desktop\свой урок\razvitie_boksa_za_rubejom_41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808" y="2162400"/>
            <a:ext cx="1886792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5" name="Picture 7" descr="C:\Users\User\Desktop\свой урок\basketbol-igra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2086200"/>
            <a:ext cx="1670517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7" name="Picture 9" descr="Картинка 82 из 10268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419600"/>
            <a:ext cx="20574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8" name="Picture 10" descr="C:\Users\User\Desktop\свой урок\alpine-skiing-2006-4217[1]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21336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9" name="Picture 11" descr="C:\Users\User\Desktop\свой урок\football[1].gif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58" r="4402"/>
          <a:stretch>
            <a:fillRect/>
          </a:stretch>
        </p:blipFill>
        <p:spPr bwMode="auto">
          <a:xfrm>
            <a:off x="4488180" y="56400"/>
            <a:ext cx="1988820" cy="162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60" name="Picture 12" descr="C:\Users\User\Desktop\свой урок\tennis-wallpaper_82947-1400x1050[1]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0574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4876800" y="6248400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SKIING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24400" y="2133600"/>
            <a:ext cx="18000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0"/>
              </a:schemeClr>
            </a:gs>
            <a:gs pos="50000">
              <a:srgbClr val="FF99FF"/>
            </a:gs>
            <a:gs pos="100000">
              <a:schemeClr val="accent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55600" lvl="0" indent="-355600">
              <a:buFont typeface="Wingdings" pitchFamily="2" charset="2"/>
              <a:buChar char="Ø"/>
            </a:pPr>
            <a:r>
              <a:rPr lang="en-US" sz="3600" b="1" dirty="0" smtClean="0">
                <a:ln>
                  <a:solidFill>
                    <a:schemeClr val="accent4"/>
                  </a:solidFill>
                </a:ln>
                <a:solidFill>
                  <a:srgbClr val="000099"/>
                </a:solidFill>
                <a:latin typeface="Comic Sans MS" pitchFamily="66" charset="0"/>
                <a:cs typeface="Tahoma" pitchFamily="34" charset="0"/>
              </a:rPr>
              <a:t>Do you like sport?</a:t>
            </a:r>
            <a:endParaRPr lang="ru-RU" sz="3600" b="1" dirty="0" smtClean="0">
              <a:ln>
                <a:solidFill>
                  <a:schemeClr val="accent4"/>
                </a:solidFill>
              </a:ln>
              <a:solidFill>
                <a:srgbClr val="000099"/>
              </a:solidFill>
              <a:latin typeface="Comic Sans MS" pitchFamily="66" charset="0"/>
              <a:cs typeface="Tahoma" pitchFamily="34" charset="0"/>
            </a:endParaRPr>
          </a:p>
          <a:p>
            <a:pPr marL="355600" lvl="0" indent="-355600">
              <a:buFont typeface="Wingdings" pitchFamily="2" charset="2"/>
              <a:buChar char="Ø"/>
            </a:pPr>
            <a:r>
              <a:rPr lang="en-US" sz="3600" b="1" dirty="0" smtClean="0">
                <a:ln>
                  <a:solidFill>
                    <a:schemeClr val="accent4"/>
                  </a:solidFill>
                </a:ln>
                <a:solidFill>
                  <a:srgbClr val="000099"/>
                </a:solidFill>
                <a:latin typeface="Comic Sans MS" pitchFamily="66" charset="0"/>
                <a:cs typeface="Tahoma" pitchFamily="34" charset="0"/>
              </a:rPr>
              <a:t>Do you prefer going in for sports or watching it on TV?</a:t>
            </a:r>
            <a:endParaRPr lang="ru-RU" sz="3600" b="1" dirty="0" smtClean="0">
              <a:ln>
                <a:solidFill>
                  <a:schemeClr val="accent4"/>
                </a:solidFill>
              </a:ln>
              <a:solidFill>
                <a:srgbClr val="000099"/>
              </a:solidFill>
              <a:latin typeface="Comic Sans MS" pitchFamily="66" charset="0"/>
              <a:cs typeface="Tahoma" pitchFamily="34" charset="0"/>
            </a:endParaRPr>
          </a:p>
          <a:p>
            <a:pPr marL="355600" lvl="0" indent="-355600">
              <a:buFont typeface="Wingdings" pitchFamily="2" charset="2"/>
              <a:buChar char="Ø"/>
            </a:pPr>
            <a:r>
              <a:rPr lang="en-US" sz="3600" b="1" dirty="0" smtClean="0">
                <a:ln>
                  <a:solidFill>
                    <a:schemeClr val="accent4"/>
                  </a:solidFill>
                </a:ln>
                <a:solidFill>
                  <a:srgbClr val="000099"/>
                </a:solidFill>
                <a:latin typeface="Comic Sans MS" pitchFamily="66" charset="0"/>
                <a:cs typeface="Tahoma" pitchFamily="34" charset="0"/>
              </a:rPr>
              <a:t>What kinds of sports are popular in Russia? </a:t>
            </a:r>
            <a:endParaRPr lang="ru-RU" sz="3600" b="1" dirty="0" smtClean="0">
              <a:ln>
                <a:solidFill>
                  <a:schemeClr val="accent4"/>
                </a:solidFill>
              </a:ln>
              <a:solidFill>
                <a:srgbClr val="000099"/>
              </a:solidFill>
              <a:latin typeface="Comic Sans MS" pitchFamily="66" charset="0"/>
              <a:cs typeface="Tahoma" pitchFamily="34" charset="0"/>
            </a:endParaRPr>
          </a:p>
          <a:p>
            <a:pPr marL="355600" lvl="0" indent="-355600">
              <a:buFont typeface="Wingdings" pitchFamily="2" charset="2"/>
              <a:buChar char="Ø"/>
            </a:pPr>
            <a:r>
              <a:rPr lang="en-US" sz="3600" b="1" dirty="0" smtClean="0">
                <a:ln>
                  <a:solidFill>
                    <a:schemeClr val="accent4"/>
                  </a:solidFill>
                </a:ln>
                <a:solidFill>
                  <a:srgbClr val="000099"/>
                </a:solidFill>
                <a:latin typeface="Comic Sans MS" pitchFamily="66" charset="0"/>
                <a:cs typeface="Tahoma" pitchFamily="34" charset="0"/>
              </a:rPr>
              <a:t>What national English sports do you know?</a:t>
            </a:r>
            <a:endParaRPr lang="ru-RU" sz="3600" b="1" dirty="0" smtClean="0">
              <a:ln>
                <a:solidFill>
                  <a:schemeClr val="accent4"/>
                </a:solidFill>
              </a:ln>
              <a:solidFill>
                <a:srgbClr val="000099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0"/>
              </a:schemeClr>
            </a:gs>
            <a:gs pos="50000">
              <a:srgbClr val="FF99FF"/>
            </a:gs>
            <a:gs pos="100000">
              <a:schemeClr val="accent1">
                <a:lumMod val="9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304800"/>
            <a:ext cx="8229600" cy="5791200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4000" b="1" kern="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Favourite kind of sport in your group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3600" b="1" kern="0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3600" b="1" kern="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Interview</a:t>
            </a:r>
            <a:r>
              <a:rPr lang="en-US" sz="3600" b="1" dirty="0" smtClean="0">
                <a:solidFill>
                  <a:srgbClr val="00FF00"/>
                </a:solidFill>
              </a:rPr>
              <a:t> </a:t>
            </a:r>
            <a:r>
              <a:rPr lang="en-US" sz="3600" b="1" kern="0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your classmates, complete the table and report the results.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3200" b="1" kern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Model: </a:t>
            </a:r>
            <a:r>
              <a:rPr lang="en-US" sz="3200" b="1" kern="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Dima</a:t>
            </a:r>
            <a:r>
              <a:rPr lang="en-US" sz="3200" b="1" kern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likes football</a:t>
            </a:r>
            <a:endParaRPr lang="ru-RU" sz="3200" b="1" kern="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en-US" sz="3200" b="1" kern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Ann’s </a:t>
            </a:r>
            <a:r>
              <a:rPr lang="en-US" sz="3200" b="1" kern="0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favourite</a:t>
            </a:r>
            <a:r>
              <a:rPr lang="en-US" sz="3200" b="1" kern="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sport is skiing.</a:t>
            </a:r>
            <a:endParaRPr lang="ru-RU" sz="3200" b="1" kern="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BBAFF"/>
            </a:gs>
            <a:gs pos="39999">
              <a:srgbClr val="ABD5FF"/>
            </a:gs>
            <a:gs pos="70000">
              <a:srgbClr val="FFCCFF"/>
            </a:gs>
            <a:gs pos="100000">
              <a:srgbClr val="FF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563562"/>
          </a:xfrm>
        </p:spPr>
        <p:txBody>
          <a:bodyPr/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Match the words in English and in Russian.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graphicFrame>
        <p:nvGraphicFramePr>
          <p:cNvPr id="4244" name="Group 148"/>
          <p:cNvGraphicFramePr>
            <a:graphicFrameLocks noGrp="1"/>
          </p:cNvGraphicFramePr>
          <p:nvPr>
            <p:ph idx="1"/>
          </p:nvPr>
        </p:nvGraphicFramePr>
        <p:xfrm>
          <a:off x="533400" y="838200"/>
          <a:ext cx="8158163" cy="5699760"/>
        </p:xfrm>
        <a:graphic>
          <a:graphicData uri="http://schemas.openxmlformats.org/drawingml/2006/table">
            <a:tbl>
              <a:tblPr/>
              <a:tblGrid>
                <a:gridCol w="3810000"/>
                <a:gridCol w="434816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diving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прыжки в воду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   wrestling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легкая атлетика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athletics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конный спорт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hiking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велоспорт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cycling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кёрлинг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curling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спорт. борьба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biathlon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горный туризм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archery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парусный спорт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cricket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стрельба из лука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sailing     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биатлон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horse racing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  крикет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46" name="AutoShape 150"/>
          <p:cNvSpPr>
            <a:spLocks noChangeArrowheads="1"/>
          </p:cNvSpPr>
          <p:nvPr/>
        </p:nvSpPr>
        <p:spPr bwMode="auto">
          <a:xfrm>
            <a:off x="3810000" y="1371600"/>
            <a:ext cx="936625" cy="144462"/>
          </a:xfrm>
          <a:prstGeom prst="curvedUpArrow">
            <a:avLst>
              <a:gd name="adj1" fmla="val 129671"/>
              <a:gd name="adj2" fmla="val 25934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rgbClr val="00FF00"/>
                </a:solidFill>
              </a:ln>
            </a:endParaRPr>
          </a:p>
        </p:txBody>
      </p:sp>
      <p:sp>
        <p:nvSpPr>
          <p:cNvPr id="4248" name="Line 152"/>
          <p:cNvSpPr>
            <a:spLocks noChangeShapeType="1"/>
          </p:cNvSpPr>
          <p:nvPr/>
        </p:nvSpPr>
        <p:spPr bwMode="auto">
          <a:xfrm>
            <a:off x="3657600" y="1752600"/>
            <a:ext cx="2209800" cy="1981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51" name="Line 155"/>
          <p:cNvSpPr>
            <a:spLocks noChangeShapeType="1"/>
          </p:cNvSpPr>
          <p:nvPr/>
        </p:nvSpPr>
        <p:spPr bwMode="auto">
          <a:xfrm flipV="1">
            <a:off x="3200400" y="1676399"/>
            <a:ext cx="1981200" cy="5032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52" name="Line 156"/>
          <p:cNvSpPr>
            <a:spLocks noChangeShapeType="1"/>
          </p:cNvSpPr>
          <p:nvPr/>
        </p:nvSpPr>
        <p:spPr bwMode="auto">
          <a:xfrm flipV="1">
            <a:off x="2438400" y="2743199"/>
            <a:ext cx="3657600" cy="500061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53" name="Line 157"/>
          <p:cNvSpPr>
            <a:spLocks noChangeShapeType="1"/>
          </p:cNvSpPr>
          <p:nvPr/>
        </p:nvSpPr>
        <p:spPr bwMode="auto">
          <a:xfrm flipV="1">
            <a:off x="2133600" y="3200400"/>
            <a:ext cx="3962400" cy="5762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54" name="Line 158"/>
          <p:cNvSpPr>
            <a:spLocks noChangeShapeType="1"/>
          </p:cNvSpPr>
          <p:nvPr/>
        </p:nvSpPr>
        <p:spPr bwMode="auto">
          <a:xfrm>
            <a:off x="2514600" y="4267201"/>
            <a:ext cx="2438400" cy="15240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55" name="Line 159"/>
          <p:cNvSpPr>
            <a:spLocks noChangeShapeType="1"/>
          </p:cNvSpPr>
          <p:nvPr/>
        </p:nvSpPr>
        <p:spPr bwMode="auto">
          <a:xfrm>
            <a:off x="2819400" y="4800601"/>
            <a:ext cx="2438400" cy="4572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58" name="Line 162"/>
          <p:cNvSpPr>
            <a:spLocks noChangeShapeType="1"/>
          </p:cNvSpPr>
          <p:nvPr/>
        </p:nvSpPr>
        <p:spPr bwMode="auto">
          <a:xfrm flipV="1">
            <a:off x="3429000" y="4724400"/>
            <a:ext cx="2025650" cy="1066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59" name="Line 163"/>
          <p:cNvSpPr>
            <a:spLocks noChangeShapeType="1"/>
          </p:cNvSpPr>
          <p:nvPr/>
        </p:nvSpPr>
        <p:spPr bwMode="auto">
          <a:xfrm flipV="1">
            <a:off x="4114800" y="2209800"/>
            <a:ext cx="1657350" cy="410527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260" name="Line 164"/>
          <p:cNvSpPr>
            <a:spLocks noChangeShapeType="1"/>
          </p:cNvSpPr>
          <p:nvPr/>
        </p:nvSpPr>
        <p:spPr bwMode="auto">
          <a:xfrm>
            <a:off x="2819400" y="2743200"/>
            <a:ext cx="2819400" cy="1447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3200400" y="5334000"/>
            <a:ext cx="1447800" cy="990600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</p:cxn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246" grpId="0" animBg="1"/>
      <p:bldP spid="4248" grpId="0" animBg="1"/>
      <p:bldP spid="4251" grpId="0" animBg="1"/>
      <p:bldP spid="4252" grpId="0" animBg="1"/>
      <p:bldP spid="4253" grpId="0" animBg="1"/>
      <p:bldP spid="4254" grpId="0" animBg="1"/>
      <p:bldP spid="4255" grpId="0" animBg="1"/>
      <p:bldP spid="4258" grpId="0" animBg="1"/>
      <p:bldP spid="4259" grpId="0" animBg="1"/>
      <p:bldP spid="42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76BB"/>
            </a:gs>
            <a:gs pos="53000">
              <a:srgbClr val="FFFF99"/>
            </a:gs>
            <a:gs pos="83000">
              <a:srgbClr val="FFC000"/>
            </a:gs>
            <a:gs pos="100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04800" y="228600"/>
            <a:ext cx="8517628" cy="5200200"/>
            <a:chOff x="304800" y="228600"/>
            <a:chExt cx="8517628" cy="5200200"/>
          </a:xfrm>
        </p:grpSpPr>
        <p:pic>
          <p:nvPicPr>
            <p:cNvPr id="35841" name="Picture 1" descr="D:\Remake\2801_extreme_sports\443px-Bungie-Jumping[1]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240000">
              <a:off x="304800" y="1828800"/>
              <a:ext cx="2662437" cy="3600000"/>
            </a:xfrm>
            <a:prstGeom prst="rect">
              <a:avLst/>
            </a:prstGeom>
            <a:ln w="82550" cap="rnd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C00000"/>
                  </a:gs>
                </a:gsLst>
                <a:lin ang="16200000" scaled="1"/>
                <a:tileRect/>
              </a:gradFill>
            </a:ln>
          </p:spPr>
        </p:pic>
        <p:pic>
          <p:nvPicPr>
            <p:cNvPr id="35842" name="Picture 2" descr="D:\Remake\2801_extreme_sports\398px-Saut_%C3%A0_l%27%C3%A9lastique_Superman_-_Viaduc_de_la_Souleuvre[1]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40000">
              <a:off x="6446428" y="1754915"/>
              <a:ext cx="2376000" cy="3575939"/>
            </a:xfrm>
            <a:prstGeom prst="rect">
              <a:avLst/>
            </a:prstGeom>
            <a:ln w="82550" cap="rnd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C00000"/>
                  </a:gs>
                </a:gsLst>
                <a:lin ang="16200000" scaled="1"/>
                <a:tileRect/>
              </a:gradFill>
            </a:ln>
          </p:spPr>
        </p:pic>
        <p:sp>
          <p:nvSpPr>
            <p:cNvPr id="1536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1143000" y="228600"/>
              <a:ext cx="7239000" cy="1143000"/>
            </a:xfrm>
            <a:prstGeom prst="rect">
              <a:avLst/>
            </a:prstGeom>
          </p:spPr>
          <p:txBody>
            <a:bodyPr spcFirstLastPara="1" wrap="none" fromWordArt="1">
              <a:prstTxWarp prst="textDeflateBottom">
                <a:avLst/>
              </a:prstTxWarp>
            </a:bodyPr>
            <a:lstStyle/>
            <a:p>
              <a:pPr algn="ctr"/>
              <a:r>
                <a:rPr lang="en-US" sz="3600" kern="10" dirty="0" smtClean="0"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000000"/>
                      </a:gs>
                      <a:gs pos="39999">
                        <a:srgbClr val="00FFFF"/>
                      </a:gs>
                      <a:gs pos="70000">
                        <a:srgbClr val="181CC7"/>
                      </a:gs>
                      <a:gs pos="88000">
                        <a:srgbClr val="8F1BF9"/>
                      </a:gs>
                      <a:gs pos="100000">
                        <a:srgbClr val="800080"/>
                      </a:gs>
                    </a:gsLst>
                    <a:lin ang="16200000" scaled="0"/>
                    <a:tileRect/>
                  </a:gradFill>
                  <a:latin typeface="Berlin Sans FB Demi"/>
                </a:rPr>
                <a:t>Bungee</a:t>
              </a:r>
              <a:r>
                <a:rPr lang="en-US" sz="3600" kern="10" dirty="0" smtClean="0"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000000"/>
                      </a:gs>
                      <a:gs pos="39999">
                        <a:srgbClr val="0A128C"/>
                      </a:gs>
                      <a:gs pos="70000">
                        <a:srgbClr val="181CC7"/>
                      </a:gs>
                      <a:gs pos="88000">
                        <a:srgbClr val="7005D4"/>
                      </a:gs>
                      <a:gs pos="100000">
                        <a:srgbClr val="8C3D91"/>
                      </a:gs>
                    </a:gsLst>
                    <a:lin ang="16200000" scaled="0"/>
                    <a:tileRect/>
                  </a:gradFill>
                  <a:latin typeface="Berlin Sans FB Demi"/>
                </a:rPr>
                <a:t> </a:t>
              </a:r>
              <a:r>
                <a:rPr lang="en-US" sz="3600" kern="10" dirty="0" smtClean="0">
                  <a:ln w="28575">
                    <a:solidFill>
                      <a:srgbClr val="00FF00"/>
                    </a:solidFill>
                    <a:round/>
                    <a:headEnd/>
                    <a:tailEnd/>
                  </a:ln>
                  <a:gradFill flip="none" rotWithShape="1">
                    <a:gsLst>
                      <a:gs pos="0">
                        <a:srgbClr val="000000"/>
                      </a:gs>
                      <a:gs pos="39999">
                        <a:srgbClr val="00FFFF"/>
                      </a:gs>
                      <a:gs pos="70000">
                        <a:srgbClr val="181CC7"/>
                      </a:gs>
                      <a:gs pos="88000">
                        <a:srgbClr val="8F1BF9"/>
                      </a:gs>
                      <a:gs pos="100000">
                        <a:srgbClr val="800080"/>
                      </a:gs>
                    </a:gsLst>
                    <a:lin ang="16200000" scaled="0"/>
                    <a:tileRect/>
                  </a:gradFill>
                  <a:latin typeface="Berlin Sans FB Demi"/>
                </a:rPr>
                <a:t>jumping</a:t>
              </a:r>
              <a:endParaRPr lang="ru-RU" sz="3600" kern="10" dirty="0">
                <a:ln w="28575">
                  <a:solidFill>
                    <a:srgbClr val="00FF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0FFFF"/>
                    </a:gs>
                    <a:gs pos="70000">
                      <a:srgbClr val="181CC7"/>
                    </a:gs>
                    <a:gs pos="88000">
                      <a:srgbClr val="8F1BF9"/>
                    </a:gs>
                    <a:gs pos="100000">
                      <a:srgbClr val="800080"/>
                    </a:gs>
                  </a:gsLst>
                  <a:lin ang="16200000" scaled="0"/>
                  <a:tileRect/>
                </a:gradFill>
              </a:endParaRPr>
            </a:p>
          </p:txBody>
        </p:sp>
        <p:sp>
          <p:nvSpPr>
            <p:cNvPr id="15363" name="Rectangle 3"/>
            <p:cNvSpPr>
              <a:spLocks noChangeArrowheads="1"/>
            </p:cNvSpPr>
            <p:nvPr/>
          </p:nvSpPr>
          <p:spPr bwMode="auto">
            <a:xfrm>
              <a:off x="3276600" y="1600200"/>
              <a:ext cx="2895600" cy="3693319"/>
            </a:xfrm>
            <a:prstGeom prst="rect">
              <a:avLst/>
            </a:prstGeom>
            <a:gradFill rotWithShape="1">
              <a:gsLst>
                <a:gs pos="0">
                  <a:srgbClr val="FF964F"/>
                </a:gs>
                <a:gs pos="100000">
                  <a:srgbClr val="FFDA8F">
                    <a:alpha val="3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600" dirty="0" smtClean="0">
                  <a:ln w="18000">
                    <a:solidFill>
                      <a:srgbClr val="000066"/>
                    </a:solidFill>
                    <a:prstDash val="solid"/>
                    <a:miter lim="800000"/>
                  </a:ln>
                  <a:solidFill>
                    <a:sysClr val="windowText" lastClr="000000"/>
                  </a:solidFill>
                  <a:latin typeface="+mn-lt"/>
                </a:rPr>
                <a:t>Bungee jumping is jumping from a tall structure while connected to a large elastic cord. The tall structure is usually a fixed object, such as a building or bridge. </a:t>
              </a:r>
              <a:endParaRPr lang="ru-RU" sz="2600" dirty="0">
                <a:ln w="18000">
                  <a:solidFill>
                    <a:srgbClr val="000066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+mn-lt"/>
              </a:endParaRPr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FFFF66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D:\Remake\2801_extreme_sports\Ilovechicago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0000">
            <a:off x="4667054" y="3209010"/>
            <a:ext cx="4080000" cy="3060000"/>
          </a:xfrm>
          <a:prstGeom prst="rect">
            <a:avLst/>
          </a:prstGeom>
          <a:ln w="82550" cap="rnd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</a:ln>
        </p:spPr>
      </p:pic>
      <p:pic>
        <p:nvPicPr>
          <p:cNvPr id="39942" name="Picture 6" descr="D:\Remake\2801_extreme_sports\12way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00000">
            <a:off x="462599" y="3149425"/>
            <a:ext cx="4068000" cy="3051000"/>
          </a:xfrm>
          <a:prstGeom prst="rect">
            <a:avLst/>
          </a:prstGeom>
          <a:ln w="82550" cap="rnd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1143000"/>
            <a:ext cx="88392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000066"/>
                  </a:solidFill>
                </a:ln>
                <a:solidFill>
                  <a:sysClr val="windowText" lastClr="000000"/>
                </a:solidFill>
                <a:latin typeface="+mn-lt"/>
              </a:rPr>
              <a:t>Skydiving, also known as parachuting, is the activity of performing acrobatics during freefall. </a:t>
            </a:r>
            <a:endParaRPr lang="ru-RU" sz="2800" dirty="0" smtClean="0">
              <a:ln>
                <a:solidFill>
                  <a:srgbClr val="000066"/>
                </a:solidFill>
              </a:ln>
              <a:solidFill>
                <a:sysClr val="windowText" lastClr="000000"/>
              </a:solidFill>
              <a:latin typeface="+mn-lt"/>
            </a:endParaRPr>
          </a:p>
          <a:p>
            <a:endParaRPr lang="ru-RU" dirty="0">
              <a:ln>
                <a:solidFill>
                  <a:srgbClr val="000066"/>
                </a:solidFill>
              </a:ln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533400" y="0"/>
            <a:ext cx="8001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 smtClean="0">
                <a:ln>
                  <a:solidFill>
                    <a:srgbClr val="80008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Ravie" pitchFamily="82" charset="0"/>
                <a:ea typeface="+mj-ea"/>
                <a:cs typeface="+mj-cs"/>
              </a:rPr>
              <a:t>Skydiving</a:t>
            </a:r>
            <a:endParaRPr kumimoji="0" lang="ru-RU" sz="6000" i="0" u="none" strike="noStrike" kern="0" cap="none" spc="0" normalizeH="0" baseline="0" noProof="0" dirty="0" smtClean="0">
              <a:ln>
                <a:solidFill>
                  <a:srgbClr val="80008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4114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/>
                </a:solidFill>
                <a:latin typeface="+mn-lt"/>
              </a:rPr>
              <a:t>An activity or sport of standing </a:t>
            </a:r>
            <a:r>
              <a:rPr lang="ru-RU" sz="24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accent4"/>
                </a:solidFill>
                <a:latin typeface="+mn-lt"/>
              </a:rPr>
              <a:t>on a short wide board and</a:t>
            </a:r>
          </a:p>
          <a:p>
            <a:pPr algn="ctr"/>
            <a:r>
              <a:rPr lang="en-US" sz="2400" b="1" dirty="0">
                <a:solidFill>
                  <a:schemeClr val="accent4"/>
                </a:solidFill>
                <a:latin typeface="+mn-lt"/>
              </a:rPr>
              <a:t>moving  very fast down a hill covered with snow</a:t>
            </a:r>
            <a:endParaRPr lang="ru-RU" sz="24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8800" b="1" kern="0" dirty="0">
                <a:ln>
                  <a:solidFill>
                    <a:srgbClr val="00206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Snowboarding</a:t>
            </a:r>
            <a:endParaRPr lang="ru-RU" sz="8800" b="1" kern="0" dirty="0">
              <a:ln>
                <a:solidFill>
                  <a:srgbClr val="00206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247" name="Picture 11" descr="D:\Remake\2801_extreme_sports\Snowboarder_in_halfpipe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852000" cy="2565432"/>
          </a:xfrm>
          <a:prstGeom prst="rect">
            <a:avLst/>
          </a:prstGeom>
          <a:ln w="82550" cap="rnd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</a:ln>
        </p:spPr>
      </p:pic>
      <p:pic>
        <p:nvPicPr>
          <p:cNvPr id="19458" name="Picture 2" descr="http://upload.wikimedia.org/wikipedia/commons/a/af/Platak_snowboarding_0110_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0">
            <a:off x="4914837" y="1448001"/>
            <a:ext cx="3733333" cy="2520000"/>
          </a:xfrm>
          <a:prstGeom prst="rect">
            <a:avLst/>
          </a:prstGeom>
          <a:ln w="82550" cap="rnd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</a:ln>
        </p:spPr>
      </p:pic>
      <p:pic>
        <p:nvPicPr>
          <p:cNvPr id="19460" name="Picture 4" descr="http://upload.wikimedia.org/wikipedia/commons/6/68/Platak_snowboarding_0110_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00000">
            <a:off x="5208427" y="3960698"/>
            <a:ext cx="3568142" cy="2520000"/>
          </a:xfrm>
          <a:prstGeom prst="rect">
            <a:avLst/>
          </a:prstGeom>
          <a:ln w="82550" cap="rnd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Теплякова О.С. </a:t>
            </a:r>
          </a:p>
          <a:p>
            <a:pPr>
              <a:defRPr/>
            </a:pPr>
            <a:r>
              <a:rPr lang="ru-RU" dirty="0" smtClean="0"/>
              <a:t>МБОУ « </a:t>
            </a:r>
            <a:r>
              <a:rPr lang="ru-RU" dirty="0" err="1" smtClean="0"/>
              <a:t>Новолядинская</a:t>
            </a:r>
            <a:r>
              <a:rPr lang="ru-RU" dirty="0" smtClean="0"/>
              <a:t> СОШ»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1ff756033fd6755e155ff184c415b337938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1040</Words>
  <Application>Microsoft Office PowerPoint</Application>
  <PresentationFormat>Экран (4:3)</PresentationFormat>
  <Paragraphs>305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Match the words in English and in Russian.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Match the sport and its name</vt:lpstr>
      <vt:lpstr>Group these activities into indoor and outdoor sports.</vt:lpstr>
      <vt:lpstr>What sport we CAN…</vt:lpstr>
      <vt:lpstr>CHECK YOURSELF </vt:lpstr>
      <vt:lpstr>Are you for sport or against it?</vt:lpstr>
      <vt:lpstr>Write  about the activities you like.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IPK</dc:creator>
  <cp:lastModifiedBy>Венера Узбековна</cp:lastModifiedBy>
  <cp:revision>252</cp:revision>
  <cp:lastPrinted>1601-01-01T00:00:00Z</cp:lastPrinted>
  <dcterms:created xsi:type="dcterms:W3CDTF">1601-01-01T00:00:00Z</dcterms:created>
  <dcterms:modified xsi:type="dcterms:W3CDTF">2015-02-06T17:53:03Z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