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06EAE1-4EDC-4252-991B-D5D12DE9186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252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8BA9AF7-9694-45B0-A1A6-D29E72E6C0C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922" y="1027081"/>
            <a:ext cx="4934157" cy="370079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822969-A0B8-49E8-9CD5-7CA9CFCC10B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B835F4-853B-49DC-8921-C71E82B358C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1804D0-443D-4B97-A533-A3AC5F28AFB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7B6240-8152-4B2C-AA9D-B3C9A2FD3151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82DDAD-A944-44FF-BD17-6CE34A4121BD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ru-RU"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1C64F-86C4-4685-BDF6-1F977804497C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452D1-A3C3-4DBD-B7C3-57F9F0D1C2DB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FBB9B0-D014-4562-9CFD-3784D04DD172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D7EC84-819C-434B-BD40-A7C805FAA247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DA070-6BB6-41D4-9615-F01BB662CDBD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ru-RU"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490C19-979F-47FF-802F-DD9413C9607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547A18-BE0C-4849-A3E0-5E6D1273099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ru-RU"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6C21A-973D-4EE2-BD62-C41C98CD4550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E49B7D-32F6-4DA5-B7CF-5724BD622EA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A08373-1A22-4D49-9757-0350634C905D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ru-RU"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741358" y="2101848"/>
            <a:ext cx="4227508" cy="476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21270" y="2101848"/>
            <a:ext cx="4227508" cy="4762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5F74A-1C79-44BB-8295-75B4796EFE5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ru-RU"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ru-RU"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197727" y="555626"/>
            <a:ext cx="2151061" cy="6308729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555626"/>
            <a:ext cx="6303965" cy="63087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DA1CF3-8C3C-4449-A945-CBAE920CE1F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FA18D-2853-47CD-98D3-B22373CFEAB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757037-DBB1-4D0C-9732-3DA8FB7C822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634D36-9683-4A9D-A285-F8ACA1F822C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B2B2D-4D09-41AD-A052-19B88734676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2D026-EEA3-42B9-87F8-A20E55DA4FA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FB6ECF7-8B6A-46E5-AF59-2C078F8C06E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220812A-8B7F-41DA-B671-44A1DC5929FA}" type="slidenum">
              <a:rPr/>
              <a:pPr lvl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2" y="1893960"/>
            <a:ext cx="9675001" cy="5666399"/>
          </a:xfrm>
          <a:prstGeom prst="rect">
            <a:avLst/>
          </a:prstGeom>
          <a:solidFill>
            <a:srgbClr val="DDDDDD"/>
          </a:solidFill>
          <a:ln w="25402">
            <a:solidFill>
              <a:srgbClr val="C0C0C0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83" y="555479"/>
            <a:ext cx="8608317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83" y="2101684"/>
            <a:ext cx="8608317" cy="4762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1" cy="918715"/>
          </a:xfrm>
          <a:prstGeom prst="rect">
            <a:avLst/>
          </a:prstGeom>
          <a:solidFill>
            <a:srgbClr val="125C8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1" cy="918715"/>
          </a:xfrm>
          <a:prstGeom prst="rect">
            <a:avLst/>
          </a:prstGeom>
          <a:solidFill>
            <a:srgbClr val="125C8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57"/>
            <a:ext cx="181801" cy="918715"/>
          </a:xfrm>
          <a:prstGeom prst="rect">
            <a:avLst/>
          </a:prstGeom>
          <a:solidFill>
            <a:srgbClr val="125C8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de-DE" sz="2400" b="1" i="0" u="none" strike="noStrike" kern="0" cap="none" spc="0" baseline="0">
          <a:solidFill>
            <a:srgbClr val="333333"/>
          </a:solidFill>
          <a:uFillTx/>
          <a:latin typeface="Albany" pitchFamily="34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E594D"/>
        </a:buClr>
        <a:buSzPct val="45000"/>
        <a:buFont typeface="StarSymbol"/>
        <a:buChar char="●"/>
        <a:tabLst/>
        <a:defRPr lang="ru-RU" sz="2400" b="0" i="0" u="none" strike="noStrike" kern="0" cap="none" spc="0" baseline="0">
          <a:solidFill>
            <a:srgbClr val="000000"/>
          </a:solidFill>
          <a:uFillTx/>
          <a:latin typeface="Albany" pitchFamily="34"/>
          <a:ea typeface="Andale Sans UI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75000"/>
        <a:buFont typeface="StarSymbol"/>
        <a:buChar char="–"/>
        <a:tabLst/>
        <a:defRPr lang="ru-RU" sz="2800" b="0" i="0" u="none" strike="noStrike" kern="0" cap="none" spc="0" baseline="0">
          <a:solidFill>
            <a:srgbClr val="000000"/>
          </a:solidFill>
          <a:uFillTx/>
          <a:latin typeface="Albany" pitchFamily="34"/>
          <a:ea typeface="Andale Sans UI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●"/>
        <a:tabLst/>
        <a:defRPr lang="ru-RU" sz="2400" b="0" i="0" u="none" strike="noStrike" kern="0" cap="none" spc="0" baseline="0">
          <a:solidFill>
            <a:srgbClr val="000000"/>
          </a:solidFill>
          <a:uFillTx/>
          <a:latin typeface="Albany" pitchFamily="34"/>
          <a:ea typeface="Andale Sans UI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75000"/>
        <a:buFont typeface="StarSymbol"/>
        <a:buChar char="–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lbany" pitchFamily="34"/>
          <a:ea typeface="Andale Sans UI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●"/>
        <a:tabLst/>
        <a:defRPr lang="ru-RU" sz="2000" b="0" i="0" u="none" strike="noStrike" kern="0" cap="none" spc="0" baseline="0">
          <a:solidFill>
            <a:srgbClr val="000000"/>
          </a:solidFill>
          <a:uFillTx/>
          <a:latin typeface="Albany" pitchFamily="34"/>
          <a:ea typeface="Andale Sans UI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468355" y="359999"/>
            <a:ext cx="9071643" cy="6456596"/>
          </a:xfrm>
        </p:spPr>
        <p:txBody>
          <a:bodyPr anchor="ctr" anchorCtr="1"/>
          <a:lstStyle/>
          <a:p>
            <a:pPr marL="0" lvl="0" indent="-215999" algn="ctr">
              <a:buNone/>
            </a:pPr>
            <a:endParaRPr lang="ru-RU" sz="3200" b="1" dirty="0" smtClean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ru-RU" sz="3200" b="1" dirty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ru-RU" sz="3200" b="1" dirty="0" smtClean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ru-RU" sz="3200" b="1" dirty="0">
              <a:latin typeface="Times New Roman" pitchFamily="18"/>
            </a:endParaRPr>
          </a:p>
          <a:p>
            <a:pPr marL="0" lvl="0" indent="-215999" algn="ctr">
              <a:buNone/>
            </a:pPr>
            <a:r>
              <a:rPr lang="ru-RU" sz="3200" b="1" dirty="0" smtClean="0">
                <a:latin typeface="Times New Roman" pitchFamily="18"/>
              </a:rPr>
              <a:t>Историческая </a:t>
            </a:r>
            <a:r>
              <a:rPr lang="de-DE" sz="3200" b="1" dirty="0" err="1">
                <a:latin typeface="Times New Roman" pitchFamily="18"/>
              </a:rPr>
              <a:t>справка</a:t>
            </a:r>
            <a:r>
              <a:rPr lang="de-DE" sz="3200" b="1" dirty="0">
                <a:latin typeface="Times New Roman" pitchFamily="18"/>
              </a:rPr>
              <a:t> </a:t>
            </a:r>
            <a:r>
              <a:rPr lang="ru-RU" sz="3200" b="1" dirty="0" smtClean="0">
                <a:latin typeface="Times New Roman" pitchFamily="18"/>
              </a:rPr>
              <a:t>о </a:t>
            </a:r>
            <a:r>
              <a:rPr lang="de-DE" sz="3200" b="1" dirty="0" err="1" smtClean="0">
                <a:latin typeface="Times New Roman" pitchFamily="18"/>
              </a:rPr>
              <a:t>русско</a:t>
            </a:r>
            <a:r>
              <a:rPr lang="ru-RU" sz="3200" b="1" dirty="0" smtClean="0">
                <a:latin typeface="Times New Roman" pitchFamily="18"/>
              </a:rPr>
              <a:t>м</a:t>
            </a:r>
            <a:r>
              <a:rPr lang="de-DE" sz="3200" b="1" dirty="0" smtClean="0">
                <a:latin typeface="Times New Roman" pitchFamily="18"/>
              </a:rPr>
              <a:t> </a:t>
            </a:r>
            <a:r>
              <a:rPr lang="de-DE" sz="3200" b="1" dirty="0" err="1" smtClean="0">
                <a:latin typeface="Times New Roman" pitchFamily="18"/>
              </a:rPr>
              <a:t>купечеств</a:t>
            </a:r>
            <a:r>
              <a:rPr lang="ru-RU" sz="3200" b="1" dirty="0" smtClean="0">
                <a:latin typeface="Times New Roman" pitchFamily="18"/>
              </a:rPr>
              <a:t>е</a:t>
            </a:r>
            <a:endParaRPr lang="de-DE" sz="3200" b="1" dirty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de-DE" sz="3200" b="1" dirty="0">
              <a:latin typeface="Times New Roman" pitchFamily="18"/>
            </a:endParaRPr>
          </a:p>
          <a:p>
            <a:pPr marL="0" lvl="0" indent="-215999" algn="ctr">
              <a:buNone/>
            </a:pPr>
            <a:r>
              <a:rPr lang="de-DE" sz="3200" dirty="0" smtClean="0">
                <a:latin typeface="Times New Roman" pitchFamily="18"/>
              </a:rPr>
              <a:t>                                    </a:t>
            </a:r>
            <a:endParaRPr lang="de-DE" sz="3200" dirty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de-DE" sz="2000" dirty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de-DE" sz="2000" dirty="0">
              <a:latin typeface="Times New Roman" pitchFamily="18"/>
            </a:endParaRPr>
          </a:p>
          <a:p>
            <a:pPr marL="0" lvl="0" indent="-215999" algn="ctr">
              <a:buNone/>
            </a:pPr>
            <a:endParaRPr lang="de-DE" sz="2000" dirty="0">
              <a:latin typeface="Times New Roman" pitchFamily="18"/>
            </a:endParaRPr>
          </a:p>
          <a:p>
            <a:pPr marL="0" lvl="0" indent="-215999" algn="ctr">
              <a:buNone/>
            </a:pPr>
            <a:r>
              <a:rPr lang="de-DE" sz="3200" dirty="0">
                <a:latin typeface="Times New Roman" pitchFamily="18"/>
              </a:rPr>
              <a:t>                              </a:t>
            </a:r>
            <a:r>
              <a:rPr lang="de-DE" sz="2000" dirty="0" err="1">
                <a:latin typeface="Times New Roman" pitchFamily="18"/>
              </a:rPr>
              <a:t>Работу</a:t>
            </a:r>
            <a:r>
              <a:rPr lang="de-DE" sz="2000" dirty="0">
                <a:latin typeface="Times New Roman" pitchFamily="18"/>
              </a:rPr>
              <a:t> </a:t>
            </a:r>
            <a:r>
              <a:rPr lang="de-DE" sz="2000" dirty="0" err="1">
                <a:latin typeface="Times New Roman" pitchFamily="18"/>
              </a:rPr>
              <a:t>выполнили</a:t>
            </a:r>
            <a:r>
              <a:rPr lang="de-DE" sz="2000" dirty="0">
                <a:latin typeface="Times New Roman" pitchFamily="18"/>
              </a:rPr>
              <a:t> </a:t>
            </a:r>
            <a:r>
              <a:rPr lang="de-DE" sz="2000" dirty="0" err="1">
                <a:latin typeface="Times New Roman" pitchFamily="18"/>
              </a:rPr>
              <a:t>ученики</a:t>
            </a:r>
            <a:r>
              <a:rPr lang="de-DE" sz="2000" dirty="0">
                <a:latin typeface="Times New Roman" pitchFamily="18"/>
              </a:rPr>
              <a:t> 10 „б“</a:t>
            </a:r>
          </a:p>
          <a:p>
            <a:pPr marL="0" lvl="0" indent="-215999" algn="ctr">
              <a:buNone/>
            </a:pPr>
            <a:r>
              <a:rPr lang="de-DE" sz="2000" dirty="0">
                <a:latin typeface="Times New Roman" pitchFamily="18"/>
              </a:rPr>
              <a:t>                                                                         </a:t>
            </a:r>
            <a:r>
              <a:rPr lang="de-DE" sz="2000" dirty="0" err="1">
                <a:latin typeface="Times New Roman" pitchFamily="18"/>
              </a:rPr>
              <a:t>Рядинских</a:t>
            </a:r>
            <a:r>
              <a:rPr lang="de-DE" sz="2000" dirty="0">
                <a:latin typeface="Times New Roman" pitchFamily="18"/>
              </a:rPr>
              <a:t> </a:t>
            </a:r>
            <a:r>
              <a:rPr lang="de-DE" sz="2000" dirty="0" err="1">
                <a:latin typeface="Times New Roman" pitchFamily="18"/>
              </a:rPr>
              <a:t>Дмитрий</a:t>
            </a:r>
            <a:r>
              <a:rPr lang="de-DE" sz="2000" dirty="0">
                <a:latin typeface="Times New Roman" pitchFamily="18"/>
              </a:rPr>
              <a:t> и </a:t>
            </a:r>
            <a:r>
              <a:rPr lang="de-DE" sz="2000" dirty="0" err="1">
                <a:latin typeface="Times New Roman" pitchFamily="18"/>
              </a:rPr>
              <a:t>Глобенко</a:t>
            </a:r>
            <a:r>
              <a:rPr lang="de-DE" sz="2000" dirty="0">
                <a:latin typeface="Times New Roman" pitchFamily="18"/>
              </a:rPr>
              <a:t> </a:t>
            </a:r>
            <a:r>
              <a:rPr lang="de-DE" sz="2000" dirty="0" err="1">
                <a:latin typeface="Times New Roman" pitchFamily="18"/>
              </a:rPr>
              <a:t>Денис</a:t>
            </a:r>
            <a:endParaRPr lang="de-DE" sz="2000" dirty="0">
              <a:latin typeface="Times New Roman" pitchFamily="18"/>
            </a:endParaRPr>
          </a:p>
        </p:txBody>
      </p:sp>
      <p:pic>
        <p:nvPicPr>
          <p:cNvPr id="3" name="Рисунок 2" descr="C:\Работа4(конференция зима)\верхний колонтитул naukograd 201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3787" y="382314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0792" y="6831380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Calibri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Calibri"/>
                <a:cs typeface="Times New Roman"/>
              </a:rPr>
              <a:t>"Педагогическая технология и мастерство учителя"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buNone/>
            </a:pPr>
            <a:r>
              <a:rPr lang="de-DE" sz="3600">
                <a:latin typeface="Times New Roman" pitchFamily="18"/>
              </a:rPr>
              <a:t>Известные купцы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5597" y="1979996"/>
            <a:ext cx="2714396" cy="33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998" y="5399998"/>
            <a:ext cx="2628717" cy="506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800" b="1" i="0" u="none" strike="noStrike" kern="1200" cap="none" spc="0" baseline="0">
                <a:solidFill>
                  <a:srgbClr val="333333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Морозовы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385803" y="1981084"/>
            <a:ext cx="1834204" cy="2878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80001" y="5039999"/>
            <a:ext cx="1259640" cy="259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800" b="1" i="0" u="none" strike="noStrike" kern="1200" cap="none" spc="0" baseline="0">
                <a:solidFill>
                  <a:srgbClr val="333333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Лизанов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399998" y="1979996"/>
            <a:ext cx="2159995" cy="2700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59997" y="4859999"/>
            <a:ext cx="1596963" cy="259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800" b="1" i="0" u="none" strike="noStrike" kern="1200" cap="none" spc="0" baseline="0">
                <a:solidFill>
                  <a:srgbClr val="333333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Демидовы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6958" y="5399998"/>
            <a:ext cx="923041" cy="259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800" b="1" i="0" u="none" strike="noStrike" kern="1200" cap="none" spc="0" baseline="0">
                <a:solidFill>
                  <a:srgbClr val="333333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Юрдин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7740002" y="1979996"/>
            <a:ext cx="2340004" cy="325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79997" cy="75596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Купечество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-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особый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социальный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слой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занимающийся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торговлей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условиях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господства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частной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собственности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Купец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осуществляет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покупку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товаров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для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собственного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потребления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а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для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последующей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продажи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с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целью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получения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прибыли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т.е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выполняет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функции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посредника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между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производителем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потребителем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.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Купечество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дореволюционной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России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–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это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особое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сословие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представители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которого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занимались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предпринимательской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торговой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деятельностью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времена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царствования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Екатерины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II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окончательно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сформировалась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организация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купечества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которая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незначительными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изменениями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сохранилась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1917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года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Торгово-промышленное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сословие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было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разбито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величине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капитала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три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гильдии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В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первую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гильдию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вошли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капиталом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более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10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тысяч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рублей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вторую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–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капитал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которых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колебался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от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5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10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тысяч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рублей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в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третью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–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с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капиталом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менее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5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тысяч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рублей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этом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купцам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первой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гильдии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дозволялось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вести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внешнеторговую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деятельность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владеть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заводами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фабриками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второй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гильдии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могли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вести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внутреннюю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оптовую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торговлю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а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третьей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гильдии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–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только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розничную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торговлю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всех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гильдий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были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освобождены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от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рекрутской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повинности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выплаты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подушного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налога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В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результате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всех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этих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нововведений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сословие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купцов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пополнилось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активными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de-DE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представителями</a:t>
            </a:r>
            <a:r>
              <a:rPr lang="de-DE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крестьянства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посадского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населения</a:t>
            </a:r>
            <a:r>
              <a:rPr lang="de-DE" sz="1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  <a:tabLst>
                <a:tab pos="2250356" algn="l"/>
              </a:tabLst>
            </a:pPr>
            <a:r>
              <a:rPr lang="de-DE" sz="3600">
                <a:solidFill>
                  <a:srgbClr val="000000"/>
                </a:solidFill>
                <a:latin typeface="Times New Roman" pitchFamily="18"/>
              </a:rPr>
              <a:t>История купеческого сословия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80884" y="4500000"/>
            <a:ext cx="3939116" cy="2520004"/>
          </a:xfrm>
        </p:spPr>
        <p:txBody>
          <a:bodyPr anchor="ctr"/>
          <a:lstStyle/>
          <a:p>
            <a:pPr marL="0" lvl="0" indent="-215999">
              <a:buNone/>
            </a:pPr>
            <a:r>
              <a:rPr lang="de-DE" sz="1800">
                <a:latin typeface="Times New Roman" pitchFamily="18"/>
              </a:rPr>
              <a:t>Со вступлением России на путь капитализма наметилось явление «новых» купцов, образовавших ядро коренной московской буржуазии. Выходцы из купечества, благодаря своим состояниям легко перенимали образ жизни привилегированного сословия — дворян.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" y="2123653"/>
            <a:ext cx="3950637" cy="2195995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целом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первой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половине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19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века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несмотря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постоянные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попытки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правительства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стабилизировать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состав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правовое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положение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купечества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оно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выражению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Р.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Пайпса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«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пребывало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состоянии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беспрестанных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перемен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»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36256" y="3690035"/>
            <a:ext cx="5399998" cy="38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83" y="2101684"/>
            <a:ext cx="8608317" cy="2218316"/>
          </a:xfrm>
        </p:spPr>
        <p:txBody>
          <a:bodyPr anchor="ctr" anchorCtr="1"/>
          <a:lstStyle/>
          <a:p>
            <a:pPr marL="0" lvl="0" indent="-215999" algn="ctr">
              <a:buNone/>
            </a:pPr>
            <a:r>
              <a:rPr lang="de-DE" sz="1800">
                <a:latin typeface="Times New Roman" pitchFamily="18"/>
              </a:rPr>
              <a:t>Во второй половине 19 века в правовом положении купечества происходит значительные изменения. Только человек, выкупивший гильдейское свидетельство, имел право именоваться купцом. Лица, не принадлежащие ранее к купеческому сословию и выкупившие свидетельства, могли либо причисляться к купечеству, либо сохранить свое прежнее звание. Однако, поскольку сословные права купцов были значительными, правом сохранить свое прежнее звание пользовались немногие, преимущественно дворяне.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2076" y="4320000"/>
            <a:ext cx="4608511" cy="21961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Важнейшим источником пополнения рядов купечества на протяжении всего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XIX века был приток предпринимателей из числа крестьян и мещан.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83" y="2101684"/>
            <a:ext cx="7539118" cy="4198321"/>
          </a:xfrm>
        </p:spPr>
        <p:txBody>
          <a:bodyPr anchor="ctr"/>
          <a:lstStyle/>
          <a:p>
            <a:pPr marL="0" lvl="0" indent="-215999">
              <a:buNone/>
            </a:pPr>
            <a:r>
              <a:rPr lang="de-DE" sz="1800">
                <a:latin typeface="Times New Roman" pitchFamily="18"/>
              </a:rPr>
              <a:t>До 70-ых годов купечество не имело сколько-нибудь серьезного политического веса, так как главную политическую роль играло, безусловно, дворянство. «Они делали свое дело, покупали и продавали», — как сказал о них Белинский. Однако в 70-ые годы наметился серьезный рост активности купечества на общественном поприще. Он был обусловлен как минимум двумя причинами:</a:t>
            </a:r>
          </a:p>
          <a:p>
            <a:pPr marL="0" lvl="0" indent="-215999">
              <a:buNone/>
            </a:pPr>
            <a:r>
              <a:rPr lang="de-DE" sz="1800">
                <a:latin typeface="Times New Roman" pitchFamily="18"/>
              </a:rPr>
              <a:t>1) — процессом перетекания капиталов и собственности от дворян к купцам после реформы 1861 г.;</a:t>
            </a:r>
          </a:p>
          <a:p>
            <a:pPr marL="0" lvl="0" indent="-215999">
              <a:buNone/>
            </a:pPr>
            <a:r>
              <a:rPr lang="de-DE" sz="1800">
                <a:latin typeface="Times New Roman" pitchFamily="18"/>
              </a:rPr>
              <a:t>2) — городской реформой 1870г.</a:t>
            </a:r>
          </a:p>
          <a:p>
            <a:pPr marL="0" lvl="0" indent="-215999">
              <a:buNone/>
            </a:pPr>
            <a:r>
              <a:rPr lang="de-DE" sz="1800">
                <a:latin typeface="Times New Roman" pitchFamily="18"/>
              </a:rPr>
              <a:t>По этой реформе в городах избирались городские думы и управы. Возглавлял и думу, и управу городской глава. Круг избирателей определялся имущественным цензом, а так как самыми богатыми все чаще оказывались представители именно купеческого сословия, то доля купцов становилась все более и более значительной в составах дум (особенно в торговых центрах)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7682" y="2159995"/>
            <a:ext cx="8212317" cy="101628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Благодаря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продвижению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купцов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вверх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социальной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лестницы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последней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четверти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XIX </a:t>
            </a: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века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начинается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процесс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сближения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сословий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83" y="3009601"/>
            <a:ext cx="2751118" cy="401040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конце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XIX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века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этот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процесс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приобрел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очень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наглядный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характер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Купеческие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особняки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сооружались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известными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архитекторами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традиционно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дворянских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районах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—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Воздвиженке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Пречистенке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Поварской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Никитской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Древние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дворянские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гнезда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переходили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руки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купцов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</a:t>
            </a: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050075" y="3780001"/>
            <a:ext cx="8997" cy="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050075" y="3780001"/>
            <a:ext cx="8997" cy="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20232" y="3635821"/>
            <a:ext cx="6048425" cy="392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1" algn="ctr" rtl="0" hangingPunct="0">
              <a:spcAft>
                <a:spcPts val="720"/>
              </a:spcAft>
              <a:tabLst>
                <a:tab pos="0" algn="l"/>
              </a:tabLst>
            </a:pPr>
            <a:r>
              <a:rPr lang="ru-RU" sz="36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Участие купечества в общесвенной жизни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999" y="2181602"/>
            <a:ext cx="8100002" cy="14183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Городовое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положение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1870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года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ввело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городах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городские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думы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(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законодательный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орган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) и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управы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(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исполнительный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орган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).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Круг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избирателей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определялся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имущественным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цензом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Поэтому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многие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только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получили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избирательные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права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но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стали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избираться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гласные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думы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999" y="4500000"/>
            <a:ext cx="8100002" cy="11592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Купцы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зачастую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избирались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городскими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головами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Например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крупный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сибирский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золотопромышленник</a:t>
            </a: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П.И.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Кузнецов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трижды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избирался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городским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головой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Красноярска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de-DE" sz="3600">
                <a:latin typeface="Times New Roman" pitchFamily="18"/>
              </a:rPr>
              <a:t>Заключение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marL="0" lvl="0" indent="-215999" algn="ctr">
              <a:buNone/>
            </a:pPr>
            <a:r>
              <a:rPr lang="de-DE" sz="1800">
                <a:latin typeface="Times New Roman" pitchFamily="18"/>
              </a:rPr>
              <a:t>Таким образом в экономическом расцвете Российской империи к 1913 г. огромную, если не решающую, роль сыграло сословие предпринимателей и промышленников, в основной массе состоящее именно из купцов, и в значительно меньшей — из дворян и разночинцев.</a:t>
            </a:r>
          </a:p>
          <a:p>
            <a:pPr marL="0" lvl="0" indent="-215999" algn="ctr">
              <a:buNone/>
            </a:pPr>
            <a:endParaRPr lang="de-DE" sz="1800">
              <a:latin typeface="Times New Roman" pitchFamily="18"/>
            </a:endParaRPr>
          </a:p>
          <a:p>
            <a:pPr marL="0" lvl="0" indent="-215999" algn="ctr">
              <a:buNone/>
            </a:pPr>
            <a:r>
              <a:rPr lang="de-DE" sz="1800">
                <a:latin typeface="Times New Roman" pitchFamily="18"/>
              </a:rPr>
              <a:t>В 1917 г. купечество прекратило свое существование в связи с отменой сословного деления, а в последующие годы либо растворилось в общей массе строителей коммунизма, либо эмигрировало.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639" y="359999"/>
            <a:ext cx="6192362" cy="19051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Купеческие</a:t>
            </a:r>
            <a:r>
              <a:rPr lang="de-DE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особняки</a:t>
            </a:r>
            <a:r>
              <a:rPr lang="ru-RU" sz="3600" b="1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,</a:t>
            </a:r>
            <a:br>
              <a:rPr lang="ru-RU" sz="3600" b="1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</a:br>
            <a:r>
              <a:rPr lang="de-DE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сохранившиеся</a:t>
            </a:r>
            <a:r>
              <a:rPr lang="de-DE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в </a:t>
            </a:r>
            <a:r>
              <a:rPr lang="de-DE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наше</a:t>
            </a:r>
            <a:r>
              <a:rPr lang="de-DE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de-DE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время</a:t>
            </a:r>
            <a:endParaRPr lang="de-DE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190"/>
              </a:spcBef>
              <a:spcAft>
                <a:spcPts val="990"/>
              </a:spcAft>
              <a:buNone/>
              <a:tabLst/>
              <a:defRPr sz="10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998" y="1979996"/>
            <a:ext cx="4679999" cy="3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99998" y="4300203"/>
            <a:ext cx="4679999" cy="32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 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737</Words>
  <Application>Microsoft Office PowerPoint</Application>
  <PresentationFormat>Произвольный</PresentationFormat>
  <Paragraphs>68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Default</vt:lpstr>
      <vt:lpstr>Обычный</vt:lpstr>
      <vt:lpstr>lyt cool</vt:lpstr>
      <vt:lpstr>Презентация PowerPoint</vt:lpstr>
      <vt:lpstr>Презентация PowerPoint</vt:lpstr>
      <vt:lpstr>История купеческого сословия</vt:lpstr>
      <vt:lpstr>Презентация PowerPoint</vt:lpstr>
      <vt:lpstr>Презентация PowerPoint</vt:lpstr>
      <vt:lpstr>Презентация PowerPoint</vt:lpstr>
      <vt:lpstr>Участие купечества в общесвенной жизни</vt:lpstr>
      <vt:lpstr>Заключение</vt:lpstr>
      <vt:lpstr>Презентация PowerPoint</vt:lpstr>
      <vt:lpstr>Известные купцы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Венера Узбековна</cp:lastModifiedBy>
  <cp:revision>8</cp:revision>
  <dcterms:created xsi:type="dcterms:W3CDTF">2009-04-16T11:32:32Z</dcterms:created>
  <dcterms:modified xsi:type="dcterms:W3CDTF">2015-03-03T16:45:22Z</dcterms:modified>
</cp:coreProperties>
</file>