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63" r:id="rId2"/>
    <p:sldId id="274" r:id="rId3"/>
    <p:sldId id="275" r:id="rId4"/>
    <p:sldId id="276" r:id="rId5"/>
    <p:sldId id="277" r:id="rId6"/>
    <p:sldId id="283" r:id="rId7"/>
    <p:sldId id="284" r:id="rId8"/>
    <p:sldId id="273" r:id="rId9"/>
    <p:sldId id="258" r:id="rId10"/>
    <p:sldId id="278" r:id="rId11"/>
    <p:sldId id="279" r:id="rId12"/>
    <p:sldId id="280" r:id="rId13"/>
    <p:sldId id="281" r:id="rId14"/>
    <p:sldId id="272" r:id="rId15"/>
    <p:sldId id="264" r:id="rId16"/>
    <p:sldId id="261" r:id="rId17"/>
    <p:sldId id="270" r:id="rId18"/>
    <p:sldId id="269" r:id="rId19"/>
    <p:sldId id="265" r:id="rId20"/>
    <p:sldId id="266" r:id="rId21"/>
    <p:sldId id="282" r:id="rId22"/>
    <p:sldId id="267" r:id="rId23"/>
    <p:sldId id="27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6" autoAdjust="0"/>
  </p:normalViewPr>
  <p:slideViewPr>
    <p:cSldViewPr>
      <p:cViewPr varScale="1">
        <p:scale>
          <a:sx n="70" d="100"/>
          <a:sy n="70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9216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7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8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19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19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219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219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9220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9220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6505F2B-E784-4BBC-8E7C-66850B63B2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DD70B-840E-4EE7-8760-E456CF0274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756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4D100-CF50-4F43-B930-0D599EC9C5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4960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D900D10-1FB3-45C3-8688-CEAC79EE76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51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DA865-CD62-408D-9201-31E252F5C7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680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B7DCD-2E76-44D2-8383-078D703112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674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82F4A-4A51-4665-8547-9082C36254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396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AB408-B28B-497E-95B1-17C64B531C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613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5BBD4-509C-4419-80DF-EC32DA3894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780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C7E75-AC6C-4E00-8651-678B16C9B2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517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5BABB-26FC-48C4-8874-07BFFC0B48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50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D1A0-2E54-4095-8991-E3DA44FE38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450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9113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4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5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6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7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7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117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117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9117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117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117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9117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B2A81F-5B79-4982-9572-7F86FE1F215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7.jpeg"/><Relationship Id="rId7" Type="http://schemas.openxmlformats.org/officeDocument/2006/relationships/hyperlink" Target="http://ru.wikipedia.org/wiki/%D0%A1%D1%82%D0%BE%D0%BB%D1%8B%D0%BF%D0%B8%D0%BD%D1%81%D0%BA%D0%B0%D1%8F_%D0%B0%D0%B3%D1%80%D0%B0%D1%80%D0%BD%D0%B0%D1%8F_%D1%80%D0%B5%D1%84%D0%BE%D1%80%D0%BC%D0%B0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06" TargetMode="External"/><Relationship Id="rId5" Type="http://schemas.openxmlformats.org/officeDocument/2006/relationships/hyperlink" Target="http://ru.wikipedia.org/wiki/%D0%90%D0%B2%D0%B3%D1%83%D1%81%D1%82" TargetMode="External"/><Relationship Id="rId10" Type="http://schemas.openxmlformats.org/officeDocument/2006/relationships/image" Target="../media/image10.jpeg"/><Relationship Id="rId4" Type="http://schemas.openxmlformats.org/officeDocument/2006/relationships/hyperlink" Target="http://ru.wikipedia.org/wiki/%D0%A0%D0%B5%D0%B2%D0%BE%D0%BB%D1%8E%D1%86%D0%B8%D1%8F_1905-1907_%D0%B3%D0%BE%D0%B4%D0%BE%D0%B2_%D0%B2_%D0%A0%D0%BE%D1%81%D1%81%D0%B8%D0%B8" TargetMode="External"/><Relationship Id="rId9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96944" cy="2736974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 sz="4800" dirty="0" smtClean="0"/>
              <a:t>Пётр Аркадьевич Столыпин 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4800" dirty="0" smtClean="0"/>
              <a:t>и Дальний Восток</a:t>
            </a:r>
            <a:endParaRPr lang="ru-RU" altLang="ru-RU" sz="4800" dirty="0"/>
          </a:p>
        </p:txBody>
      </p:sp>
      <p:pic>
        <p:nvPicPr>
          <p:cNvPr id="5" name="Рисунок 4" descr="C:\Работа4(конференция зима)\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6483" y="256806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1520" y="6060232"/>
            <a:ext cx="878497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spcAft>
                <a:spcPts val="0"/>
              </a:spcAft>
              <a:buNone/>
            </a:pPr>
            <a:r>
              <a:rPr lang="ru-RU" sz="1400" b="1" kern="0" dirty="0" smtClean="0">
                <a:effectLst/>
                <a:latin typeface="Helvetica"/>
                <a:ea typeface="Calibri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400" kern="0" dirty="0" smtClean="0">
              <a:effectLst/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  <a:tabLst>
                <a:tab pos="2969895" algn="ctr"/>
                <a:tab pos="5940425" algn="r"/>
              </a:tabLst>
            </a:pPr>
            <a:r>
              <a:rPr lang="ru-RU" sz="1400" b="1" kern="0" dirty="0" smtClean="0">
                <a:effectLst/>
                <a:latin typeface="Helvetica"/>
                <a:ea typeface="Calibri"/>
                <a:cs typeface="Times New Roman"/>
              </a:rPr>
              <a:t>"Педагогическая технология и мастерство учителя"</a:t>
            </a:r>
            <a:endParaRPr lang="ru-RU" sz="1400" kern="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3068960"/>
            <a:ext cx="6336704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Тарабанько Елена Витальевна</a:t>
            </a:r>
          </a:p>
          <a:p>
            <a:pPr>
              <a:spcAft>
                <a:spcPts val="1000"/>
              </a:spcAft>
            </a:pP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учитель истории и обществознания высшей квалификационной категории</a:t>
            </a:r>
          </a:p>
          <a:p>
            <a:pPr>
              <a:spcAft>
                <a:spcPts val="1000"/>
              </a:spcAft>
            </a:pP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Муниципальное автономное общеобразовательное учреждение г. Хабаровска «Лицей инновационных технологий»</a:t>
            </a:r>
          </a:p>
          <a:p>
            <a:pPr>
              <a:spcAft>
                <a:spcPts val="1000"/>
              </a:spcAft>
            </a:pPr>
            <a:r>
              <a:rPr lang="ru-RU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г.Хабаровск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Хабаровского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ru-RU" altLang="ru-RU" sz="4000"/>
              <a:t>Удалось ли Столыпину реализовать свои замыслы?</a:t>
            </a:r>
          </a:p>
          <a:p>
            <a:pPr marL="609600" indent="-609600">
              <a:buFont typeface="Wingdings" pitchFamily="2" charset="2"/>
              <a:buNone/>
            </a:pPr>
            <a:endParaRPr lang="ru-RU" altLang="ru-RU" sz="4000"/>
          </a:p>
          <a:p>
            <a:pPr marL="609600" indent="-609600"/>
            <a:r>
              <a:rPr lang="ru-RU" altLang="ru-RU" sz="4000"/>
              <a:t>Каков итог реформ? Был ли это путь к буржуазному развитию России?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1584325"/>
          </a:xfrm>
        </p:spPr>
        <p:txBody>
          <a:bodyPr/>
          <a:lstStyle/>
          <a:p>
            <a:r>
              <a:rPr lang="ru-RU" altLang="ru-RU"/>
              <a:t>Реформы П.А. Столыпина: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4652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b="1" i="1">
                <a:solidFill>
                  <a:schemeClr val="hlink"/>
                </a:solidFill>
              </a:rPr>
              <a:t>Главный инструмент проведения реформ – Дума.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/>
              <a:t>     Правительственная программа Столыпина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/>
              <a:t>     (опубликована 2 августа 1906 года):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altLang="ru-RU" sz="2400" b="1" i="1">
                <a:solidFill>
                  <a:schemeClr val="hlink"/>
                </a:solidFill>
              </a:rPr>
              <a:t>Введение военно-волевых судов</a:t>
            </a:r>
            <a:r>
              <a:rPr lang="ru-RU" altLang="ru-RU" sz="2400" b="1" i="1"/>
              <a:t> (Цель: необходимость успокоения страны)</a:t>
            </a:r>
          </a:p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altLang="ru-RU" sz="2400" b="1" i="1">
                <a:solidFill>
                  <a:schemeClr val="hlink"/>
                </a:solidFill>
              </a:rPr>
              <a:t>Проект аграрной реформы</a:t>
            </a:r>
            <a:r>
              <a:rPr lang="ru-RU" altLang="ru-RU" sz="2400" b="1" i="1"/>
              <a:t> (Цель: немедленно начать аграрные преобразования)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/>
              <a:t>    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>
                <a:solidFill>
                  <a:schemeClr val="hlink"/>
                </a:solidFill>
              </a:rPr>
              <a:t>    </a:t>
            </a:r>
            <a:r>
              <a:rPr lang="ru-RU" altLang="ru-RU" sz="2800" b="1" i="1">
                <a:solidFill>
                  <a:schemeClr val="hlink"/>
                </a:solidFill>
              </a:rPr>
              <a:t>Почему именно эти направления?</a:t>
            </a:r>
            <a:endParaRPr lang="ru-RU" altLang="ru-RU" sz="2800" b="1" i="1" u="sng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i="1" u="sng">
                <a:solidFill>
                  <a:schemeClr val="hlink"/>
                </a:solidFill>
              </a:rPr>
              <a:t> </a:t>
            </a:r>
            <a:endParaRPr lang="ru-RU" altLang="ru-RU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hlink"/>
                </a:solidFill>
              </a:rPr>
              <a:t>Аграрная реформа: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ru-RU" altLang="ru-RU" sz="2800" b="1" i="1"/>
              <a:t>Цели: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/>
              <a:t>1) создать слой мелких собственников;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/>
              <a:t>2) увеличить объем с/х продукции;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/>
              <a:t>3)сломить революционную активность крестьян.</a:t>
            </a:r>
          </a:p>
          <a:p>
            <a:r>
              <a:rPr lang="ru-RU" altLang="ru-RU" sz="2800" b="1" i="1"/>
              <a:t>Разрушение общины: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/>
              <a:t>1) создание отрубов;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/>
              <a:t>2) выселение на хутора;</a:t>
            </a:r>
          </a:p>
          <a:p>
            <a:pPr>
              <a:buFont typeface="Wingdings" pitchFamily="2" charset="2"/>
              <a:buNone/>
            </a:pPr>
            <a:r>
              <a:rPr lang="ru-RU" altLang="ru-RU" sz="2800" b="1" i="1"/>
              <a:t>3) переселение в малонаселенные регионы страны.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hlink"/>
                </a:solidFill>
              </a:rPr>
              <a:t>Другие реформы: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41913"/>
          </a:xfrm>
        </p:spPr>
        <p:txBody>
          <a:bodyPr/>
          <a:lstStyle/>
          <a:p>
            <a:r>
              <a:rPr lang="ru-RU" altLang="ru-RU" sz="2800" b="1" i="1"/>
              <a:t>о свободе вероисповедания и гражданском равноправии;</a:t>
            </a:r>
          </a:p>
          <a:p>
            <a:r>
              <a:rPr lang="ru-RU" altLang="ru-RU" sz="2800" b="1" i="1"/>
              <a:t>о рабочем вопросе;</a:t>
            </a:r>
          </a:p>
          <a:p>
            <a:r>
              <a:rPr lang="ru-RU" altLang="ru-RU" sz="2800" b="1" i="1"/>
              <a:t>о местном самоуправлении (земства);</a:t>
            </a:r>
          </a:p>
          <a:p>
            <a:r>
              <a:rPr lang="ru-RU" altLang="ru-RU" sz="2800" b="1" i="1"/>
              <a:t>о высшей и средней школе;</a:t>
            </a:r>
          </a:p>
          <a:p>
            <a:r>
              <a:rPr lang="ru-RU" altLang="ru-RU" sz="2800" b="1" i="1"/>
              <a:t>всеобщее начальное образование;</a:t>
            </a:r>
          </a:p>
          <a:p>
            <a:r>
              <a:rPr lang="ru-RU" altLang="ru-RU" sz="2800" b="1" i="1"/>
              <a:t>улучшение быта народных учителей;</a:t>
            </a:r>
          </a:p>
          <a:p>
            <a:r>
              <a:rPr lang="ru-RU" altLang="ru-RU" sz="2800" b="1" i="1"/>
              <a:t>о подоходном налоге;</a:t>
            </a:r>
          </a:p>
          <a:p>
            <a:r>
              <a:rPr lang="ru-RU" altLang="ru-RU" sz="2800" b="1" i="1"/>
              <a:t>полицейская.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1" name="Picture 13" descr="переселенческая политика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151"/>
          <a:stretch>
            <a:fillRect/>
          </a:stretch>
        </p:blipFill>
        <p:spPr>
          <a:xfrm>
            <a:off x="323850" y="260350"/>
            <a:ext cx="8496300" cy="633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00100"/>
          </a:xfrm>
        </p:spPr>
        <p:txBody>
          <a:bodyPr/>
          <a:lstStyle/>
          <a:p>
            <a:r>
              <a:rPr lang="ru-RU" altLang="ru-RU" sz="3200">
                <a:solidFill>
                  <a:schemeClr val="tx1"/>
                </a:solidFill>
              </a:rPr>
              <a:t>Крестьянская община начала 20 в.: «за» и «против»</a:t>
            </a:r>
          </a:p>
        </p:txBody>
      </p:sp>
      <p:pic>
        <p:nvPicPr>
          <p:cNvPr id="65544" name="Picture 8" descr="s640x480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3716338"/>
            <a:ext cx="3600450" cy="28273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1042988" y="1268413"/>
            <a:ext cx="2193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Аргументы «ЗА»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250825" y="2060575"/>
            <a:ext cx="4589463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*Проявление «общинного духа» </a:t>
            </a:r>
            <a:r>
              <a:rPr lang="ru-RU" altLang="ru-RU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(забота о вдовах, сиротах,     погорельцах, взаимопомощь)</a:t>
            </a:r>
          </a:p>
          <a:p>
            <a:pPr>
              <a:spcBef>
                <a:spcPct val="50000"/>
              </a:spcBef>
            </a:pPr>
            <a:endParaRPr lang="ru-RU" altLang="ru-RU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250825" y="2708275"/>
            <a:ext cx="4572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*Чересполосица</a:t>
            </a:r>
          </a:p>
          <a:p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(приспосабливает к погодным </a:t>
            </a:r>
          </a:p>
          <a:p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условиям)</a:t>
            </a:r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5148263" y="1268413"/>
            <a:ext cx="2759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Аргументы «Против»</a:t>
            </a:r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4356100" y="1628775"/>
            <a:ext cx="4627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*Община - ограничитель </a:t>
            </a:r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юридической свободы</a:t>
            </a:r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4356100" y="2276475"/>
            <a:ext cx="4392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*Бесконечные переделы</a:t>
            </a:r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из-за увеличения численности населения</a:t>
            </a:r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4356100" y="3068638"/>
            <a:ext cx="46037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*Круговая порука</a:t>
            </a:r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(до 1904г)</a:t>
            </a:r>
            <a:r>
              <a:rPr lang="ru-RU" altLang="ru-RU"/>
              <a:t>  </a:t>
            </a:r>
            <a:r>
              <a:rPr lang="ru-RU" altLang="ru-RU" i="1">
                <a:solidFill>
                  <a:srgbClr val="FFFFFF"/>
                </a:solidFill>
              </a:rPr>
              <a:t>( коллективная</a:t>
            </a:r>
            <a:r>
              <a:rPr lang="ru-RU" altLang="ru-RU">
                <a:solidFill>
                  <a:srgbClr val="FFFFFF"/>
                </a:solidFill>
              </a:rPr>
              <a:t> </a:t>
            </a:r>
            <a:r>
              <a:rPr lang="ru-RU" altLang="ru-RU" i="1">
                <a:solidFill>
                  <a:srgbClr val="FFFFFF"/>
                </a:solidFill>
              </a:rPr>
              <a:t>ответственность за сбор налогов)</a:t>
            </a:r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4284663" y="3860800"/>
            <a:ext cx="46434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*Чересполосица</a:t>
            </a:r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(препятствует</a:t>
            </a:r>
            <a:r>
              <a:rPr lang="ru-RU" altLang="ru-RU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r>
              <a:rPr lang="ru-RU" altLang="ru-RU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применению усовершенствованных     систем полеводства,</a:t>
            </a:r>
            <a:r>
              <a:rPr lang="ru-RU" altLang="ru-RU"/>
              <a:t> </a:t>
            </a:r>
            <a:r>
              <a:rPr lang="ru-RU" altLang="ru-RU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расшатывает </a:t>
            </a:r>
          </a:p>
          <a:p>
            <a:r>
              <a:rPr lang="ru-RU" altLang="ru-RU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юридические основания владения</a:t>
            </a:r>
            <a:r>
              <a:rPr lang="ru-RU" altLang="ru-RU">
                <a:solidFill>
                  <a:srgbClr val="FFFFFF"/>
                </a:solidFill>
              </a:rPr>
              <a:t> )</a:t>
            </a:r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4284663" y="5013325"/>
            <a:ext cx="464343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*принудительные севообороты</a:t>
            </a:r>
            <a: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65556" name="Rectangle 20"/>
          <p:cNvSpPr>
            <a:spLocks noChangeArrowheads="1"/>
          </p:cNvSpPr>
          <p:nvPr/>
        </p:nvSpPr>
        <p:spPr bwMode="auto">
          <a:xfrm>
            <a:off x="4211638" y="5300663"/>
            <a:ext cx="4787900" cy="154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*дальноземелье   </a:t>
            </a:r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 altLang="ru-RU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земля , находящаяся    от селений в 8–15 верстах.</a:t>
            </a:r>
            <a:r>
              <a:rPr lang="ru-RU" altLang="ru-RU">
                <a:solidFill>
                  <a:srgbClr val="FFFFFF"/>
                </a:solidFill>
              </a:rPr>
              <a:t> )</a:t>
            </a:r>
          </a:p>
          <a:p>
            <a:r>
              <a:rPr lang="ru-RU" alt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*община  – идеальный объект для </a:t>
            </a:r>
          </a:p>
          <a:p>
            <a:r>
              <a:rPr lang="ru-RU" alt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революционной пропаганды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Результаты аграрной реформы: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9769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i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i="1" u="sng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i="1" u="sng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altLang="ru-RU" sz="1800" b="1" i="1" u="sng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i="1" u="sng">
                <a:solidFill>
                  <a:schemeClr val="tx2"/>
                </a:solidFill>
              </a:rPr>
              <a:t>1. УСПЕХИ В СЕЛЬСКОМ ХОЗЯЙСТВЕ: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i="1">
                <a:solidFill>
                  <a:schemeClr val="tx2"/>
                </a:solidFill>
              </a:rPr>
              <a:t>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1) рост посевных площадей в целом-10%;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  в районах наибольшего выхода-150%;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2) увеличение хлебного экспорта - на 25%;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   в урожайный год - на 40%;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3) увеличение применения минеральных удобрений -  на 100%;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4) увеличение закупок предприятиями сельскохозяйственных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   машин - на 250%;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5) рост промышленного производства самый высокий в мире-8.8%.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i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>
                <a:solidFill>
                  <a:schemeClr val="tx2"/>
                </a:solidFill>
              </a:rPr>
              <a:t>             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3" name="Picture 15" descr="выход из общины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WordArt 4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 spc="720"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Georgia"/>
              </a:rPr>
              <a:t>Деятельность Крестьянского банка</a:t>
            </a:r>
          </a:p>
        </p:txBody>
      </p:sp>
      <p:pic>
        <p:nvPicPr>
          <p:cNvPr id="70661" name="Picture 5" descr="imgB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844675"/>
            <a:ext cx="2514600" cy="3095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0662" name="Picture 6" descr="Сеятель. 19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44675"/>
            <a:ext cx="2305050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2916238" y="1628775"/>
            <a:ext cx="3600450" cy="338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400"/>
              <a:t>В </a:t>
            </a:r>
            <a:r>
              <a:rPr lang="ru-RU" altLang="ru-RU" sz="1400">
                <a:hlinkClick r:id="rId4" tooltip="Революция 1905-1907 годов в России"/>
              </a:rPr>
              <a:t>революцию 1905—07</a:t>
            </a:r>
            <a:r>
              <a:rPr lang="ru-RU" altLang="ru-RU" sz="1400"/>
              <a:t> Крестьянский банк препятствовал падению цен на землю, скупив у помещиков 2,7 млн. десятин (по 107 руб. за десятину). </a:t>
            </a:r>
          </a:p>
          <a:p>
            <a:endParaRPr lang="ru-RU" altLang="ru-RU" sz="1400"/>
          </a:p>
          <a:p>
            <a:r>
              <a:rPr lang="ru-RU" altLang="ru-RU" sz="1400"/>
              <a:t>   В </a:t>
            </a:r>
            <a:r>
              <a:rPr lang="ru-RU" altLang="ru-RU" sz="1400">
                <a:hlinkClick r:id="rId5" tooltip="Август"/>
              </a:rPr>
              <a:t>августе</a:t>
            </a:r>
            <a:r>
              <a:rPr lang="ru-RU" altLang="ru-RU" sz="1400"/>
              <a:t> </a:t>
            </a:r>
            <a:r>
              <a:rPr lang="ru-RU" altLang="ru-RU" sz="1400">
                <a:hlinkClick r:id="rId6" tooltip="1906"/>
              </a:rPr>
              <a:t>1906</a:t>
            </a:r>
            <a:r>
              <a:rPr lang="ru-RU" altLang="ru-RU" sz="1400"/>
              <a:t> года в распоряжение банка были переданы удельные земли и часть казенных земель, для последующей их продажи крестьянам.</a:t>
            </a:r>
          </a:p>
          <a:p>
            <a:endParaRPr lang="ru-RU" altLang="ru-RU" sz="1400"/>
          </a:p>
          <a:p>
            <a:r>
              <a:rPr lang="ru-RU" altLang="ru-RU" sz="1400"/>
              <a:t>  В годы </a:t>
            </a:r>
            <a:r>
              <a:rPr lang="ru-RU" altLang="ru-RU" sz="1400">
                <a:hlinkClick r:id="rId7" tooltip="Столыпинская аграрная реформа"/>
              </a:rPr>
              <a:t> реформы</a:t>
            </a:r>
            <a:r>
              <a:rPr lang="ru-RU" altLang="ru-RU" sz="1400"/>
              <a:t> банком было продано крестьянам, выходившим на отруба, — 54,6 % земли, крестьянам, </a:t>
            </a:r>
          </a:p>
          <a:p>
            <a:r>
              <a:rPr lang="ru-RU" altLang="ru-RU" sz="1400"/>
              <a:t>выходившим на хутора, — 23,4 %. </a:t>
            </a:r>
          </a:p>
          <a:p>
            <a:pPr>
              <a:spcBef>
                <a:spcPct val="50000"/>
              </a:spcBef>
            </a:pPr>
            <a:endParaRPr lang="ru-RU" altLang="ru-RU" sz="1400"/>
          </a:p>
        </p:txBody>
      </p:sp>
      <p:pic>
        <p:nvPicPr>
          <p:cNvPr id="70664" name="Picture 8" descr="11148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30466">
            <a:off x="684213" y="4365625"/>
            <a:ext cx="1495425" cy="220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5" name="Picture 9" descr="3-1905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373688"/>
            <a:ext cx="2243138" cy="12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6" name="Picture 10" descr="500d1801912-300x27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29845">
            <a:off x="6588125" y="5300663"/>
            <a:ext cx="2160588" cy="112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2" name="Picture 14" descr="итоги агр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320" name="Group 88"/>
          <p:cNvGraphicFramePr>
            <a:graphicFrameLocks noGrp="1"/>
          </p:cNvGraphicFramePr>
          <p:nvPr>
            <p:ph sz="half" idx="1"/>
          </p:nvPr>
        </p:nvGraphicFramePr>
        <p:xfrm>
          <a:off x="250825" y="476250"/>
          <a:ext cx="8642350" cy="3302953"/>
        </p:xfrm>
        <a:graphic>
          <a:graphicData uri="http://schemas.openxmlformats.org/drawingml/2006/table">
            <a:tbl>
              <a:tblPr/>
              <a:tblGrid>
                <a:gridCol w="2879725"/>
                <a:gridCol w="2882900"/>
                <a:gridCol w="2879725"/>
              </a:tblGrid>
              <a:tr h="1400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Россия в поиске путей развития в новых исторических условиях /к. </a:t>
                      </a:r>
                      <a:r>
                        <a:rPr kumimoji="0" lang="en-US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XIX</a:t>
                      </a: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в. – 1905 г./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По пути буржуазного прогресса /1905 – июнь 1917 г./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 поисках выхода из кризиса /июнь 1917 – 1939 г./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9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Революция 1905 – 1907 гг.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Россия между двумя буржуазно-демократическими революциями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Февральская буржуазно-демократическая революция. Двоевластие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5321" name="Group 89"/>
          <p:cNvGraphicFramePr>
            <a:graphicFrameLocks noGrp="1"/>
          </p:cNvGraphicFramePr>
          <p:nvPr>
            <p:ph sz="half" idx="2"/>
          </p:nvPr>
        </p:nvGraphicFramePr>
        <p:xfrm>
          <a:off x="179388" y="4005263"/>
          <a:ext cx="8964612" cy="2340864"/>
        </p:xfrm>
        <a:graphic>
          <a:graphicData uri="http://schemas.openxmlformats.org/drawingml/2006/table">
            <a:tbl>
              <a:tblPr/>
              <a:tblGrid>
                <a:gridCol w="1281112"/>
                <a:gridCol w="1095375"/>
                <a:gridCol w="1466850"/>
                <a:gridCol w="1277938"/>
                <a:gridCol w="1282700"/>
                <a:gridCol w="1279525"/>
                <a:gridCol w="1281112"/>
              </a:tblGrid>
              <a:tr h="2303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Российс-кий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бонапар-тизм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Общественная жизнь страны в 1907-1917 гг.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Особенности российского империализ-ма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На пути к общенациональному кризису /1910-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1914 гг./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Россия вступает в первую мировую войну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Складыва-ние революционной ситуации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Культура России /1900-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1917 гг./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spc="720">
                <a:solidFill>
                  <a:srgbClr val="FFFFCC"/>
                </a:solidFill>
                <a:effectLst>
                  <a:outerShdw dist="107763" dir="18900000" algn="ctr" rotWithShape="0">
                    <a:srgbClr val="4D4D4D">
                      <a:alpha val="50000"/>
                    </a:srgbClr>
                  </a:outerShdw>
                </a:effectLst>
                <a:latin typeface="Arial"/>
                <a:cs typeface="Arial"/>
              </a:rPr>
              <a:t>Экономические итоги реформы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589588"/>
            <a:ext cx="8362950" cy="935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>
                <a:latin typeface="Georgia" pitchFamily="18" charset="0"/>
              </a:rPr>
              <a:t>Предреволюционное могущество России, тот самый 1913 год, ставший точкой отсчета, к которой долго стремились советская экономика и статистика, - все это закладывалось     трудами </a:t>
            </a:r>
            <a:br>
              <a:rPr lang="ru-RU" altLang="ru-RU" sz="1600">
                <a:latin typeface="Georgia" pitchFamily="18" charset="0"/>
              </a:rPr>
            </a:br>
            <a:r>
              <a:rPr lang="ru-RU" altLang="ru-RU" sz="2000">
                <a:solidFill>
                  <a:srgbClr val="FFFFCC"/>
                </a:solidFill>
                <a:latin typeface="Georgia" pitchFamily="18" charset="0"/>
              </a:rPr>
              <a:t>Петра Аркадьевича Столыпина</a:t>
            </a:r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476375" y="1916113"/>
          <a:ext cx="5975350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Диаграмма" r:id="rId3" imgW="6096000" imgH="4067251" progId="MSGraph.Chart.8">
                  <p:embed followColorScheme="full"/>
                </p:oleObj>
              </mc:Choice>
              <mc:Fallback>
                <p:oleObj name="Диаграмма" r:id="rId3" imgW="6096000" imgH="4067251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916113"/>
                        <a:ext cx="5975350" cy="345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758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Выводы: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marL="609600" indent="-609600"/>
            <a:r>
              <a:rPr lang="ru-RU" altLang="ru-RU" sz="2800"/>
              <a:t>Реформы продвигались с трудом, так как «споткнулись» об общинную психологию крестьян.</a:t>
            </a:r>
          </a:p>
          <a:p>
            <a:pPr marL="609600" indent="-609600"/>
            <a:r>
              <a:rPr lang="ru-RU" altLang="ru-RU" sz="2800"/>
              <a:t>Никак не было задето помещичье землевладение.</a:t>
            </a:r>
          </a:p>
          <a:p>
            <a:pPr marL="609600" indent="-609600"/>
            <a:r>
              <a:rPr lang="ru-RU" altLang="ru-RU" sz="2800"/>
              <a:t>Особые успехи имела кооперация в местах переселения крестьян в Сибирь и на Дальний Восток.</a:t>
            </a:r>
          </a:p>
          <a:p>
            <a:pPr marL="609600" indent="-609600"/>
            <a:r>
              <a:rPr lang="ru-RU" altLang="ru-RU" sz="2800"/>
              <a:t>Чтобы разрушить общину, нужно достаточно много лет; времени для успеха реформы в целом прошло мало.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1" name="Picture 13" descr="переселенческая политика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5" t="10092" r="37396" b="43704"/>
          <a:stretch>
            <a:fillRect/>
          </a:stretch>
        </p:blipFill>
        <p:spPr>
          <a:xfrm>
            <a:off x="0" y="115888"/>
            <a:ext cx="9144000" cy="67421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Picture 13" descr="переселенческая полити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96"/>
          <a:stretch>
            <a:fillRect/>
          </a:stretch>
        </p:blipFill>
        <p:spPr bwMode="auto">
          <a:xfrm>
            <a:off x="0" y="4652963"/>
            <a:ext cx="914400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0" y="260350"/>
            <a:ext cx="3708400" cy="40274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ru-RU" altLang="ru-RU" sz="2000" b="1">
              <a:solidFill>
                <a:schemeClr val="bg2"/>
              </a:solidFill>
            </a:endParaRPr>
          </a:p>
          <a:p>
            <a:pPr algn="ctr"/>
            <a:r>
              <a:rPr lang="ru-RU" altLang="ru-RU" sz="2000" b="1">
                <a:solidFill>
                  <a:schemeClr val="bg2"/>
                </a:solidFill>
              </a:rPr>
              <a:t>Причины    возвращения:</a:t>
            </a:r>
          </a:p>
          <a:p>
            <a:endParaRPr lang="ru-RU" altLang="ru-RU" sz="2000" b="1">
              <a:solidFill>
                <a:schemeClr val="bg2"/>
              </a:solidFill>
            </a:endParaRPr>
          </a:p>
          <a:p>
            <a:r>
              <a:rPr lang="ru-RU" altLang="ru-RU">
                <a:solidFill>
                  <a:schemeClr val="bg2"/>
                </a:solidFill>
              </a:rPr>
              <a:t> - </a:t>
            </a:r>
            <a:r>
              <a:rPr lang="ru-RU" altLang="ru-RU" b="1">
                <a:solidFill>
                  <a:schemeClr val="bg2"/>
                </a:solidFill>
              </a:rPr>
              <a:t>не все переселенцы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смогли привыкнуть к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суровому сибирскому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климату;</a:t>
            </a:r>
          </a:p>
          <a:p>
            <a:endParaRPr lang="ru-RU" altLang="ru-RU" b="1">
              <a:solidFill>
                <a:schemeClr val="bg2"/>
              </a:solidFill>
            </a:endParaRPr>
          </a:p>
          <a:p>
            <a:r>
              <a:rPr lang="ru-RU" altLang="ru-RU" b="1">
                <a:solidFill>
                  <a:schemeClr val="bg2"/>
                </a:solidFill>
              </a:rPr>
              <a:t> - возникали конфликты с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местным населением                                 (в Средней Азии, например) </a:t>
            </a:r>
          </a:p>
          <a:p>
            <a:endParaRPr lang="ru-RU" altLang="ru-RU" b="1">
              <a:solidFill>
                <a:schemeClr val="bg2"/>
              </a:solidFill>
            </a:endParaRPr>
          </a:p>
          <a:p>
            <a:r>
              <a:rPr lang="ru-RU" altLang="ru-RU" b="1">
                <a:solidFill>
                  <a:schemeClr val="bg2"/>
                </a:solidFill>
              </a:rPr>
              <a:t> -не удавалось наладить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ведение хозяйства 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3779838" y="260350"/>
            <a:ext cx="5184775" cy="3967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000" b="1">
                <a:solidFill>
                  <a:schemeClr val="bg2"/>
                </a:solidFill>
              </a:rPr>
              <a:t>Положительные результаты: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- освоение более 30 млн. десятин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 пустующей земли;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- получив ссуды, крестьяне приобретали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технику, семена, новые породы скота;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- в Сибири получила большое развитие 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 крестьянская кооперация (производство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 знаменитого сибирского масла);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- строились добротные и просторные дома;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- развивались пути сообщения, как </a:t>
            </a:r>
          </a:p>
          <a:p>
            <a:r>
              <a:rPr lang="ru-RU" altLang="ru-RU" b="1">
                <a:solidFill>
                  <a:schemeClr val="bg2"/>
                </a:solidFill>
              </a:rPr>
              <a:t>   железнодорожные, так и гужевые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ru-RU" altLang="ru-RU" sz="1800" b="1">
                <a:solidFill>
                  <a:schemeClr val="tx1"/>
                </a:solidFill>
                <a:latin typeface="Georgia" pitchFamily="18" charset="0"/>
              </a:rPr>
              <a:t>Освещение хода реформы в дореволюционной                  периодической печати</a:t>
            </a:r>
          </a:p>
        </p:txBody>
      </p:sp>
      <p:pic>
        <p:nvPicPr>
          <p:cNvPr id="72708" name="Picture 4" descr="SWScan05035_800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268413"/>
            <a:ext cx="3960813" cy="5473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4932363" y="908050"/>
            <a:ext cx="4211637" cy="583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400" b="1" i="1"/>
              <a:t>Хутора, отруба и прокатные </a:t>
            </a:r>
          </a:p>
          <a:p>
            <a:r>
              <a:rPr lang="ru-RU" altLang="ru-RU" sz="1400" b="1" i="1"/>
              <a:t>станции в районе землеустройства Московской губернии.  </a:t>
            </a:r>
            <a:r>
              <a:rPr lang="ru-RU" altLang="ru-RU" sz="1400" i="1"/>
              <a:t>Фото В. Т. Фаддеева.</a:t>
            </a:r>
          </a:p>
          <a:p>
            <a:r>
              <a:rPr lang="ru-RU" altLang="ru-RU" sz="1400"/>
              <a:t>                                     Подписи:</a:t>
            </a:r>
          </a:p>
          <a:p>
            <a:r>
              <a:rPr lang="ru-RU" altLang="ru-RU" sz="1400"/>
              <a:t>Деревня Расторопово (Подольск. у.), </a:t>
            </a:r>
          </a:p>
          <a:p>
            <a:r>
              <a:rPr lang="ru-RU" altLang="ru-RU" sz="1400"/>
              <a:t>целиком разверставшаяся на отруба.</a:t>
            </a:r>
          </a:p>
          <a:p>
            <a:endParaRPr lang="ru-RU" altLang="ru-RU" sz="1400"/>
          </a:p>
          <a:p>
            <a:r>
              <a:rPr lang="ru-RU" altLang="ru-RU" sz="1400"/>
              <a:t>Хутор кр. Ламакина при </a:t>
            </a:r>
          </a:p>
          <a:p>
            <a:r>
              <a:rPr lang="ru-RU" altLang="ru-RU" sz="1400"/>
              <a:t>с. Преображенском (Можайский у.)</a:t>
            </a:r>
          </a:p>
          <a:p>
            <a:endParaRPr lang="ru-RU" altLang="ru-RU" sz="1400"/>
          </a:p>
          <a:p>
            <a:r>
              <a:rPr lang="ru-RU" altLang="ru-RU" sz="1400"/>
              <a:t>Пасека на хуторе кр. Ламакина</a:t>
            </a:r>
          </a:p>
          <a:p>
            <a:r>
              <a:rPr lang="ru-RU" altLang="ru-RU" sz="1400"/>
              <a:t>при с. Преображенском (Можайск. у.)</a:t>
            </a:r>
          </a:p>
          <a:p>
            <a:endParaRPr lang="ru-RU" altLang="ru-RU" sz="1400"/>
          </a:p>
          <a:p>
            <a:r>
              <a:rPr lang="ru-RU" altLang="ru-RU" sz="1400"/>
              <a:t>Огородная культура на осушенном лугу </a:t>
            </a:r>
          </a:p>
          <a:p>
            <a:r>
              <a:rPr lang="ru-RU" altLang="ru-RU" sz="1400"/>
              <a:t>М. Е. Скотникова (Дмитр. у., д. Кинишево)</a:t>
            </a:r>
          </a:p>
          <a:p>
            <a:endParaRPr lang="ru-RU" altLang="ru-RU" sz="1400"/>
          </a:p>
          <a:p>
            <a:r>
              <a:rPr lang="ru-RU" altLang="ru-RU" sz="1400"/>
              <a:t>Хутор А. Ф. Гриба (Рузский у.).</a:t>
            </a:r>
          </a:p>
          <a:p>
            <a:endParaRPr lang="ru-RU" altLang="ru-RU" sz="1400"/>
          </a:p>
          <a:p>
            <a:r>
              <a:rPr lang="ru-RU" altLang="ru-RU" sz="1400"/>
              <a:t>Скот на хуторском выгоне Я. Г. Гаврикова</a:t>
            </a:r>
          </a:p>
          <a:p>
            <a:r>
              <a:rPr lang="ru-RU" altLang="ru-RU" sz="1400"/>
              <a:t> при дер. Фомкино (Можайск. у.)</a:t>
            </a:r>
          </a:p>
          <a:p>
            <a:endParaRPr lang="ru-RU" altLang="ru-RU" sz="1400"/>
          </a:p>
          <a:p>
            <a:r>
              <a:rPr lang="ru-RU" altLang="ru-RU" sz="1400"/>
              <a:t>Передвижной молотильный и зерноочист. </a:t>
            </a:r>
          </a:p>
          <a:p>
            <a:r>
              <a:rPr lang="ru-RU" altLang="ru-RU" sz="1400"/>
              <a:t>обоз в работе на гумне П. Д. Макеева </a:t>
            </a:r>
          </a:p>
          <a:p>
            <a:r>
              <a:rPr lang="ru-RU" altLang="ru-RU" sz="1400"/>
              <a:t>(Богород. у.)</a:t>
            </a:r>
          </a:p>
          <a:p>
            <a:endParaRPr lang="ru-RU" altLang="ru-RU" sz="1400"/>
          </a:p>
          <a:p>
            <a:r>
              <a:rPr lang="ru-RU" altLang="ru-RU" sz="1400"/>
              <a:t>Хутор М. Е. Зимина </a:t>
            </a:r>
          </a:p>
          <a:p>
            <a:r>
              <a:rPr lang="ru-RU" altLang="ru-RU" sz="1400"/>
              <a:t>при дер. Соколово (Звенигор. у.).</a:t>
            </a:r>
          </a:p>
        </p:txBody>
      </p:sp>
      <p:pic>
        <p:nvPicPr>
          <p:cNvPr id="72710" name="Picture 6" descr="SWScan00799_6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92150"/>
            <a:ext cx="1765300" cy="6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Цели: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ru-RU" altLang="ru-RU"/>
              <a:t>Познакомиться с деятельностью правительства после буржуазно-демократической революции 1905 – 1907 гг.</a:t>
            </a:r>
          </a:p>
          <a:p>
            <a:pPr marL="609600" indent="-609600"/>
            <a:r>
              <a:rPr lang="ru-RU" altLang="ru-RU"/>
              <a:t>Выяснить, удалось ли преодолеть кризисную ситуацию в стране.</a:t>
            </a:r>
          </a:p>
          <a:p>
            <a:pPr marL="609600" indent="-609600"/>
            <a:r>
              <a:rPr lang="ru-RU" altLang="ru-RU"/>
              <a:t>Найти причины удач или неудач правительства.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hlink"/>
                </a:solidFill>
              </a:rPr>
              <a:t>Задачи: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4006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/>
              <a:t>1. Суметь найти и выделить главные характеристики реформ: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ru-RU" sz="2800"/>
              <a:t> своевременность;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ru-RU" sz="2800"/>
              <a:t> актуальность;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ru-RU" sz="2800"/>
              <a:t> необходимость;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ru-RU" sz="2800"/>
              <a:t> значимость.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/>
              <a:t>2. Установить причины удач или неудач правительства в проведении реформ и осуществлении политики бонапартизма;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/>
              <a:t>3. Доказать возможность или невозможность успешного проведения реформ в конкретной исторической обстановке.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855788"/>
          </a:xfrm>
        </p:spPr>
        <p:txBody>
          <a:bodyPr/>
          <a:lstStyle/>
          <a:p>
            <a:r>
              <a:rPr lang="ru-RU" altLang="ru-RU" sz="4000" b="1"/>
              <a:t>АЛЬТЕРНАТИВЫ ОБЩЕСТВЕНОГО РАЗВИТИЯ: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68638"/>
            <a:ext cx="8229600" cy="3062287"/>
          </a:xfrm>
        </p:spPr>
        <p:txBody>
          <a:bodyPr/>
          <a:lstStyle/>
          <a:p>
            <a:r>
              <a:rPr lang="ru-RU" altLang="ru-RU" sz="3600"/>
              <a:t>дальнейшее развитие революции; </a:t>
            </a:r>
          </a:p>
          <a:p>
            <a:r>
              <a:rPr lang="ru-RU" altLang="ru-RU" sz="3600"/>
              <a:t>наступление контрреволюции; </a:t>
            </a:r>
          </a:p>
          <a:p>
            <a:r>
              <a:rPr lang="ru-RU" altLang="ru-RU" sz="3600"/>
              <a:t>трансформация революции «снизу» в революцию «сверху».</a:t>
            </a:r>
          </a:p>
          <a:p>
            <a:endParaRPr lang="ru-RU" altLang="ru-RU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П.А. Столыпина называли: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/>
              <a:t>«российский Бисмарк»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«забытый исполин»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«надежда страны»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«враг общественности и революционер»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«герой своего времени»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«боль России»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«патриот России»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«Великий реформатор»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«провинциальный политик»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«последний рыцарь самодержавия»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050"/>
            <a:ext cx="8229600" cy="1728788"/>
          </a:xfrm>
        </p:spPr>
        <p:txBody>
          <a:bodyPr/>
          <a:lstStyle/>
          <a:p>
            <a:r>
              <a:rPr lang="ru-RU" altLang="ru-RU"/>
              <a:t>Реформы П.А. Столыпина называли: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708275"/>
            <a:ext cx="5184775" cy="3422650"/>
          </a:xfrm>
        </p:spPr>
        <p:txBody>
          <a:bodyPr/>
          <a:lstStyle/>
          <a:p>
            <a:r>
              <a:rPr lang="ru-RU" altLang="ru-RU" sz="4400"/>
              <a:t>своевременными</a:t>
            </a:r>
          </a:p>
          <a:p>
            <a:r>
              <a:rPr lang="ru-RU" altLang="ru-RU" sz="4400"/>
              <a:t> неудачными</a:t>
            </a:r>
          </a:p>
          <a:p>
            <a:r>
              <a:rPr lang="ru-RU" altLang="ru-RU" sz="4400"/>
              <a:t>бутафорскими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381750"/>
          </a:xfrm>
        </p:spPr>
        <p:txBody>
          <a:bodyPr/>
          <a:lstStyle/>
          <a:p>
            <a:pPr algn="ctr"/>
            <a:endParaRPr lang="ru-RU" altLang="ru-RU" sz="3600">
              <a:solidFill>
                <a:schemeClr val="hlink"/>
              </a:solidFill>
            </a:endParaRPr>
          </a:p>
          <a:p>
            <a:pPr algn="ctr"/>
            <a:r>
              <a:rPr lang="ru-RU" altLang="ru-RU" sz="4400">
                <a:solidFill>
                  <a:schemeClr val="hlink"/>
                </a:solidFill>
              </a:rPr>
              <a:t>Так кто же он такой?</a:t>
            </a:r>
          </a:p>
          <a:p>
            <a:pPr>
              <a:buFont typeface="Wingdings" pitchFamily="2" charset="2"/>
              <a:buNone/>
            </a:pPr>
            <a:r>
              <a:rPr lang="ru-RU" altLang="ru-RU" sz="1600" b="1"/>
              <a:t>   </a:t>
            </a:r>
          </a:p>
          <a:p>
            <a:pPr>
              <a:buFont typeface="Wingdings" pitchFamily="2" charset="2"/>
              <a:buNone/>
            </a:pPr>
            <a:endParaRPr lang="ru-RU" altLang="ru-RU" sz="1600" b="1"/>
          </a:p>
          <a:p>
            <a:pPr>
              <a:buFont typeface="Wingdings" pitchFamily="2" charset="2"/>
              <a:buNone/>
            </a:pPr>
            <a:r>
              <a:rPr lang="ru-RU" altLang="ru-RU" sz="1600" b="1"/>
              <a:t>     </a:t>
            </a:r>
            <a:r>
              <a:rPr lang="ru-RU" altLang="ru-RU" sz="3600" b="1"/>
              <a:t>Почему  имя П.А. Столыпина не </a:t>
            </a:r>
          </a:p>
          <a:p>
            <a:pPr>
              <a:buFont typeface="Wingdings" pitchFamily="2" charset="2"/>
              <a:buNone/>
            </a:pPr>
            <a:r>
              <a:rPr lang="ru-RU" altLang="ru-RU" sz="3600" b="1"/>
              <a:t>   утратило своей значимости в новом столетии и также популярно,  как и в начале </a:t>
            </a:r>
            <a:r>
              <a:rPr lang="en-US" altLang="ru-RU" sz="3600" b="1"/>
              <a:t>XX </a:t>
            </a:r>
            <a:r>
              <a:rPr lang="ru-RU" altLang="ru-RU" sz="3600" b="1"/>
              <a:t>века?</a:t>
            </a:r>
          </a:p>
          <a:p>
            <a:pPr>
              <a:buFont typeface="Wingdings" pitchFamily="2" charset="2"/>
              <a:buNone/>
            </a:pPr>
            <a:r>
              <a:rPr lang="ru-RU" altLang="ru-RU" b="1"/>
              <a:t>     </a:t>
            </a:r>
            <a:endParaRPr lang="ru-RU" altLang="ru-RU"/>
          </a:p>
          <a:p>
            <a:pPr>
              <a:buFont typeface="Wingdings" pitchFamily="2" charset="2"/>
              <a:buNone/>
            </a:pPr>
            <a:r>
              <a:rPr lang="ru-RU" altLang="ru-RU" sz="2000"/>
              <a:t> </a:t>
            </a:r>
          </a:p>
          <a:p>
            <a:pPr>
              <a:buFont typeface="Wingdings" pitchFamily="2" charset="2"/>
              <a:buNone/>
            </a:pP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5" descr="http://historydoc.edu.ru/attach.asp?a_no=58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765175"/>
            <a:ext cx="4032250" cy="5543550"/>
          </a:xfr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580063" y="3357563"/>
            <a:ext cx="33845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endParaRPr lang="ru-RU" altLang="ru-RU"/>
          </a:p>
          <a:p>
            <a:pPr>
              <a:spcBef>
                <a:spcPct val="50000"/>
              </a:spcBef>
            </a:pPr>
            <a:r>
              <a:rPr lang="ru-RU" altLang="ru-RU"/>
              <a:t>« </a:t>
            </a:r>
            <a:r>
              <a:rPr lang="ru-RU" altLang="ru-RU" sz="2400"/>
              <a:t>Вам, господа, нужны великие потрясения, нам нужна великая Россия.».</a:t>
            </a:r>
          </a:p>
          <a:p>
            <a:pPr>
              <a:spcBef>
                <a:spcPct val="50000"/>
              </a:spcBef>
            </a:pPr>
            <a:r>
              <a:rPr lang="ru-RU" altLang="ru-RU"/>
              <a:t>                     П.А. Столыпин.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1217</TotalTime>
  <Words>1138</Words>
  <Application>Microsoft Office PowerPoint</Application>
  <PresentationFormat>Экран (4:3)</PresentationFormat>
  <Paragraphs>197</Paragraphs>
  <Slides>23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Tahoma</vt:lpstr>
      <vt:lpstr>Wingdings</vt:lpstr>
      <vt:lpstr>Georgia</vt:lpstr>
      <vt:lpstr>Равновесие</vt:lpstr>
      <vt:lpstr>Диаграмма Microsoft Graph 2000</vt:lpstr>
      <vt:lpstr>Презентация PowerPoint</vt:lpstr>
      <vt:lpstr>Презентация PowerPoint</vt:lpstr>
      <vt:lpstr>Цели:</vt:lpstr>
      <vt:lpstr>Задачи:</vt:lpstr>
      <vt:lpstr>АЛЬТЕРНАТИВЫ ОБЩЕСТВЕНОГО РАЗВИТИЯ:</vt:lpstr>
      <vt:lpstr>П.А. Столыпина называли:</vt:lpstr>
      <vt:lpstr>Реформы П.А. Столыпина называли:</vt:lpstr>
      <vt:lpstr>Презентация PowerPoint</vt:lpstr>
      <vt:lpstr>Презентация PowerPoint</vt:lpstr>
      <vt:lpstr>Презентация PowerPoint</vt:lpstr>
      <vt:lpstr>Реформы П.А. Столыпина:</vt:lpstr>
      <vt:lpstr>Аграрная реформа:</vt:lpstr>
      <vt:lpstr>Другие реформы:</vt:lpstr>
      <vt:lpstr>Презентация PowerPoint</vt:lpstr>
      <vt:lpstr>Крестьянская община начала 20 в.: «за» и «против»</vt:lpstr>
      <vt:lpstr>Результаты аграрной реформы: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Выводы:</vt:lpstr>
      <vt:lpstr>Презентация PowerPoint</vt:lpstr>
      <vt:lpstr>Освещение хода реформы в дореволюционной                  периодической печати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Museum</dc:creator>
  <cp:lastModifiedBy>Венера Узбековна</cp:lastModifiedBy>
  <cp:revision>23</cp:revision>
  <dcterms:created xsi:type="dcterms:W3CDTF">2012-04-07T05:55:19Z</dcterms:created>
  <dcterms:modified xsi:type="dcterms:W3CDTF">2015-03-02T17:55:11Z</dcterms:modified>
</cp:coreProperties>
</file>