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DC9500-23AC-4950-8DE3-BE8427E5BC6F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0D44D0-A800-417B-A24D-24EE0E56E5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0603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0D44D0-A800-417B-A24D-24EE0E56E5C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9C6C-10F0-47A0-848B-B2A774D145B8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5E94FDD-EB1F-4C5E-AB0D-F4DA640D8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9C6C-10F0-47A0-848B-B2A774D145B8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4FDD-EB1F-4C5E-AB0D-F4DA640D8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9C6C-10F0-47A0-848B-B2A774D145B8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4FDD-EB1F-4C5E-AB0D-F4DA640D8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9C6C-10F0-47A0-848B-B2A774D145B8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5E94FDD-EB1F-4C5E-AB0D-F4DA640D8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9C6C-10F0-47A0-848B-B2A774D145B8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4FDD-EB1F-4C5E-AB0D-F4DA640D80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9C6C-10F0-47A0-848B-B2A774D145B8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4FDD-EB1F-4C5E-AB0D-F4DA640D8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9C6C-10F0-47A0-848B-B2A774D145B8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5E94FDD-EB1F-4C5E-AB0D-F4DA640D80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9C6C-10F0-47A0-848B-B2A774D145B8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4FDD-EB1F-4C5E-AB0D-F4DA640D8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9C6C-10F0-47A0-848B-B2A774D145B8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4FDD-EB1F-4C5E-AB0D-F4DA640D8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9C6C-10F0-47A0-848B-B2A774D145B8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4FDD-EB1F-4C5E-AB0D-F4DA640D80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29C6C-10F0-47A0-848B-B2A774D145B8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94FDD-EB1F-4C5E-AB0D-F4DA640D80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F429C6C-10F0-47A0-848B-B2A774D145B8}" type="datetimeFigureOut">
              <a:rPr lang="ru-RU" smtClean="0"/>
              <a:pPr/>
              <a:t>14.01.2015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5E94FDD-EB1F-4C5E-AB0D-F4DA640D80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8458200" cy="4075546"/>
          </a:xfrm>
        </p:spPr>
        <p:txBody>
          <a:bodyPr>
            <a:normAutofit/>
          </a:bodyPr>
          <a:lstStyle/>
          <a:p>
            <a:pPr algn="ctr"/>
            <a:r>
              <a:rPr lang="ru-RU" sz="6600" dirty="0" smtClean="0"/>
              <a:t>Труд-основа жизни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C:\Работа4(конференция зима)\верхний колонтитул naukograd 201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32656"/>
            <a:ext cx="6120130" cy="31369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4067944" y="2996952"/>
            <a:ext cx="4687016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err="1"/>
              <a:t>Самотолкина</a:t>
            </a:r>
            <a:r>
              <a:rPr lang="ru-RU" sz="2200" b="1" dirty="0"/>
              <a:t> Ирина Анатольевна</a:t>
            </a:r>
          </a:p>
          <a:p>
            <a:r>
              <a:rPr lang="ru-RU" sz="2200" b="1" dirty="0"/>
              <a:t>учитель</a:t>
            </a:r>
          </a:p>
          <a:p>
            <a:r>
              <a:rPr lang="ru-RU" sz="2200" b="1" dirty="0"/>
              <a:t>Муниципальное бюджетное общеобразовательное </a:t>
            </a:r>
            <a:r>
              <a:rPr lang="ru-RU" sz="2200" b="1" dirty="0" smtClean="0"/>
              <a:t>учреждение - лицей </a:t>
            </a:r>
            <a:r>
              <a:rPr lang="ru-RU" sz="2200" b="1" dirty="0"/>
              <a:t>№ 4 имени Героя Советского Союза Г.Б. </a:t>
            </a:r>
            <a:r>
              <a:rPr lang="ru-RU" sz="2200" b="1" dirty="0" err="1"/>
              <a:t>Злотина</a:t>
            </a:r>
            <a:r>
              <a:rPr lang="ru-RU" sz="2200" b="1" dirty="0"/>
              <a:t> г. Орла</a:t>
            </a:r>
          </a:p>
          <a:p>
            <a:r>
              <a:rPr lang="ru-RU" sz="2200" b="1" dirty="0"/>
              <a:t>г. Орёл Орловской области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8016" y="5877272"/>
            <a:ext cx="8496944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70C0"/>
                </a:solidFill>
                <a:latin typeface="Helvetica"/>
                <a:ea typeface="Times New Roman"/>
                <a:cs typeface="Times New Roman"/>
              </a:rPr>
              <a:t>Вторая Всероссийская научно-методическая конференция, 10 ноября 2014 - 10 февраля 2015</a:t>
            </a:r>
            <a:endParaRPr lang="ru-RU" sz="1400" dirty="0">
              <a:latin typeface="Calibr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7741285" algn="ctr"/>
              </a:tabLst>
            </a:pPr>
            <a:r>
              <a:rPr lang="ru-RU" sz="1400" b="1" dirty="0">
                <a:solidFill>
                  <a:srgbClr val="0070C0"/>
                </a:solidFill>
                <a:latin typeface="Helvetica"/>
                <a:ea typeface="Times New Roman"/>
                <a:cs typeface="Times New Roman"/>
              </a:rPr>
              <a:t>"Педагогическая технология и мастерство учителя"</a:t>
            </a:r>
            <a:endParaRPr lang="ru-RU" sz="1400" dirty="0">
              <a:effectLst/>
              <a:latin typeface="Calibri"/>
              <a:ea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686800" cy="4525963"/>
          </a:xfrm>
        </p:spPr>
        <p:txBody>
          <a:bodyPr/>
          <a:lstStyle/>
          <a:p>
            <a:pPr algn="ctr">
              <a:buNone/>
            </a:pPr>
            <a:endParaRPr lang="ru-RU" dirty="0"/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3857620" y="2571744"/>
            <a:ext cx="1643074" cy="1000132"/>
          </a:xfrm>
          <a:prstGeom prst="flowChartAlternateProcess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труд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500034" y="1428736"/>
            <a:ext cx="2286016" cy="1214446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Работа, занятие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7" name="Блок-схема: знак завершения 6"/>
          <p:cNvSpPr/>
          <p:nvPr/>
        </p:nvSpPr>
        <p:spPr>
          <a:xfrm>
            <a:off x="6572264" y="1428736"/>
            <a:ext cx="2143140" cy="1357322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Усилие, направленное на достижение чего-либо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428596" y="3786190"/>
            <a:ext cx="2571768" cy="1643074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Деятельнось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человека, требующая знаний, умений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Блок-схема: знак завершения 8"/>
          <p:cNvSpPr/>
          <p:nvPr/>
        </p:nvSpPr>
        <p:spPr>
          <a:xfrm>
            <a:off x="6429388" y="3714752"/>
            <a:ext cx="2714612" cy="1785950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Результат деятельности, работы, произведение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Стрелка влево 16"/>
          <p:cNvSpPr/>
          <p:nvPr/>
        </p:nvSpPr>
        <p:spPr>
          <a:xfrm rot="1173651">
            <a:off x="2889693" y="2176922"/>
            <a:ext cx="768822" cy="571504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лево 17"/>
          <p:cNvSpPr/>
          <p:nvPr/>
        </p:nvSpPr>
        <p:spPr>
          <a:xfrm rot="18756651">
            <a:off x="3106496" y="3658350"/>
            <a:ext cx="928694" cy="69598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лево 18"/>
          <p:cNvSpPr/>
          <p:nvPr/>
        </p:nvSpPr>
        <p:spPr>
          <a:xfrm rot="9145488">
            <a:off x="5780606" y="2076255"/>
            <a:ext cx="757719" cy="782674"/>
          </a:xfrm>
          <a:prstGeom prst="leftArrow">
            <a:avLst>
              <a:gd name="adj1" fmla="val 50000"/>
              <a:gd name="adj2" fmla="val 3641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Стрелка влево 19"/>
          <p:cNvSpPr/>
          <p:nvPr/>
        </p:nvSpPr>
        <p:spPr>
          <a:xfrm rot="13941630">
            <a:off x="5445985" y="3614492"/>
            <a:ext cx="1000132" cy="71438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Что дает человеку труд?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428992" y="3000372"/>
            <a:ext cx="2357454" cy="1428760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труд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5" name="Блок-схема: узел 4"/>
          <p:cNvSpPr/>
          <p:nvPr/>
        </p:nvSpPr>
        <p:spPr>
          <a:xfrm>
            <a:off x="928662" y="1571612"/>
            <a:ext cx="2214578" cy="1000132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богатство</a:t>
            </a:r>
            <a:endParaRPr lang="ru-RU" dirty="0"/>
          </a:p>
        </p:txBody>
      </p:sp>
      <p:sp>
        <p:nvSpPr>
          <p:cNvPr id="6" name="Блок-схема: узел 5"/>
          <p:cNvSpPr/>
          <p:nvPr/>
        </p:nvSpPr>
        <p:spPr>
          <a:xfrm>
            <a:off x="571472" y="4786322"/>
            <a:ext cx="2286016" cy="1285884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Духовные ценности</a:t>
            </a:r>
            <a:endParaRPr lang="ru-RU" dirty="0"/>
          </a:p>
        </p:txBody>
      </p:sp>
      <p:sp>
        <p:nvSpPr>
          <p:cNvPr id="8" name="Блок-схема: узел 7"/>
          <p:cNvSpPr/>
          <p:nvPr/>
        </p:nvSpPr>
        <p:spPr>
          <a:xfrm>
            <a:off x="4000496" y="1500174"/>
            <a:ext cx="1643074" cy="1000132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пищу</a:t>
            </a:r>
            <a:endParaRPr lang="ru-RU" dirty="0"/>
          </a:p>
        </p:txBody>
      </p:sp>
      <p:sp>
        <p:nvSpPr>
          <p:cNvPr id="9" name="Блок-схема: узел 8"/>
          <p:cNvSpPr/>
          <p:nvPr/>
        </p:nvSpPr>
        <p:spPr>
          <a:xfrm>
            <a:off x="6715140" y="1500174"/>
            <a:ext cx="1571636" cy="1143008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одежду</a:t>
            </a:r>
            <a:endParaRPr lang="ru-RU" dirty="0"/>
          </a:p>
        </p:txBody>
      </p:sp>
      <p:sp>
        <p:nvSpPr>
          <p:cNvPr id="10" name="Блок-схема: узел 9"/>
          <p:cNvSpPr/>
          <p:nvPr/>
        </p:nvSpPr>
        <p:spPr>
          <a:xfrm>
            <a:off x="6643702" y="3071810"/>
            <a:ext cx="2500298" cy="107157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Новые знакомства</a:t>
            </a:r>
            <a:endParaRPr lang="ru-RU" dirty="0"/>
          </a:p>
        </p:txBody>
      </p:sp>
      <p:sp>
        <p:nvSpPr>
          <p:cNvPr id="11" name="Блок-схема: узел 10"/>
          <p:cNvSpPr/>
          <p:nvPr/>
        </p:nvSpPr>
        <p:spPr>
          <a:xfrm>
            <a:off x="5786446" y="4857760"/>
            <a:ext cx="3357554" cy="1071570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Умение взаимодействовать</a:t>
            </a:r>
            <a:endParaRPr lang="ru-RU" dirty="0"/>
          </a:p>
        </p:txBody>
      </p:sp>
      <p:sp>
        <p:nvSpPr>
          <p:cNvPr id="12" name="Блок-схема: узел 11"/>
          <p:cNvSpPr/>
          <p:nvPr/>
        </p:nvSpPr>
        <p:spPr>
          <a:xfrm>
            <a:off x="3500430" y="4786322"/>
            <a:ext cx="1857388" cy="1357322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Предметы быта</a:t>
            </a:r>
            <a:endParaRPr lang="ru-RU" dirty="0"/>
          </a:p>
        </p:txBody>
      </p:sp>
      <p:sp>
        <p:nvSpPr>
          <p:cNvPr id="13" name="Блок-схема: узел 12"/>
          <p:cNvSpPr/>
          <p:nvPr/>
        </p:nvSpPr>
        <p:spPr>
          <a:xfrm>
            <a:off x="142844" y="3071810"/>
            <a:ext cx="2786082" cy="1285884"/>
          </a:xfrm>
          <a:prstGeom prst="flowChartConnecto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Возможность самореализации</a:t>
            </a:r>
            <a:endParaRPr lang="ru-RU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 flipV="1">
            <a:off x="5786446" y="2571744"/>
            <a:ext cx="1000132" cy="785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857884" y="3714752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6200000" flipH="1">
            <a:off x="5643570" y="4286256"/>
            <a:ext cx="571504" cy="428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5400000">
            <a:off x="4429124" y="4643446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rot="10800000" flipV="1">
            <a:off x="2786050" y="4286256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rot="10800000" flipV="1">
            <a:off x="2928926" y="3787778"/>
            <a:ext cx="357190" cy="698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10800000">
            <a:off x="2857488" y="2571744"/>
            <a:ext cx="714380" cy="6429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 flipH="1" flipV="1">
            <a:off x="4643436" y="2714622"/>
            <a:ext cx="357193" cy="7143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115731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Каким бывает труд?</a:t>
            </a:r>
            <a:endParaRPr lang="ru-RU" sz="4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000108"/>
            <a:ext cx="5568950" cy="441009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Angsana New" pitchFamily="18" charset="-34"/>
              </a:rPr>
              <a:t>Простой- сложный</a:t>
            </a:r>
          </a:p>
          <a:p>
            <a:r>
              <a:rPr lang="ru-RU" sz="2800" dirty="0" smtClean="0">
                <a:latin typeface="Times New Roman" pitchFamily="18" charset="0"/>
                <a:cs typeface="Angsana New" pitchFamily="18" charset="-34"/>
              </a:rPr>
              <a:t>Умственный- физический</a:t>
            </a:r>
          </a:p>
          <a:p>
            <a:r>
              <a:rPr lang="ru-RU" sz="2800" dirty="0" err="1" smtClean="0">
                <a:latin typeface="Times New Roman" pitchFamily="18" charset="0"/>
                <a:cs typeface="Angsana New" pitchFamily="18" charset="-34"/>
              </a:rPr>
              <a:t>Оплачиваемый-безвозмездный</a:t>
            </a:r>
            <a:endParaRPr lang="ru-RU" sz="2800" dirty="0" smtClean="0">
              <a:latin typeface="Times New Roman" pitchFamily="18" charset="0"/>
              <a:cs typeface="Angsana New" pitchFamily="18" charset="-34"/>
            </a:endParaRPr>
          </a:p>
          <a:p>
            <a:r>
              <a:rPr lang="ru-RU" sz="2800" dirty="0" smtClean="0">
                <a:latin typeface="Times New Roman" pitchFamily="18" charset="0"/>
                <a:cs typeface="Angsana New" pitchFamily="18" charset="-34"/>
              </a:rPr>
              <a:t>Индивидуальный- коллективный</a:t>
            </a:r>
          </a:p>
          <a:p>
            <a:r>
              <a:rPr lang="ru-RU" sz="2800" dirty="0" err="1" smtClean="0">
                <a:latin typeface="Times New Roman" pitchFamily="18" charset="0"/>
                <a:cs typeface="Angsana New" pitchFamily="18" charset="-34"/>
              </a:rPr>
              <a:t>Ручной-автоматизированный</a:t>
            </a:r>
            <a:endParaRPr lang="ru-RU" sz="2800" dirty="0" smtClean="0">
              <a:latin typeface="Times New Roman" pitchFamily="18" charset="0"/>
              <a:cs typeface="Angsana New" pitchFamily="18" charset="-34"/>
            </a:endParaRPr>
          </a:p>
          <a:p>
            <a:r>
              <a:rPr lang="ru-RU" sz="2800" dirty="0" err="1" smtClean="0">
                <a:latin typeface="Times New Roman" pitchFamily="18" charset="0"/>
                <a:cs typeface="Angsana New" pitchFamily="18" charset="-34"/>
              </a:rPr>
              <a:t>Творческий-традиционный</a:t>
            </a:r>
            <a:endParaRPr lang="ru-RU" sz="2800" dirty="0" smtClean="0">
              <a:latin typeface="Times New Roman" pitchFamily="18" charset="0"/>
              <a:cs typeface="Angsana New" pitchFamily="18" charset="-34"/>
            </a:endParaRPr>
          </a:p>
          <a:p>
            <a:r>
              <a:rPr lang="ru-RU" sz="2800" dirty="0" err="1" smtClean="0">
                <a:latin typeface="Times New Roman" pitchFamily="18" charset="0"/>
                <a:cs typeface="Angsana New" pitchFamily="18" charset="-34"/>
              </a:rPr>
              <a:t>Коллективный-индивидуальный</a:t>
            </a:r>
            <a:endParaRPr lang="ru-RU" sz="2800" dirty="0" smtClean="0">
              <a:latin typeface="Times New Roman" pitchFamily="18" charset="0"/>
              <a:cs typeface="Angsana New" pitchFamily="18" charset="-34"/>
            </a:endParaRPr>
          </a:p>
          <a:p>
            <a:endParaRPr lang="ru-RU" dirty="0"/>
          </a:p>
        </p:txBody>
      </p:sp>
      <p:pic>
        <p:nvPicPr>
          <p:cNvPr id="5" name="Рисунок 4" descr="http://im0-tub-ru.yandex.net/i?id=1453b271295195c7b79e8832fe88da36-41-144&amp;n=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00108"/>
            <a:ext cx="3500430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43050"/>
            <a:ext cx="8686800" cy="3571900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/>
              <a:t>Приведите примеры</a:t>
            </a:r>
            <a:br>
              <a:rPr lang="ru-RU" sz="6000" dirty="0" smtClean="0"/>
            </a:br>
            <a:r>
              <a:rPr lang="ru-RU" sz="6000" dirty="0" smtClean="0"/>
              <a:t> товаров и услуг</a:t>
            </a:r>
            <a:endParaRPr lang="ru-RU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Пословицы о труде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304800" y="1600200"/>
          <a:ext cx="4191000" cy="3328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</a:tblGrid>
              <a:tr h="55483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ТРУД ЧЕЛОВЕКА КОРМИТ,</a:t>
                      </a:r>
                      <a:endParaRPr lang="ru-RU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483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ВЗЯЛСЯ ЗА ГУЖ-</a:t>
                      </a:r>
                      <a:endParaRPr lang="ru-RU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483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БЕЗ ТРУДА</a:t>
                      </a:r>
                      <a:endParaRPr lang="ru-RU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483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КТО ЛЮБИТ ТРУДИТЬСЯ,</a:t>
                      </a:r>
                      <a:endParaRPr lang="ru-RU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483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ЗЕМЛЮ КРАСИТ СОЛНЦЕ,</a:t>
                      </a:r>
                      <a:endParaRPr lang="ru-RU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483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БЕЗ ТРУДА</a:t>
                      </a:r>
                      <a:endParaRPr lang="ru-RU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одержимое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343400" cy="3328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43400"/>
              </a:tblGrid>
              <a:tr h="55483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НЕ ГОВОРИ, ЧТО НЕ ДЮЖ</a:t>
                      </a:r>
                      <a:endParaRPr lang="ru-RU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483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ТОМУ БЕЗ ДЕЛА НЕ СИДИТСЯ</a:t>
                      </a:r>
                      <a:endParaRPr lang="ru-RU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483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ХЛЕБ</a:t>
                      </a:r>
                      <a:r>
                        <a:rPr lang="ru-RU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НЕ РОДИТСЯ НИКОГДА</a:t>
                      </a:r>
                      <a:endParaRPr lang="ru-RU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483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А ЛЕНЬ ПОРТИТ</a:t>
                      </a:r>
                      <a:endParaRPr lang="ru-RU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483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НЕ ВЫТАЩИТЬ И РЫБКУ ИЗ ПРУДА</a:t>
                      </a:r>
                      <a:endParaRPr lang="ru-RU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4833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А ЧЕЛОВЕКА-</a:t>
                      </a:r>
                      <a:r>
                        <a:rPr lang="ru-RU" b="1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ТРУД</a:t>
                      </a:r>
                      <a:endParaRPr lang="ru-RU" b="1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Определите особенности труда</a:t>
            </a:r>
            <a:br>
              <a:rPr lang="ru-RU" b="1" dirty="0" smtClean="0"/>
            </a:br>
            <a:r>
              <a:rPr lang="ru-RU" b="1" dirty="0" smtClean="0"/>
              <a:t> в каждой сказке</a:t>
            </a:r>
            <a:endParaRPr lang="ru-RU" b="1" dirty="0"/>
          </a:p>
        </p:txBody>
      </p:sp>
      <p:pic>
        <p:nvPicPr>
          <p:cNvPr id="4" name="Содержимое 3" descr="http://im3-tub-ru.yandex.net/i?id=a21470b1c981f19b578bee1e93c5ca63-73-144&amp;n=21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357950" y="2071678"/>
            <a:ext cx="2190751" cy="19288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 descr="Книжка-игрушка, Три поросенка, Книжка-игрушка Три поросенка, Три порос. - 23 Января 2014 - Blog - Userseo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3571876"/>
            <a:ext cx="2357454" cy="16430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Рисунок 5" descr="NOTA BENE - LIVE &quot; Blog Archive &quot; ИСТОРИЯ ЗОЛУШКИ"/>
          <p:cNvPicPr/>
          <p:nvPr/>
        </p:nvPicPr>
        <p:blipFill>
          <a:blip r:embed="rId4" cstate="print"/>
          <a:srcRect b="4735"/>
          <a:stretch>
            <a:fillRect/>
          </a:stretch>
        </p:blipFill>
        <p:spPr bwMode="auto">
          <a:xfrm>
            <a:off x="1000100" y="2071678"/>
            <a:ext cx="2357454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143248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accent3">
                    <a:lumMod val="75000"/>
                  </a:schemeClr>
                </a:solidFill>
              </a:rPr>
              <a:t>Благотворительность</a:t>
            </a:r>
            <a:r>
              <a:rPr lang="ru-RU" dirty="0" smtClean="0"/>
              <a:t>-  оказание безвозмездной помощи тем, кто в ней нуждается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857232"/>
            <a:ext cx="8458200" cy="178595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БОГАТСТВО ОБЯЗЫВАЕТ</a:t>
            </a:r>
          </a:p>
          <a:p>
            <a:pPr algn="ctr"/>
            <a:endParaRPr lang="ru-RU" sz="4000" b="1" dirty="0" smtClean="0"/>
          </a:p>
          <a:p>
            <a:pPr algn="ctr"/>
            <a:r>
              <a:rPr lang="ru-RU" sz="4000" b="1" dirty="0" smtClean="0"/>
              <a:t>БЛАГО ТВОРИТЬ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Закончите в группах предложения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Труд-основа ___________.</a:t>
            </a:r>
          </a:p>
          <a:p>
            <a:r>
              <a:rPr lang="ru-RU" dirty="0" smtClean="0"/>
              <a:t>Труд дает человеку все необходимое для    жизни: ______.</a:t>
            </a:r>
          </a:p>
          <a:p>
            <a:r>
              <a:rPr lang="ru-RU" dirty="0" smtClean="0"/>
              <a:t>Трудом создаются услуги и ______.</a:t>
            </a:r>
          </a:p>
          <a:p>
            <a:r>
              <a:rPr lang="ru-RU" dirty="0" smtClean="0"/>
              <a:t>Благотворительность-это __________.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136</TotalTime>
  <Words>195</Words>
  <Application>Microsoft Office PowerPoint</Application>
  <PresentationFormat>Экран (4:3)</PresentationFormat>
  <Paragraphs>55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Труд-основа жизни</vt:lpstr>
      <vt:lpstr>Презентация PowerPoint</vt:lpstr>
      <vt:lpstr>Что дает человеку труд?</vt:lpstr>
      <vt:lpstr>Каким бывает труд?</vt:lpstr>
      <vt:lpstr>Приведите примеры  товаров и услуг</vt:lpstr>
      <vt:lpstr>Пословицы о труде</vt:lpstr>
      <vt:lpstr>Определите особенности труда  в каждой сказке</vt:lpstr>
      <vt:lpstr>Благотворительность-  оказание безвозмездной помощи тем, кто в ней нуждается</vt:lpstr>
      <vt:lpstr>Закончите в группах предложения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Труд-основа жизни</dc:title>
  <dc:creator>Admin</dc:creator>
  <cp:lastModifiedBy>Венера Узбековна</cp:lastModifiedBy>
  <cp:revision>27</cp:revision>
  <dcterms:created xsi:type="dcterms:W3CDTF">2014-11-19T12:36:00Z</dcterms:created>
  <dcterms:modified xsi:type="dcterms:W3CDTF">2015-01-14T10:50:30Z</dcterms:modified>
</cp:coreProperties>
</file>