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9" r:id="rId3"/>
    <p:sldId id="257" r:id="rId4"/>
    <p:sldId id="258" r:id="rId5"/>
    <p:sldId id="256" r:id="rId6"/>
    <p:sldId id="261" r:id="rId7"/>
    <p:sldId id="260" r:id="rId8"/>
    <p:sldId id="262" r:id="rId9"/>
    <p:sldId id="263" r:id="rId10"/>
    <p:sldId id="268" r:id="rId11"/>
    <p:sldId id="264" r:id="rId12"/>
    <p:sldId id="267" r:id="rId13"/>
    <p:sldId id="265" r:id="rId14"/>
    <p:sldId id="266" r:id="rId15"/>
    <p:sldId id="269" r:id="rId16"/>
    <p:sldId id="271" r:id="rId17"/>
    <p:sldId id="270" r:id="rId18"/>
    <p:sldId id="272" r:id="rId19"/>
    <p:sldId id="274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3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11509-00CD-456D-986C-1F902E047103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AD670-8918-4E02-BCCF-866628777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4829" y="901464"/>
            <a:ext cx="6480720" cy="1824037"/>
          </a:xfrm>
        </p:spPr>
        <p:txBody>
          <a:bodyPr/>
          <a:lstStyle/>
          <a:p>
            <a:pPr marL="26988">
              <a:buClr>
                <a:srgbClr val="3891A7"/>
              </a:buClr>
            </a:pPr>
            <a:r>
              <a:rPr lang="ru-RU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Урок  геометрии</a:t>
            </a:r>
            <a:r>
              <a:rPr lang="en-US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в 8</a:t>
            </a:r>
            <a:r>
              <a:rPr lang="en-US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кла</a:t>
            </a:r>
            <a:r>
              <a:rPr lang="en-US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cc</a:t>
            </a:r>
            <a:r>
              <a:rPr lang="ru-RU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е</a:t>
            </a:r>
            <a:br>
              <a:rPr lang="ru-RU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</a:br>
            <a:r>
              <a:rPr lang="ru-RU" alt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по теме </a:t>
            </a: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/>
            </a:r>
            <a:b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Площадь фигуры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lang="ru-RU" alt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  <a:p>
            <a:pPr marL="26988" algn="ctr" eaLnBrk="1" hangingPunct="1">
              <a:buClr>
                <a:srgbClr val="3891A7"/>
              </a:buClr>
            </a:pPr>
            <a:endParaRPr lang="ru-RU" altLang="ru-RU" b="1" dirty="0" smtClean="0">
              <a:solidFill>
                <a:srgbClr val="611617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2771800" y="3492697"/>
            <a:ext cx="6120680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Рязанова Наталья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Николаевна</a:t>
            </a:r>
          </a:p>
          <a:p>
            <a:pPr>
              <a:spcAft>
                <a:spcPts val="1000"/>
              </a:spcAft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читель математики высшей категории</a:t>
            </a:r>
          </a:p>
          <a:p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автономное общеобразовательное учреждение «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Средняя общеобразовательная школа №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10 г. Перми</a:t>
            </a:r>
          </a:p>
          <a:p>
            <a:pPr>
              <a:spcBef>
                <a:spcPts val="1000"/>
              </a:spcBef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Пермь Пермского края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Работа4(конференция зима)\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291133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60773" y="5992628"/>
            <a:ext cx="7488832" cy="48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70C0"/>
                </a:solidFill>
                <a:effectLst/>
                <a:latin typeface="Helvetica"/>
                <a:ea typeface="Calibri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200" dirty="0" smtClean="0">
              <a:solidFill>
                <a:srgbClr val="595959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200" b="1" dirty="0" smtClean="0">
                <a:solidFill>
                  <a:srgbClr val="0070C0"/>
                </a:solidFill>
                <a:effectLst/>
                <a:latin typeface="Helvetica"/>
                <a:ea typeface="Calibri"/>
                <a:cs typeface="Times New Roman"/>
              </a:rPr>
              <a:t>"Педагогическая технология и мастерство учителя"</a:t>
            </a:r>
            <a:endParaRPr lang="ru-RU" sz="1200" dirty="0">
              <a:solidFill>
                <a:srgbClr val="595959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6957" y="269411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(Урок новых знаний)</a:t>
            </a:r>
          </a:p>
        </p:txBody>
      </p:sp>
    </p:spTree>
    <p:extLst>
      <p:ext uri="{BB962C8B-B14F-4D97-AF65-F5344CB8AC3E}">
        <p14:creationId xmlns:p14="http://schemas.microsoft.com/office/powerpoint/2010/main" val="30127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Найдите площадь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1628800"/>
            <a:ext cx="2448272" cy="2952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67944" y="465313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м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5733256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baseline="5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Найдите площадь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132856"/>
            <a:ext cx="4896544" cy="23762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67944" y="465313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5см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4288" y="299695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2,5см</a:t>
            </a:r>
            <a:endParaRPr lang="ru-RU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5733256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baseline="5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="1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Площадь фигуры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это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положительное число, которое показывает сколько единиц измерения площади и их частей укладывается в данной фигуре.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Аналитическое определение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Единицы измерения площадей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64288" y="1700808"/>
            <a:ext cx="86409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1772816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Квадратный сантиметр 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площадь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6296" y="26369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см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28498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Квадратный метр 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площадь…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4005064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 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площадь…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Гектар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это площадь…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Свойства площадей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25145"/>
            <a:ext cx="8229600" cy="86409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Равные фигуры имеют равные площади.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1547664" y="1700808"/>
            <a:ext cx="2448272" cy="2160240"/>
          </a:xfrm>
          <a:prstGeom prst="hexagon">
            <a:avLst/>
          </a:prstGeom>
          <a:solidFill>
            <a:srgbClr val="E329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Шестиугольник 4"/>
          <p:cNvSpPr/>
          <p:nvPr/>
        </p:nvSpPr>
        <p:spPr>
          <a:xfrm>
            <a:off x="5076056" y="1700808"/>
            <a:ext cx="2448272" cy="2160240"/>
          </a:xfrm>
          <a:prstGeom prst="hexagon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11560" y="544522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6000" b="1" dirty="0" smtClean="0">
                <a:solidFill>
                  <a:srgbClr val="E329CD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E329CD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0.00024 L -0.38593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6232 0 " pathEditMode="relative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4" grpId="1" animBg="1"/>
      <p:bldP spid="5" grpId="0" animBg="1"/>
      <p:bldP spid="5" grpId="1" animBg="1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Свойства площадей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733256"/>
            <a:ext cx="8229600" cy="896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6000" b="1" dirty="0" smtClean="0">
                <a:solidFill>
                  <a:srgbClr val="E329CD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3140968"/>
            <a:ext cx="25202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3347864" y="1412776"/>
            <a:ext cx="1296144" cy="1728192"/>
          </a:xfrm>
          <a:prstGeom prst="rt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21176" y="1412776"/>
            <a:ext cx="1613672" cy="1728192"/>
          </a:xfrm>
          <a:prstGeom prst="rect">
            <a:avLst/>
          </a:prstGeom>
          <a:solidFill>
            <a:srgbClr val="E329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19944" y="4581128"/>
            <a:ext cx="8229600" cy="896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Площадь фигуры составленной из частей равна сумме площадей ее частей.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Свойства площадей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733256"/>
            <a:ext cx="8229600" cy="8969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000" b="1" baseline="50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1484784"/>
            <a:ext cx="2418776" cy="28803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79512" y="4581128"/>
            <a:ext cx="8784976" cy="896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Площадь квадрата равна квадрату его стороны.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0152" y="2420888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Верно ли?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площади фигур равны,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 эти фигуры равны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3284984"/>
            <a:ext cx="1917996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4437112"/>
            <a:ext cx="43204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91680" y="566124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4408" y="49411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566124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12 см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3786190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36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200" b="1" baseline="4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628" y="471488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36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200" b="1" baseline="4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1511 0 " pathEditMode="relative" ptsTypes="A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39 -0.00209 L -0.26771 -0.0020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151 0 " pathEditMode="relative" ptsTypes="AA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9132 0 " pathEditMode="relative" ptsTypes="AA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/>
      <p:bldP spid="7" grpId="0"/>
      <p:bldP spid="7" grpId="1"/>
      <p:bldP spid="8" grpId="0"/>
      <p:bldP spid="8" grpId="1"/>
      <p:bldP spid="10" grpId="0"/>
      <p:bldP spid="11" grpId="0"/>
      <p:bldP spid="1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Фигуры, имеющие одинаковые площади называют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равновеликими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Выполним задание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 446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это?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1\Рабочий стол\площадь\фото\эспл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242646"/>
            <a:ext cx="8312472" cy="6234354"/>
          </a:xfrm>
          <a:prstGeom prst="rect">
            <a:avLst/>
          </a:prstGeom>
          <a:noFill/>
        </p:spPr>
      </p:pic>
      <p:pic>
        <p:nvPicPr>
          <p:cNvPr id="1027" name="Picture 3" descr="C:\Documents and Settings\1\Рабочий стол\площадь\фото\ком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П. 48</a:t>
            </a:r>
          </a:p>
          <a:p>
            <a:r>
              <a:rPr lang="ru-RU" dirty="0" smtClean="0"/>
              <a:t>№ 445; 449(а); 450(</a:t>
            </a:r>
            <a:r>
              <a:rPr lang="ru-RU" dirty="0" err="1" smtClean="0"/>
              <a:t>а,б</a:t>
            </a:r>
            <a:r>
              <a:rPr lang="ru-RU" dirty="0" smtClean="0"/>
              <a:t>); 451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764704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Комсомольская площадь города Перми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764704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Октябрьская площадь города Перми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764704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Эспланада</a:t>
            </a:r>
          </a:p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города Перми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для вас площадь?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ПЛОЩАДЬ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ж. ровное место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Европейская Россия одна площадь, особенно южная. Гора будто срезана, вершина площадью. Лес на площади растет, на плоскости, а не в горах. Площадь в городах или селеньях, незастроенный простор, шире улиц, майдан. Площадь торговая, базарная, сенная, дровяная, конная. Памятник Петру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Исакиевской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площади. Площадь в лесу, чисть, прогалина. Площадь в горах, плоскогорье. Площадь в острове, лесная,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охотнич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сплошной лес. | Площадь,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сплошной кустарник или заросли, кустовой сплошняк. Дьяк у места, что кот у теста; а как дьяк на площади, так Господи пощади! о торговой казни. Доходы с площади, с лавок и с весов, а встарь и с возов, и с товаров. Топтать площадь, шататься без дела. | Геометр. ограниченная чертами плоскость или поверхность. Площадь треугольника равна основанью, помноженному на половину высоты. Площадка,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площадочка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умалит. Собачья площадка, в Москве, где торговали собаками. |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Возвышенное, плоское и ровное место. Лобное место, лобная площадка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в Москве, откуда читались народу грамоты и указы. Площадка на лестнице, у подъезда. | Стар. плошка, латка, ендова. | Арх. плашка, огниво, кресало,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кресево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|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пенз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название красной вишни, в отличие от черной, называемой владимирскою (Наумов). Площадной,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площадковый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площадочный, ко площади, площадке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относящ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Площадные лавочки, торгаши. Площадной шут, балаганный, грубый, пошлый. | Вообще, все пошлое, непристойное, что говорится площадными торговками, в черном народе. Площадная брань. Площадные шутки, остроты. Площадная речь, что виноватого надо сечь. Площадной дьячок, подьячий, 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писчик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стар. приказные служители, стоявшие на площадях, для писанья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челобитень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частных сделок, писем; народный писец. Речи ее почти всегда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площадноваты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Площадчатый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из площадок составленный.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Площаддник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площадница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площадной, пошлый и грубый человек.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Площить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что,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пластить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плющить, раскатывать в лист или в тесьму. Плющить бить.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Площиться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страдат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Площенье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ср. действ. по глаг.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Площильный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стан, или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площильня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ж.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Площильщик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волочильщик, кто тянет проволоку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площит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ее.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Площица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ж.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плоскуша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тельная вошь, которая впивается.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1\Рабочий стол\площадь\фото\словарь Дал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908720"/>
            <a:ext cx="5457825" cy="657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для вас площадь?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Значение слова </a:t>
            </a: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площадь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Ефремовой: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Часть земной поверхности, пространство, естественно ограниченное или специально выделенное для какой-либо  цели. // Водное пространство. // Большое, ровное место, пространство.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Ровное незастроенное пространство общественного назначения, обычно архитектурно организованное (в городе, поселке и т.п.), от которого в разные стороны расходятся улицы.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разг. То же, что: жилплощадь.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Часть плоскости, заключенной внутри многоугольника или какой-либо другой плоской замкнутой фигуры. // Размер чего-либо, выражаемый в квадратных единицах.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Площадь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Энциклопедическом словаре: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Площадь - одна из количественных характеристик плоских геометрических фигур и поверхностей.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площадь фигуры?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572000" y="2132856"/>
            <a:ext cx="3960440" cy="3024336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700808"/>
            <a:ext cx="4032448" cy="1800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31640" y="3933056"/>
            <a:ext cx="223224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Площадь фигуры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это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часть плоскости, которую занимает данная фигура.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Геометрическое определение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266</Words>
  <Application>Microsoft Office PowerPoint</Application>
  <PresentationFormat>Экран (4:3)</PresentationFormat>
  <Paragraphs>66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Что это?</vt:lpstr>
      <vt:lpstr>Презентация PowerPoint</vt:lpstr>
      <vt:lpstr>Презентация PowerPoint</vt:lpstr>
      <vt:lpstr>Презентация PowerPoint</vt:lpstr>
      <vt:lpstr>Что для вас площадь?</vt:lpstr>
      <vt:lpstr>Что для вас площадь?</vt:lpstr>
      <vt:lpstr>Что такое площадь фигуры?</vt:lpstr>
      <vt:lpstr>Площадь фигуры - это</vt:lpstr>
      <vt:lpstr>Найдите площадь</vt:lpstr>
      <vt:lpstr>Найдите площадь</vt:lpstr>
      <vt:lpstr>Площадь фигуры - это</vt:lpstr>
      <vt:lpstr>Единицы измерения площадей</vt:lpstr>
      <vt:lpstr>Свойства площадей</vt:lpstr>
      <vt:lpstr>Свойства площадей</vt:lpstr>
      <vt:lpstr>Свойства площадей</vt:lpstr>
      <vt:lpstr>Верно ли?</vt:lpstr>
      <vt:lpstr>Фигуры, имеющие одинаковые площади называют равновеликими</vt:lpstr>
      <vt:lpstr>Выполним задание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Венера Узбековна</cp:lastModifiedBy>
  <cp:revision>19</cp:revision>
  <dcterms:created xsi:type="dcterms:W3CDTF">2010-11-30T17:15:31Z</dcterms:created>
  <dcterms:modified xsi:type="dcterms:W3CDTF">2015-02-18T15:01:30Z</dcterms:modified>
</cp:coreProperties>
</file>