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64" r:id="rId4"/>
    <p:sldId id="265" r:id="rId5"/>
    <p:sldId id="266" r:id="rId6"/>
    <p:sldId id="259" r:id="rId7"/>
    <p:sldId id="261" r:id="rId8"/>
    <p:sldId id="260" r:id="rId9"/>
    <p:sldId id="262" r:id="rId10"/>
    <p:sldId id="258" r:id="rId11"/>
    <p:sldId id="263" r:id="rId1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2E0CFC"/>
    <a:srgbClr val="FE21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74" y="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FBD3AA-279F-40B0-8E45-75ED0068596C}" type="datetimeFigureOut">
              <a:rPr lang="ru-RU"/>
              <a:pPr>
                <a:defRPr/>
              </a:pPr>
              <a:t>18.02.2015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01111-2D00-48FD-8716-E9924211C8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967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F6CE5-ED3F-4CFF-942D-D7DC4DD7142C}" type="datetimeFigureOut">
              <a:rPr lang="ru-RU"/>
              <a:pPr>
                <a:defRPr/>
              </a:pPr>
              <a:t>18.02.2015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4A449-E539-4C0C-B3BD-13872C1575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16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C72C8-E711-4797-9F64-FDB35A9A3B85}" type="datetimeFigureOut">
              <a:rPr lang="ru-RU"/>
              <a:pPr>
                <a:defRPr/>
              </a:pPr>
              <a:t>18.02.2015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D106C-39F3-48E1-BB5C-7A8D21370C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978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C3973-3B6D-4540-BF8A-073BD678B656}" type="datetimeFigureOut">
              <a:rPr lang="ru-RU"/>
              <a:pPr>
                <a:defRPr/>
              </a:pPr>
              <a:t>18.02.2015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2595B-5C91-4476-B5D1-A33B612BE8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507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D17190E-B9D0-48C8-AF29-F220DEF853E5}" type="datetimeFigureOut">
              <a:rPr lang="ru-RU"/>
              <a:pPr>
                <a:defRPr/>
              </a:pPr>
              <a:t>18.02.2015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51882-57EF-4DE9-A5C4-5D1D54286D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241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B5E5E-1FBF-499D-9530-6C5B28F993C6}" type="datetimeFigureOut">
              <a:rPr lang="ru-RU"/>
              <a:pPr>
                <a:defRPr/>
              </a:pPr>
              <a:t>18.02.2015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2D203-BFD7-4BED-89A8-F3E9D26DF4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03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5A2B6B-F96C-4985-ABEB-DCF46ACE9639}" type="datetimeFigureOut">
              <a:rPr lang="ru-RU"/>
              <a:pPr>
                <a:defRPr/>
              </a:pPr>
              <a:t>18.02.2015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48B84-FD88-42CD-9F42-4AD3C9AA05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30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86214-5F64-48B6-94E6-7103CAD08949}" type="datetimeFigureOut">
              <a:rPr lang="ru-RU"/>
              <a:pPr>
                <a:defRPr/>
              </a:pPr>
              <a:t>18.02.2015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A69DD-B351-47E0-88B5-F271D6309A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288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899C2F-3925-4630-9373-039C124AE382}" type="datetimeFigureOut">
              <a:rPr lang="ru-RU"/>
              <a:pPr>
                <a:defRPr/>
              </a:pPr>
              <a:t>18.02.2015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2E3A8-0525-4472-A73F-1C9E752DD2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53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455E68E-4C47-4149-8A2D-EC532F8A73AB}" type="datetimeFigureOut">
              <a:rPr lang="ru-RU"/>
              <a:pPr>
                <a:defRPr/>
              </a:pPr>
              <a:t>18.02.2015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2A03D-689B-4383-A7CB-868B1493F3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929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eaLnBrk="1" fontAlgn="auto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DB9D38-B4B3-4514-A1B5-71E2DC4B71E1}" type="datetimeFigureOut">
              <a:rPr lang="ru-RU"/>
              <a:pPr>
                <a:defRPr/>
              </a:pPr>
              <a:t>18.02.2015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3224-D769-49D4-AB79-0295823F02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635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BA0DA95-7561-45FD-8C86-C40FF93AF125}" type="datetimeFigureOut">
              <a:rPr lang="ru-RU"/>
              <a:pPr>
                <a:defRPr/>
              </a:pPr>
              <a:t>18.02.2015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B5A788"/>
                </a:solidFill>
                <a:latin typeface="Corbel" pitchFamily="34" charset="0"/>
              </a:defRPr>
            </a:lvl1pPr>
          </a:lstStyle>
          <a:p>
            <a:pPr>
              <a:defRPr/>
            </a:pPr>
            <a:fld id="{4F9D2DA5-80FD-4D6D-ACD2-B156D2F739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87" r:id="rId2"/>
    <p:sldLayoutId id="2147483993" r:id="rId3"/>
    <p:sldLayoutId id="2147483988" r:id="rId4"/>
    <p:sldLayoutId id="2147483994" r:id="rId5"/>
    <p:sldLayoutId id="2147483989" r:id="rId6"/>
    <p:sldLayoutId id="2147483995" r:id="rId7"/>
    <p:sldLayoutId id="2147483996" r:id="rId8"/>
    <p:sldLayoutId id="2147483997" r:id="rId9"/>
    <p:sldLayoutId id="2147483990" r:id="rId10"/>
    <p:sldLayoutId id="214748399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proza.ru/pics/2009/10/29/1273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044.radikal.ru/0909/34/ced53bd4a9a6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1268760"/>
            <a:ext cx="6480720" cy="1824037"/>
          </a:xfrm>
        </p:spPr>
        <p:txBody>
          <a:bodyPr/>
          <a:lstStyle/>
          <a:p>
            <a:pPr marL="26988" algn="ctr" eaLnBrk="1" hangingPunct="1">
              <a:buClr>
                <a:srgbClr val="3891A7"/>
              </a:buClr>
            </a:pPr>
            <a:r>
              <a:rPr lang="ru-RU" altLang="ru-RU" sz="2800" b="1" dirty="0" smtClean="0">
                <a:solidFill>
                  <a:schemeClr val="accent3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Урок  новых  знаний</a:t>
            </a:r>
            <a:r>
              <a:rPr lang="en-US" altLang="ru-RU" sz="2800" b="1" dirty="0" smtClean="0">
                <a:solidFill>
                  <a:schemeClr val="accent3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 </a:t>
            </a:r>
            <a:r>
              <a:rPr lang="ru-RU" altLang="ru-RU" sz="2800" b="1" dirty="0" smtClean="0">
                <a:solidFill>
                  <a:schemeClr val="accent3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в </a:t>
            </a:r>
            <a:r>
              <a:rPr lang="en-US" altLang="ru-RU" sz="2800" b="1" dirty="0" smtClean="0">
                <a:solidFill>
                  <a:schemeClr val="accent3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6 </a:t>
            </a:r>
            <a:r>
              <a:rPr lang="ru-RU" altLang="ru-RU" sz="2800" b="1" dirty="0" err="1" smtClean="0">
                <a:solidFill>
                  <a:schemeClr val="accent3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кла</a:t>
            </a:r>
            <a:r>
              <a:rPr lang="en-US" altLang="ru-RU" sz="2800" b="1" dirty="0" smtClean="0">
                <a:solidFill>
                  <a:schemeClr val="accent3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cc</a:t>
            </a:r>
            <a:r>
              <a:rPr lang="ru-RU" altLang="ru-RU" sz="2800" b="1" dirty="0" smtClean="0">
                <a:solidFill>
                  <a:schemeClr val="accent3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е</a:t>
            </a:r>
            <a:br>
              <a:rPr lang="ru-RU" altLang="ru-RU" sz="2800" b="1" dirty="0" smtClean="0">
                <a:solidFill>
                  <a:schemeClr val="accent3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</a:br>
            <a:r>
              <a:rPr lang="ru-RU" altLang="ru-RU" sz="2800" b="1" dirty="0" smtClean="0">
                <a:solidFill>
                  <a:schemeClr val="accent3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по теме </a:t>
            </a:r>
            <a:br>
              <a:rPr lang="ru-RU" altLang="ru-RU" sz="2800" b="1" dirty="0" smtClean="0">
                <a:solidFill>
                  <a:schemeClr val="accent3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</a:br>
            <a:r>
              <a:rPr lang="ru-RU" altLang="ru-RU" sz="2800" b="1" dirty="0" smtClean="0">
                <a:solidFill>
                  <a:schemeClr val="accent3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«</a:t>
            </a:r>
            <a:r>
              <a:rPr lang="ru-RU" alt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 Math" pitchFamily="18" charset="0"/>
                <a:ea typeface="Cambria Math" pitchFamily="18" charset="0"/>
                <a:cs typeface="Cambria Math" pitchFamily="18" charset="0"/>
              </a:rPr>
              <a:t>Задачи на </a:t>
            </a:r>
            <a:r>
              <a:rPr lang="ru-RU" altLang="ru-RU" sz="2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 Math" pitchFamily="18" charset="0"/>
                <a:ea typeface="Cambria Math" pitchFamily="18" charset="0"/>
                <a:cs typeface="Cambria Math" pitchFamily="18" charset="0"/>
              </a:rPr>
              <a:t>пропорциональную зависимость </a:t>
            </a:r>
            <a:r>
              <a:rPr lang="ru-RU" alt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 Math" pitchFamily="18" charset="0"/>
                <a:ea typeface="Cambria Math" pitchFamily="18" charset="0"/>
                <a:cs typeface="Cambria Math" pitchFamily="18" charset="0"/>
              </a:rPr>
              <a:t>величин»</a:t>
            </a:r>
            <a:endParaRPr lang="ru-RU" altLang="ru-RU" sz="28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mbria Math" pitchFamily="18" charset="0"/>
              <a:ea typeface="Cambria Math" pitchFamily="18" charset="0"/>
              <a:cs typeface="Cambria Math" pitchFamily="18" charset="0"/>
            </a:endParaRPr>
          </a:p>
          <a:p>
            <a:pPr marL="26988" algn="ctr" eaLnBrk="1" hangingPunct="1">
              <a:buClr>
                <a:srgbClr val="3891A7"/>
              </a:buClr>
            </a:pPr>
            <a:endParaRPr lang="ru-RU" altLang="ru-RU" b="1" dirty="0" smtClean="0">
              <a:solidFill>
                <a:srgbClr val="611617"/>
              </a:solidFill>
              <a:latin typeface="Cambria Math" pitchFamily="18" charset="0"/>
              <a:ea typeface="Cambria Math" pitchFamily="18" charset="0"/>
              <a:cs typeface="Cambria Math" pitchFamily="18" charset="0"/>
            </a:endParaRPr>
          </a:p>
        </p:txBody>
      </p:sp>
      <p:sp>
        <p:nvSpPr>
          <p:cNvPr id="8196" name="TextBox 2"/>
          <p:cNvSpPr txBox="1">
            <a:spLocks noChangeArrowheads="1"/>
          </p:cNvSpPr>
          <p:nvPr/>
        </p:nvSpPr>
        <p:spPr bwMode="auto">
          <a:xfrm>
            <a:off x="3275087" y="3501008"/>
            <a:ext cx="5616154" cy="2139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Рязанова Наталья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Николаевна</a:t>
            </a:r>
          </a:p>
          <a:p>
            <a:pPr>
              <a:spcAft>
                <a:spcPts val="1000"/>
              </a:spcAft>
            </a:pP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читель математики высшей категории</a:t>
            </a:r>
          </a:p>
          <a:p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Муниципальное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автономное общеобразовательное учреждение «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Средняя общеобразовательная школа №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» г. Перми</a:t>
            </a:r>
            <a:endParaRPr lang="ru-RU" alt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000"/>
              </a:spcBef>
            </a:pP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b="1" smtClean="0">
                <a:latin typeface="Times New Roman" pitchFamily="18" charset="0"/>
                <a:cs typeface="Times New Roman" pitchFamily="18" charset="0"/>
              </a:rPr>
              <a:t>Пермь </a:t>
            </a: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altLang="ru-RU" b="1" smtClean="0">
                <a:latin typeface="Times New Roman" pitchFamily="18" charset="0"/>
                <a:cs typeface="Times New Roman" pitchFamily="18" charset="0"/>
              </a:rPr>
              <a:t>ермского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края</a:t>
            </a:r>
            <a:endParaRPr lang="ru-RU" alt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C:\Работа4(конференция зима)\верхний колонтитул naukograd 2013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696" y="332656"/>
            <a:ext cx="61150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148805" y="5992629"/>
            <a:ext cx="7488832" cy="48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solidFill>
                  <a:srgbClr val="0070C0"/>
                </a:solidFill>
                <a:effectLst/>
                <a:latin typeface="Helvetica"/>
                <a:ea typeface="Calibri"/>
                <a:cs typeface="Times New Roman"/>
              </a:rPr>
              <a:t>Вторая Всероссийская научно-методическая конференция, 10 ноября 2014 - 10 февраля 2015</a:t>
            </a:r>
            <a:endParaRPr lang="ru-RU" sz="1200" dirty="0" smtClean="0">
              <a:solidFill>
                <a:srgbClr val="595959"/>
              </a:solidFill>
              <a:effectLst/>
              <a:latin typeface="Calibri"/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ru-RU" sz="1200" b="1" dirty="0" smtClean="0">
                <a:solidFill>
                  <a:srgbClr val="0070C0"/>
                </a:solidFill>
                <a:effectLst/>
                <a:latin typeface="Helvetica"/>
                <a:ea typeface="Calibri"/>
                <a:cs typeface="Times New Roman"/>
              </a:rPr>
              <a:t>"Педагогическая технология и мастерство учителя"</a:t>
            </a:r>
            <a:endParaRPr lang="ru-RU" sz="1200" dirty="0">
              <a:solidFill>
                <a:srgbClr val="595959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Определите являются ли пропорциональными величины</a:t>
            </a:r>
            <a:endParaRPr lang="ru-RU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313" y="1643063"/>
            <a:ext cx="7497762" cy="4800600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Путь, пройденный с определенной скоростью, и время движения</a:t>
            </a:r>
          </a:p>
          <a:p>
            <a:pPr eaLnBrk="1" hangingPunct="1"/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Стоимость товара и его количество, купленное на определенную сумму денег</a:t>
            </a:r>
          </a:p>
          <a:p>
            <a:pPr eaLnBrk="1" hangingPunct="1"/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Возраст человека и размер его ноги</a:t>
            </a:r>
          </a:p>
          <a:p>
            <a:pPr eaLnBrk="1" hangingPunct="1"/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Периметр квадрата и длина его стороны</a:t>
            </a:r>
          </a:p>
          <a:p>
            <a:pPr eaLnBrk="1" hangingPunct="1"/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Масса стального бруска и его объем</a:t>
            </a:r>
          </a:p>
          <a:p>
            <a:pPr eaLnBrk="1" hangingPunct="1"/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Дробь и ее знаменатель, если числитель не изменяется </a:t>
            </a:r>
          </a:p>
          <a:p>
            <a:pPr eaLnBrk="1" hangingPunct="1"/>
            <a:endParaRPr lang="ru-RU" altLang="ru-RU" sz="2800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E210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0CF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E210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E210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0CF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Решите задачу</a:t>
            </a:r>
            <a:endParaRPr lang="ru-RU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Три курицы за три дня снесли три яйца. Сколько яиц снесут 12 куриц за 12 дней?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Тест </a:t>
            </a:r>
            <a:endParaRPr lang="ru-RU" b="1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TextBox 7"/>
          <p:cNvSpPr txBox="1">
            <a:spLocks noChangeArrowheads="1"/>
          </p:cNvSpPr>
          <p:nvPr/>
        </p:nvSpPr>
        <p:spPr bwMode="auto">
          <a:xfrm>
            <a:off x="1763713" y="1412875"/>
            <a:ext cx="6624637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3200" b="1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Задача №1. </a:t>
            </a:r>
          </a:p>
          <a:p>
            <a:pPr eaLnBrk="1" hangingPunct="1"/>
            <a:r>
              <a:rPr lang="ru-RU" altLang="ru-RU" sz="3200">
                <a:latin typeface="Times New Roman" pitchFamily="18" charset="0"/>
                <a:cs typeface="Times New Roman" pitchFamily="18" charset="0"/>
              </a:rPr>
              <a:t>За 4 шоколадки заплатили 80 рублей. Сколько  стоят 12 таких шоколадок? </a:t>
            </a:r>
          </a:p>
        </p:txBody>
      </p:sp>
      <p:pic>
        <p:nvPicPr>
          <p:cNvPr id="9220" name="Picture 5" descr="e:\Мои документы\Мои рисунки\шоколад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78" t="10542" r="9978" b="26326"/>
          <a:stretch>
            <a:fillRect/>
          </a:stretch>
        </p:blipFill>
        <p:spPr bwMode="auto">
          <a:xfrm>
            <a:off x="2771775" y="3271838"/>
            <a:ext cx="4392613" cy="325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Тест </a:t>
            </a:r>
            <a:endParaRPr lang="ru-RU" b="1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TextBox 7"/>
          <p:cNvSpPr txBox="1">
            <a:spLocks noChangeArrowheads="1"/>
          </p:cNvSpPr>
          <p:nvPr/>
        </p:nvSpPr>
        <p:spPr bwMode="auto">
          <a:xfrm>
            <a:off x="1476375" y="1412875"/>
            <a:ext cx="7416800" cy="261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3200" b="1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Задача № 2</a:t>
            </a:r>
            <a:r>
              <a:rPr lang="ru-RU" altLang="ru-RU" sz="360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ru-RU" altLang="ru-RU" sz="3200">
                <a:latin typeface="Times New Roman" pitchFamily="18" charset="0"/>
                <a:cs typeface="Times New Roman" pitchFamily="18" charset="0"/>
              </a:rPr>
              <a:t>Некоторый участок пути  поезд прошел со скоростью 60 км/ч за 3 часа. Сколько времени затратит поезд на этот же участок, если его скорость будет 90 км/ч?</a:t>
            </a:r>
          </a:p>
        </p:txBody>
      </p:sp>
      <p:pic>
        <p:nvPicPr>
          <p:cNvPr id="10244" name="Picture 2" descr="Картинка 4 из 64000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53" b="12833"/>
          <a:stretch>
            <a:fillRect/>
          </a:stretch>
        </p:blipFill>
        <p:spPr bwMode="auto">
          <a:xfrm>
            <a:off x="3203575" y="4365625"/>
            <a:ext cx="3852863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Тест </a:t>
            </a:r>
            <a:endParaRPr lang="ru-RU" b="1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TextBox 7"/>
          <p:cNvSpPr txBox="1">
            <a:spLocks noChangeArrowheads="1"/>
          </p:cNvSpPr>
          <p:nvPr/>
        </p:nvSpPr>
        <p:spPr bwMode="auto">
          <a:xfrm>
            <a:off x="1547813" y="1412875"/>
            <a:ext cx="7056437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3200" b="1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Задача № 3</a:t>
            </a:r>
            <a:r>
              <a:rPr lang="ru-RU" altLang="ru-RU" sz="320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ru-RU" altLang="ru-RU" sz="3200">
                <a:latin typeface="Times New Roman" pitchFamily="18" charset="0"/>
                <a:cs typeface="Times New Roman" pitchFamily="18" charset="0"/>
              </a:rPr>
              <a:t>Два петуха разбудили 5 человек. Сколько человек разбудят три петуха? </a:t>
            </a:r>
          </a:p>
        </p:txBody>
      </p:sp>
      <p:pic>
        <p:nvPicPr>
          <p:cNvPr id="11268" name="Picture 2" descr="Картинка 135 из 64000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3141663"/>
            <a:ext cx="4219575" cy="3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Проверка теста </a:t>
            </a:r>
            <a:endParaRPr lang="ru-RU" b="1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393825" y="4292600"/>
          <a:ext cx="7499351" cy="1279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1877467"/>
                <a:gridCol w="1874838"/>
                <a:gridCol w="1874838"/>
              </a:tblGrid>
              <a:tr h="45693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Задача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№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35" marB="456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35" marB="456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35" marB="456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35" marB="45635"/>
                </a:tc>
              </a:tr>
              <a:tr h="822593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Вариант ответа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35" marB="456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240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35" marB="456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35" marB="456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???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35" marB="45635"/>
                </a:tc>
              </a:tr>
            </a:tbl>
          </a:graphicData>
        </a:graphic>
      </p:graphicFrame>
      <p:sp>
        <p:nvSpPr>
          <p:cNvPr id="12308" name="TextBox 8"/>
          <p:cNvSpPr txBox="1">
            <a:spLocks noChangeArrowheads="1"/>
          </p:cNvSpPr>
          <p:nvPr/>
        </p:nvSpPr>
        <p:spPr bwMode="auto">
          <a:xfrm>
            <a:off x="1403350" y="1557338"/>
            <a:ext cx="7056438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За 4 шоколадки заплатили 80 рублей. Сколько  стоят 12 таких шоколадок? </a:t>
            </a:r>
          </a:p>
          <a:p>
            <a:pPr eaLnBrk="1" hangingPunct="1">
              <a:buFontTx/>
              <a:buAutoNum type="arabicPeriod"/>
            </a:pP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Некоторый участок пути  поезд прошел со скоростью 60 км/ч за 3 часа. Сколько времени затратит поезд на этот же участок, если его скорость будет 90 км/ч?</a:t>
            </a:r>
          </a:p>
          <a:p>
            <a:pPr eaLnBrk="1" hangingPunct="1">
              <a:buFontTx/>
              <a:buAutoNum type="arabicPeriod"/>
            </a:pP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Два петуха разбудили 5 человек. Сколько человек разбудят три петуха? </a:t>
            </a:r>
          </a:p>
          <a:p>
            <a:pPr eaLnBrk="1" hangingPunct="1"/>
            <a:endParaRPr lang="ru-RU" altLang="ru-RU" sz="200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AutoNum type="arabicPeriod"/>
            </a:pPr>
            <a:endParaRPr lang="ru-RU" altLang="ru-RU" sz="2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388" y="357188"/>
            <a:ext cx="4829175" cy="271462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Автомобиль грузоподъемностью 8 т вывозит  с нивы зерно.</a:t>
            </a:r>
            <a:br>
              <a:rPr lang="ru-RU" sz="2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Сколько тонн зерна вывезет автомобиль, </a:t>
            </a:r>
            <a:br>
              <a:rPr lang="ru-RU" sz="2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сделает … рейсов?</a:t>
            </a:r>
            <a:endParaRPr lang="ru-RU" sz="2400" b="1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500" y="3714750"/>
          <a:ext cx="8358186" cy="2143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2601"/>
                <a:gridCol w="1393117"/>
                <a:gridCol w="1393117"/>
                <a:gridCol w="1393117"/>
                <a:gridCol w="1393117"/>
                <a:gridCol w="1393117"/>
              </a:tblGrid>
              <a:tr h="107156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рейсов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1</a:t>
                      </a:r>
                      <a:endParaRPr lang="ru-RU" sz="4000" dirty="0"/>
                    </a:p>
                  </a:txBody>
                  <a:tcPr marL="91439" marR="91439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2</a:t>
                      </a:r>
                      <a:endParaRPr lang="ru-RU" sz="4000" dirty="0"/>
                    </a:p>
                  </a:txBody>
                  <a:tcPr marL="91439" marR="91439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3</a:t>
                      </a:r>
                      <a:endParaRPr lang="ru-RU" sz="4000" dirty="0"/>
                    </a:p>
                  </a:txBody>
                  <a:tcPr marL="91439" marR="91439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4</a:t>
                      </a:r>
                      <a:endParaRPr lang="ru-RU" sz="4000" dirty="0"/>
                    </a:p>
                  </a:txBody>
                  <a:tcPr marL="91439" marR="91439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5</a:t>
                      </a:r>
                      <a:endParaRPr lang="ru-RU" sz="4000" dirty="0"/>
                    </a:p>
                  </a:txBody>
                  <a:tcPr marL="91439" marR="91439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071563"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Масса 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/>
                    </a:p>
                  </a:txBody>
                  <a:tcPr marL="91439" marR="91439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/>
                    </a:p>
                  </a:txBody>
                  <a:tcPr marL="91439" marR="91439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/>
                    </a:p>
                  </a:txBody>
                  <a:tcPr marL="91439" marR="91439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/>
                    </a:p>
                  </a:txBody>
                  <a:tcPr marL="91439" marR="91439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aseline="0" dirty="0" smtClean="0"/>
                        <a:t> </a:t>
                      </a:r>
                      <a:endParaRPr lang="ru-RU" sz="4000" dirty="0"/>
                    </a:p>
                  </a:txBody>
                  <a:tcPr marL="91439" marR="91439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86000" y="4929188"/>
            <a:ext cx="7858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4000" b="1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858125" y="5000625"/>
            <a:ext cx="7858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4000" b="1">
                <a:latin typeface="Times New Roman" pitchFamily="18" charset="0"/>
                <a:cs typeface="Times New Roman" pitchFamily="18" charset="0"/>
              </a:rPr>
              <a:t>40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429375" y="5000625"/>
            <a:ext cx="7858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4000" b="1">
                <a:latin typeface="Times New Roman" pitchFamily="18" charset="0"/>
                <a:cs typeface="Times New Roman" pitchFamily="18" charset="0"/>
              </a:rPr>
              <a:t>32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643313" y="5000625"/>
            <a:ext cx="7858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4000" b="1"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072063" y="5000625"/>
            <a:ext cx="7858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4000" b="1"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pic>
        <p:nvPicPr>
          <p:cNvPr id="13343" name="Picture 32" descr="http://t3.gstatic.com/images?q=tbn:ANd9GcSsxazPLcPwj8R2RQLLLMfXI5msCdNitHeBzjBPVM9o-BZn7sH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1341438"/>
            <a:ext cx="3508375" cy="136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Прямо пропорциональные величины</a:t>
            </a:r>
            <a:endParaRPr lang="ru-RU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ru-RU" altLang="ru-RU" b="1" smtClean="0">
                <a:latin typeface="Times New Roman" pitchFamily="18" charset="0"/>
                <a:cs typeface="Times New Roman" pitchFamily="18" charset="0"/>
              </a:rPr>
              <a:t>   - это две такие величины, если одна </a:t>
            </a:r>
            <a:r>
              <a:rPr lang="ru-RU" alt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увеличивается</a:t>
            </a:r>
            <a:r>
              <a:rPr lang="ru-RU" altLang="ru-RU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(уменьшается)</a:t>
            </a:r>
            <a:r>
              <a:rPr lang="ru-RU" altLang="ru-RU" b="1" smtClean="0">
                <a:latin typeface="Times New Roman" pitchFamily="18" charset="0"/>
                <a:cs typeface="Times New Roman" pitchFamily="18" charset="0"/>
              </a:rPr>
              <a:t>, то другая </a:t>
            </a:r>
            <a:r>
              <a:rPr lang="ru-RU" alt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увеличивается</a:t>
            </a:r>
            <a:r>
              <a:rPr lang="ru-RU" altLang="ru-RU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(уменьшается) </a:t>
            </a:r>
            <a:r>
              <a:rPr lang="ru-RU" altLang="ru-RU" b="1" smtClean="0">
                <a:latin typeface="Times New Roman" pitchFamily="18" charset="0"/>
                <a:cs typeface="Times New Roman" pitchFamily="18" charset="0"/>
              </a:rPr>
              <a:t>во столько же раз.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274638"/>
            <a:ext cx="5429250" cy="294005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Токарь получил заказ на изготовление 120 деталей.</a:t>
            </a:r>
            <a:br>
              <a:rPr lang="ru-RU" sz="2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 какой производительностью должен работать токарь,</a:t>
            </a:r>
            <a:br>
              <a:rPr lang="ru-RU" sz="2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чтобы выполнить заказ  за… часов?</a:t>
            </a:r>
            <a:endParaRPr lang="ru-RU" sz="2400" b="1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28650" y="3714750"/>
          <a:ext cx="8229602" cy="2143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177"/>
                <a:gridCol w="1371685"/>
                <a:gridCol w="1371685"/>
                <a:gridCol w="1371685"/>
                <a:gridCol w="1371685"/>
                <a:gridCol w="1371685"/>
              </a:tblGrid>
              <a:tr h="1071563">
                <a:tc>
                  <a:txBody>
                    <a:bodyPr/>
                    <a:lstStyle/>
                    <a:p>
                      <a:pPr algn="ctr"/>
                      <a:r>
                        <a:rPr lang="en-US" sz="4000" i="1" dirty="0" smtClean="0"/>
                        <a:t>t</a:t>
                      </a:r>
                      <a:endParaRPr lang="ru-RU" sz="4000" i="1" dirty="0" smtClean="0"/>
                    </a:p>
                  </a:txBody>
                  <a:tcPr marL="91446" marR="91446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1</a:t>
                      </a:r>
                      <a:endParaRPr lang="ru-RU" sz="4000" dirty="0"/>
                    </a:p>
                  </a:txBody>
                  <a:tcPr marL="91446" marR="91446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2</a:t>
                      </a:r>
                      <a:endParaRPr lang="ru-RU" sz="4000" dirty="0"/>
                    </a:p>
                  </a:txBody>
                  <a:tcPr marL="91446" marR="91446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3</a:t>
                      </a:r>
                      <a:endParaRPr lang="ru-RU" sz="4000" dirty="0"/>
                    </a:p>
                  </a:txBody>
                  <a:tcPr marL="91446" marR="91446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4</a:t>
                      </a:r>
                      <a:endParaRPr lang="ru-RU" sz="4000" dirty="0"/>
                    </a:p>
                  </a:txBody>
                  <a:tcPr marL="91446" marR="91446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5</a:t>
                      </a:r>
                      <a:endParaRPr lang="ru-RU" sz="4000" dirty="0"/>
                    </a:p>
                  </a:txBody>
                  <a:tcPr marL="91446" marR="91446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071563"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en-US" sz="4000" b="1" i="1" dirty="0" smtClean="0"/>
                        <a:t>v</a:t>
                      </a:r>
                      <a:r>
                        <a:rPr lang="ru-RU" sz="1800" dirty="0" smtClean="0"/>
                        <a:t>  </a:t>
                      </a:r>
                      <a:endParaRPr lang="ru-RU" sz="1800" dirty="0"/>
                    </a:p>
                  </a:txBody>
                  <a:tcPr marL="91446" marR="91446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/>
                    </a:p>
                  </a:txBody>
                  <a:tcPr marL="91446" marR="91446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/>
                    </a:p>
                  </a:txBody>
                  <a:tcPr marL="91446" marR="91446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/>
                    </a:p>
                  </a:txBody>
                  <a:tcPr marL="91446" marR="91446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/>
                    </a:p>
                  </a:txBody>
                  <a:tcPr marL="91446" marR="91446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aseline="0" dirty="0" smtClean="0"/>
                        <a:t> </a:t>
                      </a:r>
                      <a:endParaRPr lang="ru-RU" sz="4000" dirty="0"/>
                    </a:p>
                  </a:txBody>
                  <a:tcPr marL="91446" marR="91446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071688" y="5000625"/>
            <a:ext cx="12144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4000" b="1">
                <a:latin typeface="Times New Roman" pitchFamily="18" charset="0"/>
                <a:cs typeface="Times New Roman" pitchFamily="18" charset="0"/>
              </a:rPr>
              <a:t>120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572375" y="5000625"/>
            <a:ext cx="12144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4000" b="1"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429375" y="5006975"/>
            <a:ext cx="7858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4000" b="1"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072063" y="5006975"/>
            <a:ext cx="7858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4000" b="1">
                <a:latin typeface="Times New Roman" pitchFamily="18" charset="0"/>
                <a:cs typeface="Times New Roman" pitchFamily="18" charset="0"/>
              </a:rPr>
              <a:t>40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643313" y="5006975"/>
            <a:ext cx="7858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4000" b="1">
                <a:latin typeface="Times New Roman" pitchFamily="18" charset="0"/>
                <a:cs typeface="Times New Roman" pitchFamily="18" charset="0"/>
              </a:rPr>
              <a:t>60</a:t>
            </a:r>
          </a:p>
        </p:txBody>
      </p:sp>
      <p:pic>
        <p:nvPicPr>
          <p:cNvPr id="15391" name="Picture 32" descr="http://im7-tub.yandex.net/i?id=136638269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92150"/>
            <a:ext cx="3095625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Обратно пропорциональные величины</a:t>
            </a:r>
            <a:endParaRPr lang="ru-RU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ru-RU" altLang="ru-RU" b="1" smtClean="0">
                <a:latin typeface="Times New Roman" pitchFamily="18" charset="0"/>
                <a:cs typeface="Times New Roman" pitchFamily="18" charset="0"/>
              </a:rPr>
              <a:t>   - это две такие величины, если одна </a:t>
            </a:r>
            <a:r>
              <a:rPr lang="ru-RU" alt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увеличивается</a:t>
            </a:r>
            <a:r>
              <a:rPr lang="ru-RU" altLang="ru-RU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(уменьшается)</a:t>
            </a:r>
            <a:r>
              <a:rPr lang="ru-RU" altLang="ru-RU" b="1" smtClean="0">
                <a:latin typeface="Times New Roman" pitchFamily="18" charset="0"/>
                <a:cs typeface="Times New Roman" pitchFamily="18" charset="0"/>
              </a:rPr>
              <a:t>, то другая </a:t>
            </a:r>
            <a:r>
              <a:rPr lang="ru-RU" alt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уменьшается</a:t>
            </a:r>
            <a:r>
              <a:rPr lang="ru-RU" altLang="ru-RU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(увеличивается) </a:t>
            </a:r>
            <a:r>
              <a:rPr lang="ru-RU" altLang="ru-RU" b="1" smtClean="0">
                <a:latin typeface="Times New Roman" pitchFamily="18" charset="0"/>
                <a:cs typeface="Times New Roman" pitchFamily="18" charset="0"/>
              </a:rPr>
              <a:t>во столько же раз.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388</TotalTime>
  <Words>359</Words>
  <Application>Microsoft Office PowerPoint</Application>
  <PresentationFormat>Экран 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Презентация PowerPoint</vt:lpstr>
      <vt:lpstr>Тест </vt:lpstr>
      <vt:lpstr>Тест </vt:lpstr>
      <vt:lpstr>Тест </vt:lpstr>
      <vt:lpstr>Проверка теста </vt:lpstr>
      <vt:lpstr>Автомобиль грузоподъемностью 8 т вывозит  с нивы зерно.  Сколько тонн зерна вывезет автомобиль,  если сделает … рейсов?</vt:lpstr>
      <vt:lpstr>Прямо пропорциональные величины</vt:lpstr>
      <vt:lpstr>Токарь получил заказ на изготовление 120 деталей.  С какой производительностью должен работать токарь,  чтобы выполнить заказ  за… часов?</vt:lpstr>
      <vt:lpstr>Обратно пропорциональные величины</vt:lpstr>
      <vt:lpstr>Определите являются ли пропорциональными величины</vt:lpstr>
      <vt:lpstr>Решите задачу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Задачи на пропорции</dc:title>
  <dc:creator>User</dc:creator>
  <cp:lastModifiedBy>Венера Узбековна</cp:lastModifiedBy>
  <cp:revision>36</cp:revision>
  <dcterms:created xsi:type="dcterms:W3CDTF">2010-11-03T18:27:05Z</dcterms:created>
  <dcterms:modified xsi:type="dcterms:W3CDTF">2015-02-18T15:00:06Z</dcterms:modified>
</cp:coreProperties>
</file>