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08080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670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670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78C4D2-6AAA-4675-8F12-6398BB773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9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8F1FE-6199-4AEA-BBEE-2E2C0C654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0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FE86B-7A3B-40AD-935A-CCE71D2EA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8EE7C-FA13-4AF5-BB7C-B7D464931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5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0A9C-74F7-4262-94C0-19F36F5DE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4D7E-066A-45E3-A52D-52F27C6CA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9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6FE60-D43D-4AE7-843E-541272F58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F7831-51A2-4DB1-940E-0F6B870A3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3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9720-4DE9-42DA-BF7A-3346EB126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6FF0-4670-4F1A-85FE-9D6AE006F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8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E3A08-6A0C-44CE-AE93-3D1AC86B4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65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66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67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67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8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567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8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8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CE17B3D9-E918-48E8-807F-55D86BF4F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777875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 sz="5000" dirty="0">
                <a:solidFill>
                  <a:srgbClr val="A50021"/>
                </a:solidFill>
                <a:latin typeface="Bodoni MT Black" pitchFamily="18" charset="0"/>
              </a:rPr>
              <a:t>Систематизация   изученного  материла о глаголе и его формах</a:t>
            </a:r>
          </a:p>
        </p:txBody>
      </p:sp>
      <p:pic>
        <p:nvPicPr>
          <p:cNvPr id="3" name="Рисунок 2" descr="C:\Работа4(фестиваль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6120130" cy="3181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0548" y="6324600"/>
            <a:ext cx="9865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Вторая Всероссийская научно-методическая конференция, 10 ноября 2014 - 10 февраля 2015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7893" y="33528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Лаврова Оксана Ивановна</a:t>
            </a:r>
          </a:p>
          <a:p>
            <a:r>
              <a:rPr lang="ru-RU" sz="2000" b="1" dirty="0"/>
              <a:t>преподаватель русского языка и литературы </a:t>
            </a:r>
          </a:p>
          <a:p>
            <a:r>
              <a:rPr lang="ru-RU" sz="2000" b="1" dirty="0"/>
              <a:t>Областное государственное бюджетное образовательное учреждение среднего профессионального образования  «Киренский профессионально-педагогический колледж»</a:t>
            </a:r>
          </a:p>
          <a:p>
            <a:r>
              <a:rPr lang="ru-RU" sz="2000" b="1" dirty="0"/>
              <a:t>г. Киренск Иркутской области</a:t>
            </a:r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0" y="800100"/>
            <a:ext cx="9144000" cy="510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400"/>
          </a:p>
          <a:p>
            <a:pPr eaLnBrk="1" hangingPunct="1">
              <a:spcBef>
                <a:spcPct val="50000"/>
              </a:spcBef>
            </a:pPr>
            <a:r>
              <a:rPr kumimoji="0" lang="ru-RU" sz="1400"/>
              <a:t>                          </a:t>
            </a:r>
            <a:r>
              <a:rPr kumimoji="0" lang="ru-RU" sz="1400" b="1"/>
              <a:t>  </a:t>
            </a:r>
            <a:r>
              <a:rPr kumimoji="0" lang="ru-RU" b="1">
                <a:solidFill>
                  <a:srgbClr val="080808"/>
                </a:solidFill>
              </a:rPr>
              <a:t>ДПНВ         </a:t>
            </a:r>
            <a:r>
              <a:rPr kumimoji="0" lang="ru-RU">
                <a:solidFill>
                  <a:srgbClr val="080808"/>
                </a:solidFill>
              </a:rPr>
              <a:t>                                                      </a:t>
            </a:r>
            <a:r>
              <a:rPr kumimoji="0" lang="ru-RU" b="1">
                <a:solidFill>
                  <a:srgbClr val="080808"/>
                </a:solidFill>
              </a:rPr>
              <a:t>СПНВ </a:t>
            </a:r>
            <a:r>
              <a:rPr kumimoji="0" lang="ru-RU">
                <a:solidFill>
                  <a:srgbClr val="080808"/>
                </a:solidFill>
              </a:rPr>
              <a:t>                                                           </a:t>
            </a:r>
          </a:p>
          <a:p>
            <a:pPr algn="ctr" eaLnBrk="1" hangingPunct="1">
              <a:spcBef>
                <a:spcPct val="50000"/>
              </a:spcBef>
            </a:pPr>
            <a:endParaRPr kumimoji="0" lang="ru-RU" sz="5400" b="1">
              <a:solidFill>
                <a:srgbClr val="080808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kumimoji="0" lang="ru-RU" sz="5400" b="1">
                <a:solidFill>
                  <a:srgbClr val="080808"/>
                </a:solidFill>
              </a:rPr>
              <a:t>глагол</a:t>
            </a:r>
          </a:p>
          <a:p>
            <a:pPr eaLnBrk="1" hangingPunct="1">
              <a:spcBef>
                <a:spcPct val="50000"/>
              </a:spcBef>
            </a:pPr>
            <a:endParaRPr kumimoji="0" lang="ru-RU" sz="5400" b="1">
              <a:solidFill>
                <a:srgbClr val="080808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ru-RU">
                <a:solidFill>
                  <a:srgbClr val="080808"/>
                </a:solidFill>
              </a:rPr>
              <a:t>            </a:t>
            </a:r>
            <a:r>
              <a:rPr kumimoji="0" lang="ru-RU" b="1">
                <a:solidFill>
                  <a:srgbClr val="080808"/>
                </a:solidFill>
              </a:rPr>
              <a:t>ДППВ      </a:t>
            </a:r>
            <a:r>
              <a:rPr kumimoji="0" lang="ru-RU">
                <a:solidFill>
                  <a:srgbClr val="080808"/>
                </a:solidFill>
              </a:rPr>
              <a:t>                                                       </a:t>
            </a:r>
            <a:r>
              <a:rPr kumimoji="0" lang="ru-RU" b="1">
                <a:solidFill>
                  <a:srgbClr val="080808"/>
                </a:solidFill>
              </a:rPr>
              <a:t>СППВ</a:t>
            </a: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0" y="1752600"/>
            <a:ext cx="3309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ru-RU">
                <a:solidFill>
                  <a:srgbClr val="080808"/>
                </a:solidFill>
              </a:rPr>
              <a:t>-ущ- (-ющ-); -ащ- (-ящ-)</a:t>
            </a: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6248400" y="1676400"/>
            <a:ext cx="2265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>
                <a:solidFill>
                  <a:srgbClr val="080808"/>
                </a:solidFill>
              </a:rPr>
              <a:t>-ем- (-ом-); -им-</a:t>
            </a: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762000" y="4953000"/>
            <a:ext cx="143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ru-RU">
                <a:solidFill>
                  <a:srgbClr val="080808"/>
                </a:solidFill>
              </a:rPr>
              <a:t>-вш-,  -ш-</a:t>
            </a: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5410200" y="4953000"/>
            <a:ext cx="311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>
                <a:solidFill>
                  <a:srgbClr val="080808"/>
                </a:solidFill>
              </a:rPr>
              <a:t>-енн-  (-ённ-),  -нн-, -т-</a:t>
            </a:r>
          </a:p>
        </p:txBody>
      </p:sp>
      <p:sp>
        <p:nvSpPr>
          <p:cNvPr id="12295" name="Line 14"/>
          <p:cNvSpPr>
            <a:spLocks noChangeShapeType="1"/>
          </p:cNvSpPr>
          <p:nvPr/>
        </p:nvSpPr>
        <p:spPr bwMode="auto">
          <a:xfrm>
            <a:off x="3048000" y="2362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2296" name="Line 15"/>
          <p:cNvSpPr>
            <a:spLocks noChangeShapeType="1"/>
          </p:cNvSpPr>
          <p:nvPr/>
        </p:nvSpPr>
        <p:spPr bwMode="auto">
          <a:xfrm flipH="1">
            <a:off x="5638800" y="22860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2297" name="Line 16"/>
          <p:cNvSpPr>
            <a:spLocks noChangeShapeType="1"/>
          </p:cNvSpPr>
          <p:nvPr/>
        </p:nvSpPr>
        <p:spPr bwMode="auto">
          <a:xfrm flipH="1">
            <a:off x="2286000" y="41148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2298" name="Line 17"/>
          <p:cNvSpPr>
            <a:spLocks noChangeShapeType="1"/>
          </p:cNvSpPr>
          <p:nvPr/>
        </p:nvSpPr>
        <p:spPr bwMode="auto">
          <a:xfrm>
            <a:off x="5562600" y="39624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autoUpdateAnimBg="0"/>
      <p:bldP spid="133131" grpId="0" autoUpdateAnimBg="0"/>
      <p:bldP spid="133132" grpId="0" autoUpdateAnimBg="0"/>
      <p:bldP spid="1331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 sz="4000">
                <a:solidFill>
                  <a:srgbClr val="080808"/>
                </a:solidFill>
                <a:latin typeface="Arial" charset="0"/>
              </a:rPr>
              <a:t>«Наконец всё утихло…Он взглянул на стоявшую подле него кровать, немного освещённую месячным сиянием, и заметил, что белая простыня, висящая почти до полу, легко пошевелилась</a:t>
            </a:r>
            <a:r>
              <a:rPr kumimoji="0" lang="ru-RU" sz="4000">
                <a:solidFill>
                  <a:srgbClr val="080808"/>
                </a:solidFill>
              </a:rPr>
              <a:t>».</a:t>
            </a:r>
            <a:endParaRPr kumimoji="0" lang="ru-RU" sz="4000">
              <a:solidFill>
                <a:srgbClr val="080808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143000" y="762000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800">
              <a:latin typeface="Arial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066800" y="914400"/>
            <a:ext cx="731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800">
              <a:latin typeface="Arial" charset="0"/>
            </a:endParaRPr>
          </a:p>
        </p:txBody>
      </p:sp>
      <p:graphicFrame>
        <p:nvGraphicFramePr>
          <p:cNvPr id="126012" name="Group 60"/>
          <p:cNvGraphicFramePr>
            <a:graphicFrameLocks noGrp="1"/>
          </p:cNvGraphicFramePr>
          <p:nvPr/>
        </p:nvGraphicFramePr>
        <p:xfrm>
          <a:off x="0" y="762000"/>
          <a:ext cx="9144000" cy="5497512"/>
        </p:xfrm>
        <a:graphic>
          <a:graphicData uri="http://schemas.openxmlformats.org/drawingml/2006/table">
            <a:tbl>
              <a:tblPr/>
              <a:tblGrid>
                <a:gridCol w="2057400"/>
                <a:gridCol w="2514600"/>
                <a:gridCol w="2286000"/>
                <a:gridCol w="2286000"/>
              </a:tblGrid>
              <a:tr h="64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Признак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Определяется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Примеры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Условные обозначения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не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 По вопросу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возможности соче-таться с им. сущ. (мест.) в В.п. без предлога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93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наличию или отсут-ствию постфикса –ся (-сь)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спр.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спр.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857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набору личных окончаний спрягаемых форм: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6" name="Text Box 54"/>
          <p:cNvSpPr txBox="1">
            <a:spLocks noChangeArrowheads="1"/>
          </p:cNvSpPr>
          <p:nvPr/>
        </p:nvSpPr>
        <p:spPr bwMode="auto">
          <a:xfrm>
            <a:off x="1219200" y="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A50021"/>
                </a:solidFill>
              </a:rPr>
              <a:t>Постоянные признаки глагола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447800" y="9144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400"/>
          </a:p>
        </p:txBody>
      </p:sp>
      <p:graphicFrame>
        <p:nvGraphicFramePr>
          <p:cNvPr id="128043" name="Group 43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5" name="Line 44"/>
          <p:cNvSpPr>
            <a:spLocks noChangeShapeType="1"/>
          </p:cNvSpPr>
          <p:nvPr/>
        </p:nvSpPr>
        <p:spPr bwMode="auto">
          <a:xfrm flipH="1">
            <a:off x="4419600" y="1828800"/>
            <a:ext cx="2667000" cy="0"/>
          </a:xfrm>
          <a:prstGeom prst="line">
            <a:avLst/>
          </a:prstGeom>
          <a:noFill/>
          <a:ln w="50800">
            <a:solidFill>
              <a:srgbClr val="0808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6" name="Line 45"/>
          <p:cNvSpPr>
            <a:spLocks noChangeShapeType="1"/>
          </p:cNvSpPr>
          <p:nvPr/>
        </p:nvSpPr>
        <p:spPr bwMode="auto">
          <a:xfrm>
            <a:off x="4495800" y="182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7" name="Line 46"/>
          <p:cNvSpPr>
            <a:spLocks noChangeShapeType="1"/>
          </p:cNvSpPr>
          <p:nvPr/>
        </p:nvSpPr>
        <p:spPr bwMode="auto">
          <a:xfrm>
            <a:off x="4419600" y="1828800"/>
            <a:ext cx="0" cy="1600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8" name="Line 47"/>
          <p:cNvSpPr>
            <a:spLocks noChangeShapeType="1"/>
          </p:cNvSpPr>
          <p:nvPr/>
        </p:nvSpPr>
        <p:spPr bwMode="auto">
          <a:xfrm>
            <a:off x="4419600" y="3429000"/>
            <a:ext cx="2743200" cy="0"/>
          </a:xfrm>
          <a:prstGeom prst="line">
            <a:avLst/>
          </a:prstGeom>
          <a:noFill/>
          <a:ln w="50800">
            <a:solidFill>
              <a:srgbClr val="0808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89" name="Line 48"/>
          <p:cNvSpPr>
            <a:spLocks noChangeShapeType="1"/>
          </p:cNvSpPr>
          <p:nvPr/>
        </p:nvSpPr>
        <p:spPr bwMode="auto">
          <a:xfrm>
            <a:off x="7162800" y="3429000"/>
            <a:ext cx="0" cy="16764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0" name="Line 49"/>
          <p:cNvSpPr>
            <a:spLocks noChangeShapeType="1"/>
          </p:cNvSpPr>
          <p:nvPr/>
        </p:nvSpPr>
        <p:spPr bwMode="auto">
          <a:xfrm>
            <a:off x="7162800" y="502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91" name="Line 50"/>
          <p:cNvSpPr>
            <a:spLocks noChangeShapeType="1"/>
          </p:cNvSpPr>
          <p:nvPr/>
        </p:nvSpPr>
        <p:spPr bwMode="auto">
          <a:xfrm flipH="1">
            <a:off x="1981200" y="5105400"/>
            <a:ext cx="5181600" cy="0"/>
          </a:xfrm>
          <a:prstGeom prst="line">
            <a:avLst/>
          </a:prstGeom>
          <a:noFill/>
          <a:ln w="50800">
            <a:solidFill>
              <a:srgbClr val="0808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95400" y="1524000"/>
            <a:ext cx="632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ru-RU" sz="1800"/>
              <a:t>		</a:t>
            </a:r>
          </a:p>
        </p:txBody>
      </p:sp>
      <p:graphicFrame>
        <p:nvGraphicFramePr>
          <p:cNvPr id="127122" name="Group 146"/>
          <p:cNvGraphicFramePr>
            <a:graphicFrameLocks noGrp="1"/>
          </p:cNvGraphicFramePr>
          <p:nvPr/>
        </p:nvGraphicFramePr>
        <p:xfrm>
          <a:off x="0" y="838200"/>
          <a:ext cx="9144000" cy="6802438"/>
        </p:xfrm>
        <a:graphic>
          <a:graphicData uri="http://schemas.openxmlformats.org/drawingml/2006/table">
            <a:tbl>
              <a:tblPr/>
              <a:tblGrid>
                <a:gridCol w="2227263"/>
                <a:gridCol w="2697162"/>
                <a:gridCol w="2238375"/>
                <a:gridCol w="1981200"/>
              </a:tblGrid>
              <a:tr h="603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Признак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Определяется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Примеры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Условные       обозначения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ВИД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несовершенный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совершенный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вопросу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-что делать?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-что сделать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 мыть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 отмыть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+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9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ПЕРЕХОДНОСТЬ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непереходный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переходный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возможности сочетаться с им. Сущ. (мест.) в В.п. без предлога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- не сочетается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- сочетается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идти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ловить (рыбу)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 +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2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ВОЗВРАТНОСТЬ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невозвратный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возвратный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По наличию или отсутствию постфикса –ся (-сь)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-нет постфикса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-есть постфикс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мыть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мыться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    +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9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СПРЯЖЕНИЕ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спр.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II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пр.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По набору личных окончаний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спрягаемых форм: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-у (-ю);-ешь; -ет; -ем, -ете, -ут(-ют)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-у(-ю);-ишь; -ит; -им, -ите,-ат(-ят)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гулять (-ешь, -ют)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ahoma" pitchFamily="34" charset="0"/>
                        </a:rPr>
                        <a:t>  спать  (-ишь, -ят)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8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8" name="Rectangle 126"/>
          <p:cNvSpPr>
            <a:spLocks noChangeArrowheads="1"/>
          </p:cNvSpPr>
          <p:nvPr/>
        </p:nvSpPr>
        <p:spPr bwMode="auto">
          <a:xfrm>
            <a:off x="1752600" y="152400"/>
            <a:ext cx="5881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A50021"/>
                </a:solidFill>
              </a:rPr>
              <a:t>Постоянные признаки глагола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1066800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Возьмите по стреле, натяните свои тугие луки и пустите стрелы в разные стороны.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Взяли братья мечи булатные, сели на добрых коней и поехали.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Стемнело, а Ивану не спится.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Спрятался он под калиновый мост и караулит.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А братья ничего не слышат.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Из-за вашего сна я головой поплатился бы.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0" lang="ru-RU">
                <a:solidFill>
                  <a:srgbClr val="A50021"/>
                </a:solidFill>
              </a:rPr>
              <a:t>Иван захватил горсть песку и бросил своему супротивнику прямо в глазищи.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800" b="1" i="1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Русский ни с мечом, ни с калачом (не) шутит.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Правдой мир держ…тся.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И мудрому человеку совет требует (ь)ся.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Будете друг за друга держат(ь)ся – можете ничего не боят (ь)ся.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На печи (не) храбрись, а в поле (не) трусь.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Доброе дело само себя хвал...т.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Вместе и беда легче переносит (ь)ся.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Кто работы не боит (ь)ся, у того она и спорит (ь)ся.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Сердце вид…т раньше глаз.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kumimoji="0" lang="ru-RU">
                <a:solidFill>
                  <a:srgbClr val="006600"/>
                </a:solidFill>
              </a:rPr>
              <a:t>Правду рукой (не) закроешь.</a:t>
            </a:r>
          </a:p>
          <a:p>
            <a:pPr eaLnBrk="1" hangingPunct="1">
              <a:spcBef>
                <a:spcPct val="50000"/>
              </a:spcBef>
            </a:pPr>
            <a:endParaRPr kumimoji="0"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62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0" lang="ru-RU" sz="1400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33400" y="409575"/>
            <a:ext cx="8001000" cy="568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ru-RU" sz="1600" b="1">
                <a:solidFill>
                  <a:srgbClr val="000000"/>
                </a:solidFill>
              </a:rPr>
              <a:t>МАЛЫШ    </a:t>
            </a:r>
            <a:r>
              <a:rPr kumimoji="0" lang="ru-RU" sz="1600">
                <a:solidFill>
                  <a:srgbClr val="000000"/>
                </a:solidFill>
              </a:rPr>
              <a:t>                                         </a:t>
            </a:r>
            <a:r>
              <a:rPr kumimoji="0" lang="ru-RU" sz="1800" b="1">
                <a:solidFill>
                  <a:srgbClr val="000000"/>
                </a:solidFill>
              </a:rPr>
              <a:t>РИСУЕТ</a:t>
            </a:r>
            <a:r>
              <a:rPr kumimoji="0" lang="ru-RU" b="1">
                <a:solidFill>
                  <a:srgbClr val="000000"/>
                </a:solidFill>
              </a:rPr>
              <a:t>  </a:t>
            </a:r>
            <a:r>
              <a:rPr kumimoji="0" lang="ru-RU" sz="1600">
                <a:solidFill>
                  <a:srgbClr val="000000"/>
                </a:solidFill>
              </a:rPr>
              <a:t>                                           </a:t>
            </a:r>
            <a:r>
              <a:rPr kumimoji="0" lang="ru-RU" sz="1600" b="1">
                <a:solidFill>
                  <a:srgbClr val="000000"/>
                </a:solidFill>
              </a:rPr>
              <a:t> ДОМИК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( какой?)                                                                                                                ( какой?)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признаки субъекта                                                                                          признаки объекта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по возрасту                                                                                                         по размеру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                       (какой?)                                                            (какой?)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  _________________________                               ________________________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 признак субъекта по действию                            признак объекта по действию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                                                     </a:t>
            </a:r>
            <a:r>
              <a:rPr kumimoji="0" lang="ru-RU" sz="1800" b="1">
                <a:solidFill>
                  <a:srgbClr val="000000"/>
                </a:solidFill>
              </a:rPr>
              <a:t>РИСОВАЛ</a:t>
            </a:r>
          </a:p>
          <a:p>
            <a:pPr eaLnBrk="1" hangingPunct="1">
              <a:spcBef>
                <a:spcPct val="50000"/>
              </a:spcBef>
            </a:pPr>
            <a:endParaRPr kumimoji="0" lang="ru-RU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    _______________________                                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признак субъекта по действию                               признак объекта по действию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1600">
                <a:solidFill>
                  <a:srgbClr val="000000"/>
                </a:solidFill>
              </a:rPr>
              <a:t>      </a:t>
            </a:r>
          </a:p>
          <a:p>
            <a:pPr eaLnBrk="1" hangingPunct="1">
              <a:spcBef>
                <a:spcPct val="50000"/>
              </a:spcBef>
            </a:pPr>
            <a:endParaRPr kumimoji="0" lang="ru-RU" sz="16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kumimoji="0" lang="ru-RU" sz="16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kumimoji="0" lang="ru-RU" sz="1600">
              <a:solidFill>
                <a:srgbClr val="000000"/>
              </a:solidFill>
            </a:endParaRPr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2362200" y="609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4876800" y="60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14"/>
          <p:cNvSpPr>
            <a:spLocks noChangeShapeType="1"/>
          </p:cNvSpPr>
          <p:nvPr/>
        </p:nvSpPr>
        <p:spPr bwMode="auto">
          <a:xfrm>
            <a:off x="2362200" y="60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6172200" y="609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 flipH="1">
            <a:off x="27432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Line 18"/>
          <p:cNvSpPr>
            <a:spLocks noChangeShapeType="1"/>
          </p:cNvSpPr>
          <p:nvPr/>
        </p:nvSpPr>
        <p:spPr bwMode="auto">
          <a:xfrm>
            <a:off x="48006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2743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21"/>
          <p:cNvSpPr>
            <a:spLocks noChangeShapeType="1"/>
          </p:cNvSpPr>
          <p:nvPr/>
        </p:nvSpPr>
        <p:spPr bwMode="auto">
          <a:xfrm>
            <a:off x="5867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23"/>
          <p:cNvSpPr>
            <a:spLocks noChangeShapeType="1"/>
          </p:cNvSpPr>
          <p:nvPr/>
        </p:nvSpPr>
        <p:spPr bwMode="auto">
          <a:xfrm>
            <a:off x="61722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24"/>
          <p:cNvSpPr>
            <a:spLocks noChangeShapeType="1"/>
          </p:cNvSpPr>
          <p:nvPr/>
        </p:nvSpPr>
        <p:spPr bwMode="auto">
          <a:xfrm>
            <a:off x="22098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1447800" y="22860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РИСУЮЩИЙ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5410200" y="22860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РИСУЕМЫЙ</a:t>
            </a:r>
          </a:p>
        </p:txBody>
      </p:sp>
      <p:sp>
        <p:nvSpPr>
          <p:cNvPr id="131099" name="Text Box 27"/>
          <p:cNvSpPr txBox="1">
            <a:spLocks noChangeArrowheads="1"/>
          </p:cNvSpPr>
          <p:nvPr/>
        </p:nvSpPr>
        <p:spPr bwMode="auto">
          <a:xfrm>
            <a:off x="1219200" y="38862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РИСОВАВШИЙ</a:t>
            </a:r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5334000" y="38862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РИСОВАННЫЙ</a:t>
            </a:r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1752600" y="5410200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>
                <a:solidFill>
                  <a:srgbClr val="000000"/>
                </a:solidFill>
              </a:rPr>
              <a:t>ДП</a:t>
            </a: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>
                <a:solidFill>
                  <a:srgbClr val="000000"/>
                </a:solidFill>
              </a:rPr>
              <a:t>СП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7" grpId="0" autoUpdateAnimBg="0"/>
      <p:bldP spid="131098" grpId="0" autoUpdateAnimBg="0"/>
      <p:bldP spid="131099" grpId="0" autoUpdateAnimBg="0"/>
      <p:bldP spid="131100" grpId="0" autoUpdateAnimBg="0"/>
      <p:bldP spid="131101" grpId="0" autoUpdateAnimBg="0"/>
      <p:bldP spid="1311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533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 sz="3200" b="1">
                <a:solidFill>
                  <a:srgbClr val="A50021"/>
                </a:solidFill>
              </a:rPr>
              <a:t>Кощей  Бессмертный превращает свою дочь 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ru-RU" sz="3200" b="1">
                <a:solidFill>
                  <a:srgbClr val="A50021"/>
                </a:solidFill>
              </a:rPr>
              <a:t>Василису Премудрую в лягушку.</a:t>
            </a:r>
          </a:p>
          <a:p>
            <a:pPr eaLnBrk="1" hangingPunct="1">
              <a:spcBef>
                <a:spcPct val="50000"/>
              </a:spcBef>
            </a:pPr>
            <a:endParaRPr kumimoji="0" lang="ru-RU" sz="3200" b="1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ru-RU" sz="2000">
                <a:solidFill>
                  <a:srgbClr val="080808"/>
                </a:solidFill>
              </a:rPr>
              <a:t>Кощей, превращающий свою дочь           Василиса, превращаемая своим отцом 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2000">
                <a:solidFill>
                  <a:srgbClr val="080808"/>
                </a:solidFill>
              </a:rPr>
              <a:t>в лягушку, произносит заклинание.          в лягушку, медленно меняет свой облик.</a:t>
            </a:r>
          </a:p>
          <a:p>
            <a:pPr eaLnBrk="1" hangingPunct="1">
              <a:spcBef>
                <a:spcPct val="50000"/>
              </a:spcBef>
            </a:pPr>
            <a:endParaRPr kumimoji="0" lang="ru-RU" sz="2000">
              <a:solidFill>
                <a:srgbClr val="080808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kumimoji="0" lang="ru-RU"/>
              <a:t>                  </a:t>
            </a:r>
            <a:r>
              <a:rPr kumimoji="0" lang="ru-RU" sz="2800" b="1">
                <a:solidFill>
                  <a:srgbClr val="080808"/>
                </a:solidFill>
              </a:rPr>
              <a:t>СУБЪЕКТ</a:t>
            </a:r>
            <a:r>
              <a:rPr kumimoji="0" lang="ru-RU" sz="2000" b="1">
                <a:solidFill>
                  <a:srgbClr val="080808"/>
                </a:solidFill>
              </a:rPr>
              <a:t>     </a:t>
            </a:r>
            <a:r>
              <a:rPr kumimoji="0" lang="ru-RU" b="1">
                <a:solidFill>
                  <a:srgbClr val="080808"/>
                </a:solidFill>
              </a:rPr>
              <a:t>воздействует на     </a:t>
            </a:r>
            <a:r>
              <a:rPr kumimoji="0" lang="ru-RU" sz="2000" b="1">
                <a:solidFill>
                  <a:srgbClr val="080808"/>
                </a:solidFill>
              </a:rPr>
              <a:t> </a:t>
            </a:r>
            <a:r>
              <a:rPr kumimoji="0" lang="ru-RU" sz="2800" b="1">
                <a:solidFill>
                  <a:srgbClr val="080808"/>
                </a:solidFill>
              </a:rPr>
              <a:t>ОБЪЕКТ</a:t>
            </a:r>
          </a:p>
          <a:p>
            <a:pPr eaLnBrk="1" hangingPunct="1">
              <a:spcBef>
                <a:spcPct val="50000"/>
              </a:spcBef>
            </a:pPr>
            <a:r>
              <a:rPr kumimoji="0" lang="ru-RU" sz="2800" b="1">
                <a:solidFill>
                  <a:srgbClr val="080808"/>
                </a:solidFill>
              </a:rPr>
              <a:t>          ОБЪЕКТ   страдает от действия  СУБЪЕКТА</a:t>
            </a:r>
          </a:p>
          <a:p>
            <a:pPr eaLnBrk="1" hangingPunct="1">
              <a:spcBef>
                <a:spcPct val="50000"/>
              </a:spcBef>
            </a:pPr>
            <a:endParaRPr kumimoji="0" lang="ru-RU" sz="2800" b="1">
              <a:solidFill>
                <a:srgbClr val="0808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кварель">
  <a:themeElements>
    <a:clrScheme name="Акварель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Акварел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Акварель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295</TotalTime>
  <Words>629</Words>
  <Application>Microsoft Office PowerPoint</Application>
  <PresentationFormat>Экран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Акварель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Оксана</dc:creator>
  <cp:lastModifiedBy>Венера Узбековна</cp:lastModifiedBy>
  <cp:revision>11</cp:revision>
  <cp:lastPrinted>1601-01-01T00:00:00Z</cp:lastPrinted>
  <dcterms:created xsi:type="dcterms:W3CDTF">1601-01-01T00:00:00Z</dcterms:created>
  <dcterms:modified xsi:type="dcterms:W3CDTF">2015-01-20T17:53:08Z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