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9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80" r:id="rId12"/>
    <p:sldId id="267" r:id="rId13"/>
    <p:sldId id="269" r:id="rId14"/>
    <p:sldId id="283" r:id="rId15"/>
    <p:sldId id="270" r:id="rId16"/>
    <p:sldId id="273" r:id="rId17"/>
    <p:sldId id="282" r:id="rId18"/>
    <p:sldId id="284" r:id="rId19"/>
    <p:sldId id="274" r:id="rId20"/>
    <p:sldId id="275" r:id="rId21"/>
    <p:sldId id="277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F539F-0FE8-48F1-90CA-4F5CB038FD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A331-A8CC-4826-A543-BD5D74588A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5D89-B81D-4BC1-B3C9-4D5D87683A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CC68-7FBD-4FF0-9C64-B6C8D71AFB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72DD-6EB5-49B1-80F6-25DAA707B8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4FCB-5DA7-4994-9DCC-3E8FCAF5A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2B31-3995-49B7-99B0-85C292CC94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2F8BE-004A-4BF3-964D-266275B3FC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2906-C8F0-4116-98C7-A46AD3B550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0DE05-BADB-4455-993F-4F93E9138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7CE92-1F86-4C1D-ABD6-DABC988AB8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9372B-0D95-4998-B27B-503A4F3C4D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79512" y="188640"/>
            <a:ext cx="8784976" cy="6480720"/>
          </a:xfrm>
          <a:prstGeom prst="roundRect">
            <a:avLst>
              <a:gd name="adj" fmla="val 10155"/>
            </a:avLst>
          </a:prstGeom>
          <a:solidFill>
            <a:srgbClr val="FFFFFF">
              <a:alpha val="87843"/>
            </a:srgb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143744" y="404664"/>
            <a:ext cx="2124000" cy="648072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1757269"/>
              </a:avLst>
            </a:prstTxWarp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Математика 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7544" y="548680"/>
            <a:ext cx="1512168" cy="576064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>
                <a:gd name="adj" fmla="val 2183217"/>
              </a:avLst>
            </a:prstTxWarp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наук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1560" y="476672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царица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10" y="1142984"/>
            <a:ext cx="7813703" cy="1739889"/>
          </a:xfrm>
          <a:noFill/>
          <a:ln>
            <a:noFill/>
          </a:ln>
        </p:spPr>
        <p:txBody>
          <a:bodyPr/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Разложение  многочленов на множители с помощью формул сокращённого умножения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59632" y="2780928"/>
            <a:ext cx="6400800" cy="100811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2600" b="1" dirty="0" smtClean="0">
                <a:solidFill>
                  <a:sysClr val="windowText" lastClr="000000"/>
                </a:solidFill>
              </a:rPr>
              <a:t>Учебная презентация урока</a:t>
            </a:r>
          </a:p>
          <a:p>
            <a:pPr>
              <a:spcBef>
                <a:spcPts val="0"/>
              </a:spcBef>
            </a:pPr>
            <a:r>
              <a:rPr lang="ru-RU" sz="2600" b="1" dirty="0" smtClean="0">
                <a:solidFill>
                  <a:sysClr val="windowText" lastClr="000000"/>
                </a:solidFill>
              </a:rPr>
              <a:t>7 класс</a:t>
            </a:r>
          </a:p>
          <a:p>
            <a:pPr algn="l"/>
            <a:endParaRPr lang="ru-RU" sz="2400" b="1" dirty="0">
              <a:solidFill>
                <a:sysClr val="windowText" lastClr="000000"/>
              </a:solidFill>
            </a:endParaRPr>
          </a:p>
        </p:txBody>
      </p:sp>
      <p:pic>
        <p:nvPicPr>
          <p:cNvPr id="4" name="Рисунок 3" descr="C:\Работа4(фестиваль зима)\верхний колонтитул naukograd 2013.png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60648"/>
            <a:ext cx="6120130" cy="318135"/>
          </a:xfrm>
          <a:prstGeom prst="rect">
            <a:avLst/>
          </a:prstGeom>
          <a:noFill/>
          <a:ln>
            <a:noFill/>
          </a:ln>
        </p:spPr>
      </p:pic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-396552" y="6052065"/>
            <a:ext cx="98650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Вторая Всероссийская научно-методическая конференция, 10 ноября 2014 - 10 февраля 2015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"Педагогическая технология и мастерство учителя"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19872" y="3861048"/>
            <a:ext cx="54726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Лапухина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Наталья Михайловна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учитель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математики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Муниципальное бюджетное общеобразовательное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учреждение средняя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общеобразовательная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школа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№3 им. А.И.Томилина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г. Советская Гавань Хабаровского края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 rot="10800000" flipV="1">
            <a:off x="1142976" y="1908225"/>
            <a:ext cx="7072362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№4. Отметить знаком плюс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верные выражения. (1 балл за каждое правильно выполненное задание)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3х + 3у = 3(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+ у) +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8х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32у = 8х(1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4у) -</a:t>
            </a:r>
            <a:endParaRPr kumimoji="0" lang="ru-RU" sz="280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kumimoji="0" lang="ru-RU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1)+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а(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у) + 3 (у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= (а + 3)(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у)-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85728"/>
            <a:ext cx="7561263" cy="5583254"/>
          </a:xfrm>
        </p:spPr>
        <p:txBody>
          <a:bodyPr/>
          <a:lstStyle/>
          <a:p>
            <a:r>
              <a:rPr lang="en-US" sz="5400" b="1" dirty="0" smtClean="0"/>
              <a:t>a</a:t>
            </a:r>
            <a:r>
              <a:rPr lang="en-US" sz="5400" b="1" baseline="30000" dirty="0" smtClean="0"/>
              <a:t>2</a:t>
            </a:r>
            <a:r>
              <a:rPr lang="en-US" sz="5400" b="1" dirty="0" smtClean="0"/>
              <a:t> </a:t>
            </a:r>
            <a:r>
              <a:rPr lang="en-US" sz="5400" b="1" dirty="0" smtClean="0">
                <a:solidFill>
                  <a:srgbClr val="00B0F0"/>
                </a:solidFill>
              </a:rPr>
              <a:t>+</a:t>
            </a:r>
            <a:r>
              <a:rPr lang="en-US" sz="5400" b="1" dirty="0" smtClean="0"/>
              <a:t> </a:t>
            </a:r>
            <a:r>
              <a:rPr lang="en-US" sz="5400" b="1" dirty="0" smtClean="0">
                <a:solidFill>
                  <a:schemeClr val="tx1"/>
                </a:solidFill>
              </a:rPr>
              <a:t>2ab</a:t>
            </a:r>
            <a:r>
              <a:rPr lang="en-US" sz="5400" b="1" dirty="0" smtClean="0"/>
              <a:t> + b</a:t>
            </a:r>
            <a:r>
              <a:rPr lang="en-US" sz="5400" b="1" baseline="30000" dirty="0" smtClean="0"/>
              <a:t>2</a:t>
            </a:r>
            <a:r>
              <a:rPr lang="en-US" sz="5400" b="1" dirty="0" smtClean="0"/>
              <a:t>= (a </a:t>
            </a:r>
            <a:r>
              <a:rPr lang="en-US" sz="5400" b="1" dirty="0" smtClean="0">
                <a:solidFill>
                  <a:srgbClr val="00B0F0"/>
                </a:solidFill>
              </a:rPr>
              <a:t>+</a:t>
            </a:r>
            <a:r>
              <a:rPr lang="en-US" sz="5400" b="1" dirty="0" smtClean="0"/>
              <a:t> b)</a:t>
            </a:r>
            <a:r>
              <a:rPr lang="en-US" sz="5400" b="1" baseline="30000" dirty="0" smtClean="0"/>
              <a:t>2</a:t>
            </a:r>
            <a:r>
              <a:rPr lang="en-US" sz="5400" b="1" dirty="0" smtClean="0"/>
              <a:t> </a:t>
            </a: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b="1" dirty="0" smtClean="0"/>
              <a:t> a</a:t>
            </a:r>
            <a:r>
              <a:rPr lang="en-US" sz="5400" b="1" baseline="30000" dirty="0" smtClean="0"/>
              <a:t>2</a:t>
            </a:r>
            <a:r>
              <a:rPr lang="en-US" sz="5400" b="1" dirty="0" smtClean="0"/>
              <a:t> </a:t>
            </a:r>
            <a:r>
              <a:rPr lang="ru-RU" sz="5400" b="1" dirty="0" smtClean="0">
                <a:solidFill>
                  <a:srgbClr val="00B0F0"/>
                </a:solidFill>
              </a:rPr>
              <a:t>-</a:t>
            </a:r>
            <a:r>
              <a:rPr lang="en-US" sz="5400" b="1" dirty="0" smtClean="0">
                <a:solidFill>
                  <a:srgbClr val="00B0F0"/>
                </a:solidFill>
              </a:rPr>
              <a:t> </a:t>
            </a:r>
            <a:r>
              <a:rPr lang="en-US" sz="5400" b="1" dirty="0" smtClean="0">
                <a:solidFill>
                  <a:schemeClr val="tx1"/>
                </a:solidFill>
              </a:rPr>
              <a:t>2ab</a:t>
            </a:r>
            <a:r>
              <a:rPr lang="en-US" sz="5400" b="1" dirty="0" smtClean="0"/>
              <a:t> + b</a:t>
            </a:r>
            <a:r>
              <a:rPr lang="en-US" sz="5400" b="1" baseline="30000" dirty="0" smtClean="0"/>
              <a:t>2</a:t>
            </a:r>
            <a:r>
              <a:rPr lang="en-US" sz="5400" b="1" dirty="0" smtClean="0"/>
              <a:t>= (a </a:t>
            </a:r>
            <a:r>
              <a:rPr lang="ru-RU" sz="5400" b="1" dirty="0" smtClean="0">
                <a:solidFill>
                  <a:srgbClr val="00B0F0"/>
                </a:solidFill>
              </a:rPr>
              <a:t>-</a:t>
            </a:r>
            <a:r>
              <a:rPr lang="en-US" sz="5400" b="1" dirty="0" smtClean="0"/>
              <a:t> b)</a:t>
            </a:r>
            <a:r>
              <a:rPr lang="en-US" sz="5400" b="1" baseline="30000" dirty="0" smtClean="0"/>
              <a:t>2</a:t>
            </a:r>
            <a:r>
              <a:rPr lang="en-US" sz="5400" b="1" dirty="0" smtClean="0"/>
              <a:t> </a:t>
            </a:r>
            <a:r>
              <a:rPr lang="ru-RU" sz="5400" dirty="0" smtClean="0"/>
              <a:t/>
            </a:r>
            <a:br>
              <a:rPr lang="ru-RU" sz="5400" dirty="0" smtClean="0"/>
            </a:b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28794" y="0"/>
            <a:ext cx="5184775" cy="1143000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Немного теории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571604" y="1000109"/>
            <a:ext cx="7250134" cy="1204930"/>
          </a:xfrm>
        </p:spPr>
        <p:txBody>
          <a:bodyPr/>
          <a:lstStyle/>
          <a:p>
            <a:pPr marL="0" indent="0">
              <a:buClr>
                <a:schemeClr val="tx1"/>
              </a:buClr>
              <a:buFont typeface="Wingdings" pitchFamily="2" charset="2"/>
              <a:buNone/>
            </a:pPr>
            <a:r>
              <a:rPr lang="ru-RU" sz="1800" b="1" dirty="0"/>
              <a:t>Разложить многочлен на множители значит представить его в виде произведения более простых многочленов.</a:t>
            </a:r>
          </a:p>
          <a:p>
            <a:pPr marL="0" indent="0">
              <a:buClr>
                <a:schemeClr val="tx1"/>
              </a:buClr>
              <a:buFont typeface="Wingdings" pitchFamily="2" charset="2"/>
              <a:buNone/>
            </a:pPr>
            <a:r>
              <a:rPr lang="ru-RU" sz="1800" b="1" dirty="0"/>
              <a:t>Существует несколько способов разложения:</a:t>
            </a:r>
            <a:endParaRPr lang="ru-RU" sz="2000" b="1" dirty="0"/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684213" y="2420938"/>
            <a:ext cx="7704137" cy="935037"/>
            <a:chOff x="431" y="1525"/>
            <a:chExt cx="4853" cy="589"/>
          </a:xfrm>
        </p:grpSpPr>
        <p:sp>
          <p:nvSpPr>
            <p:cNvPr id="3077" name="Text Box 5"/>
            <p:cNvSpPr txBox="1">
              <a:spLocks noChangeArrowheads="1"/>
            </p:cNvSpPr>
            <p:nvPr/>
          </p:nvSpPr>
          <p:spPr bwMode="auto">
            <a:xfrm>
              <a:off x="1755" y="1525"/>
              <a:ext cx="2340" cy="185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pPr algn="ctr"/>
              <a:r>
                <a:rPr lang="ru-RU" sz="1600" b="1" dirty="0">
                  <a:solidFill>
                    <a:sysClr val="windowText" lastClr="000000"/>
                  </a:solidFill>
                </a:rPr>
                <a:t>Методы разложения на множители</a:t>
              </a:r>
            </a:p>
          </p:txBody>
        </p:sp>
        <p:sp>
          <p:nvSpPr>
            <p:cNvPr id="3078" name="Oval 6"/>
            <p:cNvSpPr>
              <a:spLocks noChangeArrowheads="1"/>
            </p:cNvSpPr>
            <p:nvPr/>
          </p:nvSpPr>
          <p:spPr bwMode="auto">
            <a:xfrm>
              <a:off x="431" y="1853"/>
              <a:ext cx="260" cy="230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US" sz="1600">
                  <a:solidFill>
                    <a:sysClr val="windowText" lastClr="000000"/>
                  </a:solidFill>
                </a:rPr>
                <a:t>1</a:t>
              </a:r>
              <a:endParaRPr lang="ru-RU" sz="1600">
                <a:solidFill>
                  <a:sysClr val="windowText" lastClr="000000"/>
                </a:solidFill>
              </a:endParaRPr>
            </a:p>
          </p:txBody>
        </p:sp>
        <p:sp>
          <p:nvSpPr>
            <p:cNvPr id="3079" name="Oval 7"/>
            <p:cNvSpPr>
              <a:spLocks noChangeArrowheads="1"/>
            </p:cNvSpPr>
            <p:nvPr/>
          </p:nvSpPr>
          <p:spPr bwMode="auto">
            <a:xfrm>
              <a:off x="2291" y="1853"/>
              <a:ext cx="260" cy="230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US" sz="1600">
                  <a:solidFill>
                    <a:sysClr val="windowText" lastClr="000000"/>
                  </a:solidFill>
                </a:rPr>
                <a:t>2</a:t>
              </a:r>
              <a:endParaRPr lang="ru-RU" sz="1600">
                <a:solidFill>
                  <a:sysClr val="windowText" lastClr="000000"/>
                </a:solidFill>
              </a:endParaRPr>
            </a:p>
          </p:txBody>
        </p:sp>
        <p:sp>
          <p:nvSpPr>
            <p:cNvPr id="3080" name="Oval 8"/>
            <p:cNvSpPr>
              <a:spLocks noChangeArrowheads="1"/>
            </p:cNvSpPr>
            <p:nvPr/>
          </p:nvSpPr>
          <p:spPr bwMode="auto">
            <a:xfrm>
              <a:off x="3594" y="1853"/>
              <a:ext cx="286" cy="254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US" sz="1600">
                  <a:solidFill>
                    <a:sysClr val="windowText" lastClr="000000"/>
                  </a:solidFill>
                </a:rPr>
                <a:t>3</a:t>
              </a:r>
              <a:endParaRPr lang="ru-RU" sz="1600">
                <a:solidFill>
                  <a:sysClr val="windowText" lastClr="000000"/>
                </a:solidFill>
              </a:endParaRPr>
            </a:p>
          </p:txBody>
        </p:sp>
        <p:sp>
          <p:nvSpPr>
            <p:cNvPr id="3081" name="Oval 9"/>
            <p:cNvSpPr>
              <a:spLocks noChangeArrowheads="1"/>
            </p:cNvSpPr>
            <p:nvPr/>
          </p:nvSpPr>
          <p:spPr bwMode="auto">
            <a:xfrm>
              <a:off x="4989" y="1853"/>
              <a:ext cx="295" cy="261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ru-RU" sz="1600">
                  <a:solidFill>
                    <a:sysClr val="windowText" lastClr="000000"/>
                  </a:solidFill>
                </a:rPr>
                <a:t>4</a:t>
              </a:r>
            </a:p>
          </p:txBody>
        </p:sp>
        <p:sp>
          <p:nvSpPr>
            <p:cNvPr id="3082" name="Line 10"/>
            <p:cNvSpPr>
              <a:spLocks noChangeShapeType="1"/>
            </p:cNvSpPr>
            <p:nvPr/>
          </p:nvSpPr>
          <p:spPr bwMode="auto">
            <a:xfrm flipH="1">
              <a:off x="710" y="1716"/>
              <a:ext cx="1386" cy="22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>
                <a:solidFill>
                  <a:sysClr val="windowText" lastClr="000000"/>
                </a:solidFill>
              </a:endParaRPr>
            </a:p>
          </p:txBody>
        </p:sp>
        <p:sp>
          <p:nvSpPr>
            <p:cNvPr id="3083" name="Line 11"/>
            <p:cNvSpPr>
              <a:spLocks noChangeShapeType="1"/>
            </p:cNvSpPr>
            <p:nvPr/>
          </p:nvSpPr>
          <p:spPr bwMode="auto">
            <a:xfrm flipH="1">
              <a:off x="2385" y="1719"/>
              <a:ext cx="313" cy="13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>
                <a:solidFill>
                  <a:sysClr val="windowText" lastClr="000000"/>
                </a:solidFill>
              </a:endParaRPr>
            </a:p>
          </p:txBody>
        </p:sp>
        <p:sp>
          <p:nvSpPr>
            <p:cNvPr id="3084" name="Line 12"/>
            <p:cNvSpPr>
              <a:spLocks noChangeShapeType="1"/>
            </p:cNvSpPr>
            <p:nvPr/>
          </p:nvSpPr>
          <p:spPr bwMode="auto">
            <a:xfrm>
              <a:off x="3478" y="1724"/>
              <a:ext cx="209" cy="12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>
                <a:solidFill>
                  <a:sysClr val="windowText" lastClr="000000"/>
                </a:solidFill>
              </a:endParaRPr>
            </a:p>
          </p:txBody>
        </p:sp>
        <p:sp>
          <p:nvSpPr>
            <p:cNvPr id="3085" name="Line 13"/>
            <p:cNvSpPr>
              <a:spLocks noChangeShapeType="1"/>
            </p:cNvSpPr>
            <p:nvPr/>
          </p:nvSpPr>
          <p:spPr bwMode="auto">
            <a:xfrm>
              <a:off x="3903" y="1716"/>
              <a:ext cx="1081" cy="21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323850" y="3357563"/>
            <a:ext cx="1871663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dirty="0"/>
              <a:t>Вынесение общего множителя за скобки</a:t>
            </a:r>
          </a:p>
        </p:txBody>
      </p:sp>
      <p:sp>
        <p:nvSpPr>
          <p:cNvPr id="3095" name="Rectangle 23"/>
          <p:cNvSpPr>
            <a:spLocks noChangeArrowheads="1"/>
          </p:cNvSpPr>
          <p:nvPr/>
        </p:nvSpPr>
        <p:spPr bwMode="auto">
          <a:xfrm>
            <a:off x="2843213" y="3417888"/>
            <a:ext cx="2376487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u="sng">
                <a:solidFill>
                  <a:sysClr val="windowText" lastClr="000000"/>
                </a:solidFill>
              </a:rPr>
              <a:t>Способ группировки</a:t>
            </a:r>
            <a:r>
              <a:rPr lang="ru-RU">
                <a:solidFill>
                  <a:sysClr val="windowText" lastClr="000000"/>
                </a:solidFill>
              </a:rPr>
              <a:t> в том числе с использованием </a:t>
            </a:r>
            <a:r>
              <a:rPr lang="ru-RU" u="sng">
                <a:solidFill>
                  <a:sysClr val="windowText" lastClr="000000"/>
                </a:solidFill>
              </a:rPr>
              <a:t>предварительного преобразования</a:t>
            </a:r>
            <a:r>
              <a:rPr lang="ru-RU">
                <a:solidFill>
                  <a:sysClr val="windowText" lastClr="000000"/>
                </a:solidFill>
              </a:rPr>
              <a:t> </a:t>
            </a:r>
          </a:p>
        </p:txBody>
      </p:sp>
      <p:sp>
        <p:nvSpPr>
          <p:cNvPr id="3096" name="Rectangle 24"/>
          <p:cNvSpPr>
            <a:spLocks noChangeArrowheads="1"/>
          </p:cNvSpPr>
          <p:nvPr/>
        </p:nvSpPr>
        <p:spPr bwMode="auto">
          <a:xfrm>
            <a:off x="5219700" y="3506788"/>
            <a:ext cx="20161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>
                <a:solidFill>
                  <a:sysClr val="windowText" lastClr="000000"/>
                </a:solidFill>
              </a:rPr>
              <a:t>Применение формул сокращенного умножения </a:t>
            </a:r>
          </a:p>
        </p:txBody>
      </p:sp>
      <p:sp>
        <p:nvSpPr>
          <p:cNvPr id="3097" name="Rectangle 25"/>
          <p:cNvSpPr>
            <a:spLocks noChangeArrowheads="1"/>
          </p:cNvSpPr>
          <p:nvPr/>
        </p:nvSpPr>
        <p:spPr bwMode="auto">
          <a:xfrm>
            <a:off x="7315200" y="3487738"/>
            <a:ext cx="17208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/>
              <a:t>Выделение полного квадрата </a:t>
            </a:r>
          </a:p>
        </p:txBody>
      </p: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323850" y="5229225"/>
            <a:ext cx="8424863" cy="1129030"/>
            <a:chOff x="567" y="4167"/>
            <a:chExt cx="10800" cy="1778"/>
          </a:xfrm>
        </p:grpSpPr>
        <p:sp>
          <p:nvSpPr>
            <p:cNvPr id="3099" name="AutoShape 27"/>
            <p:cNvSpPr>
              <a:spLocks/>
            </p:cNvSpPr>
            <p:nvPr/>
          </p:nvSpPr>
          <p:spPr bwMode="auto">
            <a:xfrm rot="16200000">
              <a:off x="5607" y="-873"/>
              <a:ext cx="720" cy="10800"/>
            </a:xfrm>
            <a:prstGeom prst="leftBrace">
              <a:avLst>
                <a:gd name="adj1" fmla="val 125000"/>
                <a:gd name="adj2" fmla="val 5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ysClr val="windowText" lastClr="000000"/>
                </a:solidFill>
              </a:endParaRPr>
            </a:p>
          </p:txBody>
        </p:sp>
        <p:sp>
          <p:nvSpPr>
            <p:cNvPr id="3100" name="Oval 28"/>
            <p:cNvSpPr>
              <a:spLocks noChangeArrowheads="1"/>
            </p:cNvSpPr>
            <p:nvPr/>
          </p:nvSpPr>
          <p:spPr bwMode="auto">
            <a:xfrm>
              <a:off x="3087" y="4707"/>
              <a:ext cx="599" cy="599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ru-RU" sz="1800">
                  <a:solidFill>
                    <a:sysClr val="windowText" lastClr="000000"/>
                  </a:solidFill>
                </a:rPr>
                <a:t>5</a:t>
              </a:r>
            </a:p>
          </p:txBody>
        </p:sp>
        <p:sp>
          <p:nvSpPr>
            <p:cNvPr id="3101" name="Text Box 29"/>
            <p:cNvSpPr txBox="1">
              <a:spLocks noChangeArrowheads="1"/>
            </p:cNvSpPr>
            <p:nvPr/>
          </p:nvSpPr>
          <p:spPr bwMode="auto">
            <a:xfrm>
              <a:off x="3807" y="4887"/>
              <a:ext cx="4680" cy="1058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600" dirty="0">
                  <a:solidFill>
                    <a:sysClr val="windowText" lastClr="000000"/>
                  </a:solidFill>
                </a:rPr>
                <a:t>Комбинирование различных приемов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94" grpId="0"/>
      <p:bldP spid="3095" grpId="0"/>
      <p:bldP spid="3096" grpId="0"/>
      <p:bldP spid="309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8575" y="357166"/>
            <a:ext cx="7845425" cy="1081087"/>
          </a:xfrm>
        </p:spPr>
        <p:txBody>
          <a:bodyPr>
            <a:normAutofit fontScale="90000"/>
          </a:bodyPr>
          <a:lstStyle/>
          <a:p>
            <a:pPr algn="ctr">
              <a:lnSpc>
                <a:spcPct val="75000"/>
              </a:lnSpc>
            </a:pPr>
            <a:r>
              <a:rPr lang="ru-RU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Разложение многочлена на множители с помощью формул сокращенного умножения</a:t>
            </a:r>
            <a:endParaRPr lang="ru-RU" sz="32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214283" y="1928802"/>
            <a:ext cx="8715436" cy="4929198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i="1" dirty="0">
                <a:effectLst/>
              </a:rPr>
              <a:t>a</a:t>
            </a:r>
            <a:r>
              <a:rPr lang="en-US" sz="2800" b="1" i="1" baseline="30000" dirty="0">
                <a:effectLst/>
              </a:rPr>
              <a:t>2</a:t>
            </a:r>
            <a:r>
              <a:rPr lang="en-US" sz="2800" b="1" i="1" dirty="0">
                <a:effectLst/>
              </a:rPr>
              <a:t>-b</a:t>
            </a:r>
            <a:r>
              <a:rPr lang="en-US" sz="2800" b="1" i="1" baseline="30000" dirty="0">
                <a:effectLst/>
              </a:rPr>
              <a:t>2</a:t>
            </a:r>
            <a:r>
              <a:rPr lang="en-US" sz="2800" b="1" i="1" dirty="0">
                <a:effectLst/>
              </a:rPr>
              <a:t>=(a-b)(</a:t>
            </a:r>
            <a:r>
              <a:rPr lang="en-US" sz="2800" b="1" i="1" dirty="0" err="1">
                <a:effectLst/>
              </a:rPr>
              <a:t>a+b</a:t>
            </a:r>
            <a:r>
              <a:rPr lang="en-US" sz="2800" b="1" i="1" dirty="0">
                <a:effectLst/>
              </a:rPr>
              <a:t>);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i="1" dirty="0">
                <a:effectLst/>
              </a:rPr>
              <a:t>a</a:t>
            </a:r>
            <a:r>
              <a:rPr lang="en-US" sz="2800" b="1" i="1" baseline="30000" dirty="0">
                <a:effectLst/>
              </a:rPr>
              <a:t>3</a:t>
            </a:r>
            <a:r>
              <a:rPr lang="en-US" sz="2800" b="1" i="1" dirty="0">
                <a:effectLst/>
              </a:rPr>
              <a:t>-b</a:t>
            </a:r>
            <a:r>
              <a:rPr lang="en-US" sz="2800" b="1" i="1" baseline="30000" dirty="0">
                <a:effectLst/>
              </a:rPr>
              <a:t>3</a:t>
            </a:r>
            <a:r>
              <a:rPr lang="en-US" sz="2800" b="1" i="1" dirty="0">
                <a:effectLst/>
              </a:rPr>
              <a:t>=(a-b)(a</a:t>
            </a:r>
            <a:r>
              <a:rPr lang="en-US" sz="2800" b="1" i="1" baseline="30000" dirty="0">
                <a:effectLst/>
              </a:rPr>
              <a:t>2</a:t>
            </a:r>
            <a:r>
              <a:rPr lang="en-US" sz="2800" b="1" i="1" dirty="0">
                <a:effectLst/>
              </a:rPr>
              <a:t>+ab+b</a:t>
            </a:r>
            <a:r>
              <a:rPr lang="en-US" sz="2800" b="1" i="1" baseline="30000" dirty="0">
                <a:effectLst/>
              </a:rPr>
              <a:t>2</a:t>
            </a:r>
            <a:r>
              <a:rPr lang="en-US" sz="2800" b="1" i="1" dirty="0">
                <a:effectLst/>
              </a:rPr>
              <a:t>);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i="1" dirty="0">
                <a:effectLst/>
              </a:rPr>
              <a:t>a</a:t>
            </a:r>
            <a:r>
              <a:rPr lang="en-US" sz="2800" b="1" i="1" baseline="30000" dirty="0">
                <a:effectLst/>
              </a:rPr>
              <a:t>3</a:t>
            </a:r>
            <a:r>
              <a:rPr lang="en-US" sz="2800" b="1" i="1" dirty="0">
                <a:effectLst/>
              </a:rPr>
              <a:t>+b</a:t>
            </a:r>
            <a:r>
              <a:rPr lang="en-US" sz="2800" b="1" i="1" baseline="30000" dirty="0">
                <a:effectLst/>
              </a:rPr>
              <a:t>3</a:t>
            </a:r>
            <a:r>
              <a:rPr lang="en-US" sz="2800" b="1" i="1" dirty="0">
                <a:effectLst/>
              </a:rPr>
              <a:t>=(</a:t>
            </a:r>
            <a:r>
              <a:rPr lang="en-US" sz="2800" b="1" i="1" dirty="0" err="1">
                <a:effectLst/>
              </a:rPr>
              <a:t>a+b</a:t>
            </a:r>
            <a:r>
              <a:rPr lang="en-US" sz="2800" b="1" i="1" dirty="0">
                <a:effectLst/>
              </a:rPr>
              <a:t>)(a</a:t>
            </a:r>
            <a:r>
              <a:rPr lang="en-US" sz="2800" b="1" i="1" baseline="30000" dirty="0">
                <a:effectLst/>
              </a:rPr>
              <a:t>2</a:t>
            </a:r>
            <a:r>
              <a:rPr lang="en-US" sz="2800" b="1" i="1" dirty="0">
                <a:effectLst/>
              </a:rPr>
              <a:t>-ab+b</a:t>
            </a:r>
            <a:r>
              <a:rPr lang="en-US" sz="2800" b="1" i="1" baseline="30000" dirty="0">
                <a:effectLst/>
              </a:rPr>
              <a:t>2</a:t>
            </a:r>
            <a:r>
              <a:rPr lang="en-US" sz="2800" b="1" i="1" dirty="0">
                <a:effectLst/>
              </a:rPr>
              <a:t>);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i="1" dirty="0">
                <a:effectLst/>
              </a:rPr>
              <a:t>a</a:t>
            </a:r>
            <a:r>
              <a:rPr lang="en-US" sz="2800" b="1" i="1" baseline="30000" dirty="0">
                <a:effectLst/>
              </a:rPr>
              <a:t>2</a:t>
            </a:r>
            <a:r>
              <a:rPr lang="en-US" sz="2800" b="1" i="1" dirty="0">
                <a:effectLst/>
              </a:rPr>
              <a:t>+2ab+b</a:t>
            </a:r>
            <a:r>
              <a:rPr lang="en-US" sz="2800" b="1" i="1" baseline="30000" dirty="0">
                <a:effectLst/>
              </a:rPr>
              <a:t>2</a:t>
            </a:r>
            <a:r>
              <a:rPr lang="en-US" sz="2800" b="1" i="1" dirty="0">
                <a:effectLst/>
              </a:rPr>
              <a:t>=(</a:t>
            </a:r>
            <a:r>
              <a:rPr lang="en-US" sz="2800" b="1" i="1" dirty="0" err="1">
                <a:effectLst/>
              </a:rPr>
              <a:t>a+b</a:t>
            </a:r>
            <a:r>
              <a:rPr lang="en-US" sz="2800" b="1" i="1" dirty="0">
                <a:effectLst/>
              </a:rPr>
              <a:t>)</a:t>
            </a:r>
            <a:r>
              <a:rPr lang="en-US" sz="2800" b="1" i="1" baseline="30000" dirty="0">
                <a:effectLst/>
              </a:rPr>
              <a:t>2</a:t>
            </a:r>
            <a:r>
              <a:rPr lang="en-US" sz="2800" b="1" i="1" dirty="0">
                <a:effectLst/>
              </a:rPr>
              <a:t>;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i="1" dirty="0">
                <a:effectLst/>
              </a:rPr>
              <a:t>a</a:t>
            </a:r>
            <a:r>
              <a:rPr lang="en-US" sz="2800" b="1" i="1" baseline="30000" dirty="0">
                <a:effectLst/>
              </a:rPr>
              <a:t>2</a:t>
            </a:r>
            <a:r>
              <a:rPr lang="en-US" sz="2800" b="1" i="1" dirty="0">
                <a:effectLst/>
              </a:rPr>
              <a:t>-2ab+b</a:t>
            </a:r>
            <a:r>
              <a:rPr lang="en-US" sz="2800" b="1" i="1" baseline="30000" dirty="0">
                <a:effectLst/>
              </a:rPr>
              <a:t>2</a:t>
            </a:r>
            <a:r>
              <a:rPr lang="en-US" sz="2800" b="1" i="1" dirty="0">
                <a:effectLst/>
              </a:rPr>
              <a:t>=(a-b)</a:t>
            </a:r>
            <a:r>
              <a:rPr lang="en-US" sz="2800" b="1" i="1" baseline="30000" dirty="0">
                <a:effectLst/>
              </a:rPr>
              <a:t>2</a:t>
            </a:r>
            <a:r>
              <a:rPr lang="en-US" sz="2800" b="1" i="1" dirty="0">
                <a:effectLst/>
              </a:rPr>
              <a:t>.</a:t>
            </a:r>
            <a:endParaRPr lang="ru-RU" sz="2800" b="1" i="1" dirty="0">
              <a:effectLst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ru-RU" sz="1800" b="1" dirty="0">
                <a:effectLst/>
              </a:rPr>
              <a:t>Первую из этих формул можно применять к выражению, </a:t>
            </a:r>
            <a:r>
              <a:rPr lang="ru-RU" sz="1800" b="1" dirty="0" smtClean="0">
                <a:effectLst/>
              </a:rPr>
              <a:t>представляющем собой </a:t>
            </a:r>
            <a:r>
              <a:rPr lang="ru-RU" sz="1800" b="1" i="1" dirty="0">
                <a:effectLst/>
              </a:rPr>
              <a:t>разность квадратов</a:t>
            </a:r>
            <a:r>
              <a:rPr lang="ru-RU" sz="1800" b="1" dirty="0">
                <a:effectLst/>
              </a:rPr>
              <a:t> (безразлично чего – чисел, одночленов, многочленов), вторую и третью – к выражению, представляющему собой </a:t>
            </a:r>
            <a:r>
              <a:rPr lang="ru-RU" sz="1800" b="1" i="1" dirty="0">
                <a:effectLst/>
              </a:rPr>
              <a:t>разность</a:t>
            </a:r>
            <a:r>
              <a:rPr lang="ru-RU" sz="1800" b="1" dirty="0">
                <a:effectLst/>
              </a:rPr>
              <a:t> (или </a:t>
            </a:r>
            <a:r>
              <a:rPr lang="ru-RU" sz="1800" b="1" i="1" dirty="0">
                <a:effectLst/>
              </a:rPr>
              <a:t>сумму</a:t>
            </a:r>
            <a:r>
              <a:rPr lang="ru-RU" sz="1800" b="1" dirty="0">
                <a:effectLst/>
              </a:rPr>
              <a:t>) кубов; последние две формулы применяются к трехчлену, представляющему собой</a:t>
            </a:r>
            <a:r>
              <a:rPr lang="ru-RU" sz="1800" dirty="0">
                <a:effectLst/>
              </a:rPr>
              <a:t> </a:t>
            </a:r>
            <a:r>
              <a:rPr lang="ru-RU" sz="2800" b="1" i="1" u="sng" dirty="0">
                <a:effectLst/>
              </a:rPr>
              <a:t>полный квадрат</a:t>
            </a:r>
            <a:r>
              <a:rPr lang="ru-RU" sz="1800" b="1" u="sng" dirty="0">
                <a:effectLst/>
              </a:rPr>
              <a:t>,</a:t>
            </a:r>
            <a:r>
              <a:rPr lang="ru-RU" sz="1800" dirty="0">
                <a:effectLst/>
              </a:rPr>
              <a:t> т.е. </a:t>
            </a:r>
            <a:r>
              <a:rPr lang="ru-RU" sz="1800" b="1" dirty="0">
                <a:effectLst/>
              </a:rPr>
              <a:t>содержащему</a:t>
            </a:r>
            <a:r>
              <a:rPr lang="ru-RU" sz="1800" dirty="0">
                <a:effectLst/>
              </a:rPr>
              <a:t> </a:t>
            </a:r>
            <a:r>
              <a:rPr lang="ru-RU" sz="2800" b="1" i="1" u="sng" dirty="0">
                <a:effectLst/>
              </a:rPr>
              <a:t>сумму квадратов двух выражений и удвоенное произведение тех же выражений</a:t>
            </a:r>
            <a:r>
              <a:rPr lang="ru-RU" sz="1800" dirty="0">
                <a:effectLst/>
              </a:rPr>
              <a:t>.</a:t>
            </a:r>
            <a:endParaRPr lang="ru-RU" sz="1800" i="1" dirty="0">
              <a:effectLst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714348" y="1285861"/>
            <a:ext cx="80010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40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Вспомните эти формулы</a:t>
            </a:r>
            <a:r>
              <a:rPr lang="ru-RU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14620"/>
            <a:ext cx="8229600" cy="1143000"/>
          </a:xfrm>
        </p:spPr>
        <p:txBody>
          <a:bodyPr/>
          <a:lstStyle/>
          <a:p>
            <a:r>
              <a:rPr lang="ru-RU" dirty="0" err="1" smtClean="0"/>
              <a:t>Физминутка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0001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Оцени своё понимание материала!</a:t>
            </a:r>
            <a:endParaRPr lang="ru-RU" dirty="0"/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 rot="10800000" flipV="1">
            <a:off x="1000100" y="2214554"/>
            <a:ext cx="750099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 бы вы оценили нашу совместную работу? Поставьте себе в оценочный лист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балла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если всё предельно понятно,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балла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вы сомневаетесь, что сможете работать без помощи учителя,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балл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вы очень старались, но ничего не усвоили. 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1071538" y="214290"/>
            <a:ext cx="7500990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Проверь товарища!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ru-RU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ab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+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ru-RU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=(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kumimoji="0" lang="ru-RU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algn="just" eaLnBrk="0" hangingPunct="0"/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х</a:t>
            </a:r>
            <a:r>
              <a:rPr kumimoji="0" lang="ru-RU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+ 2ху +у</a:t>
            </a:r>
            <a:r>
              <a:rPr kumimoji="0" lang="ru-RU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</a:t>
            </a:r>
            <a:r>
              <a:rPr lang="ru-RU" sz="3200" b="1" dirty="0">
                <a:latin typeface="Calibri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dirty="0" smtClean="0"/>
              <a:t>(</a:t>
            </a:r>
            <a:r>
              <a:rPr lang="ru-RU" sz="2800" b="1" dirty="0" err="1"/>
              <a:t>х+у</a:t>
            </a:r>
            <a:r>
              <a:rPr lang="ru-RU" sz="2800" b="1" dirty="0"/>
              <a:t>)</a:t>
            </a:r>
            <a:r>
              <a:rPr lang="ru-RU" sz="2800" b="1" baseline="30000" dirty="0"/>
              <a:t>2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algn="just" eaLnBrk="0" hangingPunct="0"/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</a:t>
            </a:r>
            <a:r>
              <a:rPr kumimoji="0" lang="ru-RU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+ 2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zt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+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ru-RU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</a:t>
            </a:r>
            <a:r>
              <a:rPr lang="ru-RU" sz="2800" b="1" dirty="0" smtClean="0"/>
              <a:t>(</a:t>
            </a:r>
            <a:r>
              <a:rPr lang="en-US" sz="2800" b="1" dirty="0"/>
              <a:t>z + t)</a:t>
            </a:r>
            <a:r>
              <a:rPr lang="en-US" sz="2800" b="1" baseline="30000" dirty="0"/>
              <a:t>2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г) 225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30у + у</a:t>
            </a:r>
            <a:r>
              <a:rPr kumimoji="0" lang="ru-RU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15</a:t>
            </a:r>
            <a:r>
              <a:rPr kumimoji="0" lang="ru-RU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- 2∙15∙у + у</a:t>
            </a:r>
            <a:r>
              <a:rPr kumimoji="0" lang="ru-RU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64 + 16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+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</a:t>
            </a:r>
            <a:r>
              <a:rPr kumimoji="0" lang="ru-RU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(</a:t>
            </a:r>
            <a:r>
              <a:rPr lang="ru-RU" sz="3200" b="1" dirty="0">
                <a:latin typeface="Calibri"/>
                <a:ea typeface="Calibri" pitchFamily="34" charset="0"/>
                <a:cs typeface="Times New Roman" pitchFamily="18" charset="0"/>
              </a:rPr>
              <a:t>8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kumimoji="0" lang="ru-RU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+ 2∙</a:t>
            </a:r>
            <a:r>
              <a:rPr lang="ru-RU" sz="3200" b="1" dirty="0">
                <a:latin typeface="Calibri"/>
                <a:ea typeface="Calibri" pitchFamily="34" charset="0"/>
                <a:cs typeface="Times New Roman" pitchFamily="18" charset="0"/>
              </a:rPr>
              <a:t>8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∙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+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</a:t>
            </a:r>
            <a:r>
              <a:rPr kumimoji="0" lang="ru-RU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(8 + </a:t>
            </a:r>
            <a:r>
              <a:rPr lang="en-US" sz="3200" b="1" dirty="0" smtClean="0">
                <a:latin typeface="Calibri"/>
                <a:ea typeface="Calibri" pitchFamily="34" charset="0"/>
                <a:cs typeface="Times New Roman" pitchFamily="18" charset="0"/>
              </a:rPr>
              <a:t>z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kumimoji="0" lang="ru-RU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algn="just" eaLnBrk="0" hangingPunct="0"/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е) р</a:t>
            </a:r>
            <a:r>
              <a:rPr kumimoji="0" lang="ru-RU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+ 10р + 25 =</a:t>
            </a:r>
            <a:r>
              <a:rPr lang="en-US" sz="3200" b="1" dirty="0"/>
              <a:t>(</a:t>
            </a:r>
            <a:r>
              <a:rPr lang="ru-RU" sz="3200" b="1" dirty="0" err="1"/>
              <a:t>р</a:t>
            </a:r>
            <a:r>
              <a:rPr lang="ru-RU" sz="3200" b="1" dirty="0"/>
              <a:t> + </a:t>
            </a:r>
            <a:r>
              <a:rPr lang="ru-RU" sz="3200" b="1" dirty="0" smtClean="0"/>
              <a:t>5)</a:t>
            </a:r>
            <a:r>
              <a:rPr lang="ru-RU" sz="3200" b="1" baseline="30000" dirty="0" smtClean="0"/>
              <a:t>2</a:t>
            </a:r>
          </a:p>
          <a:p>
            <a:pPr lvl="0" algn="just" eaLnBrk="0" hangingPunct="0"/>
            <a:r>
              <a:rPr kumimoji="0" lang="ru-RU" sz="3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Каждое правильно выполненное задание оцени 1 баллом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571480"/>
            <a:ext cx="7561263" cy="5726130"/>
          </a:xfrm>
        </p:spPr>
        <p:txBody>
          <a:bodyPr/>
          <a:lstStyle/>
          <a:p>
            <a:r>
              <a:rPr lang="ru-RU" sz="4800" b="1" u="sng" dirty="0" smtClean="0">
                <a:solidFill>
                  <a:srgbClr val="C00000"/>
                </a:solidFill>
              </a:rPr>
              <a:t>Домашнее задание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П.32 № 755(г);  № 759(м);№818(б); №819(б);</a:t>
            </a:r>
            <a:br>
              <a:rPr lang="ru-RU" sz="3600" b="1" dirty="0" smtClean="0"/>
            </a:br>
            <a:r>
              <a:rPr lang="ru-RU" sz="3600" b="1" dirty="0" smtClean="0"/>
              <a:t>для «сильных» №768 (а; б)</a:t>
            </a:r>
            <a:r>
              <a:rPr lang="ru-RU" sz="3600" b="1" dirty="0">
                <a:solidFill>
                  <a:schemeClr val="tx1"/>
                </a:solidFill>
              </a:rPr>
              <a:t/>
            </a:r>
            <a:br>
              <a:rPr lang="ru-RU" sz="3600" b="1" dirty="0">
                <a:solidFill>
                  <a:schemeClr val="tx1"/>
                </a:solidFill>
              </a:rPr>
            </a:br>
            <a:r>
              <a:rPr lang="ru-RU" sz="3600" b="1" dirty="0" smtClean="0">
                <a:solidFill>
                  <a:schemeClr val="tx1"/>
                </a:solidFill>
              </a:rPr>
              <a:t>Придумать </a:t>
            </a:r>
            <a:r>
              <a:rPr lang="ru-RU" sz="3600" b="1" dirty="0">
                <a:solidFill>
                  <a:schemeClr val="tx1"/>
                </a:solidFill>
              </a:rPr>
              <a:t>задания для математической эстафеты (10 примеров) по новой теме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57298"/>
            <a:ext cx="7615262" cy="464347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Самостоятельно (по уровням)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sz="3100" b="1" dirty="0" smtClean="0">
                <a:solidFill>
                  <a:srgbClr val="00B050"/>
                </a:solidFill>
              </a:rPr>
              <a:t>1 уровень: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а) 4х²-9; б) 25а²+30ав +9а²</a:t>
            </a:r>
            <a:br>
              <a:rPr lang="ru-RU" sz="3100" dirty="0" smtClean="0"/>
            </a:br>
            <a:r>
              <a:rPr lang="ru-RU" sz="3100" b="1" dirty="0" smtClean="0">
                <a:solidFill>
                  <a:srgbClr val="0070C0"/>
                </a:solidFill>
              </a:rPr>
              <a:t>2 уровень: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а)4х²у² - 9а²; б)49в² + 14в6 + а10;</a:t>
            </a:r>
            <a:br>
              <a:rPr lang="ru-RU" sz="3100" dirty="0" smtClean="0"/>
            </a:br>
            <a:r>
              <a:rPr lang="ru-RU" sz="3100" b="1" dirty="0" smtClean="0">
                <a:solidFill>
                  <a:srgbClr val="7030A0"/>
                </a:solidFill>
              </a:rPr>
              <a:t>3 уровень: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а)81(х+7)² - 121;</a:t>
            </a:r>
            <a:br>
              <a:rPr lang="ru-RU" sz="3100" dirty="0" smtClean="0"/>
            </a:br>
            <a:r>
              <a:rPr lang="ru-RU" sz="3100" dirty="0" smtClean="0"/>
              <a:t>б)4х6 + 28 х3у² + 49у4</a:t>
            </a:r>
            <a:br>
              <a:rPr lang="ru-RU" sz="3100" dirty="0" smtClean="0"/>
            </a:br>
            <a:endParaRPr lang="ru-RU" sz="3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428604"/>
            <a:ext cx="7240616" cy="5869006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Подведение итогов урока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Какова была главная цель урока?</a:t>
            </a:r>
            <a:br>
              <a:rPr lang="ru-RU" sz="4000" b="1" dirty="0" smtClean="0"/>
            </a:br>
            <a:r>
              <a:rPr lang="ru-RU" sz="4000" b="1" dirty="0" smtClean="0"/>
              <a:t>Достигли мы её в полной мере?</a:t>
            </a:r>
            <a:br>
              <a:rPr lang="ru-RU" sz="4000" b="1" dirty="0" smtClean="0"/>
            </a:br>
            <a:r>
              <a:rPr lang="ru-RU" sz="4000" b="1" dirty="0" smtClean="0"/>
              <a:t>Что получилось? Что не получилось? Почему?</a:t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Какое у вас сейчас настроение?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Цель урока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28728" y="1714488"/>
            <a:ext cx="678661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B050"/>
                </a:solidFill>
              </a:rPr>
              <a:t> </a:t>
            </a:r>
            <a:r>
              <a:rPr lang="ru-RU" sz="2400" b="1" dirty="0" smtClean="0">
                <a:solidFill>
                  <a:srgbClr val="00B050"/>
                </a:solidFill>
              </a:rPr>
              <a:t>Образовательная: </a:t>
            </a:r>
            <a:r>
              <a:rPr lang="ru-RU" sz="2400" b="1" dirty="0" smtClean="0"/>
              <a:t>-Обучающиеся смогут научиться применять формулы сокращённого умножения при разложении многочленов на множители.</a:t>
            </a:r>
          </a:p>
          <a:p>
            <a:r>
              <a:rPr lang="ru-RU" sz="2400" b="1" dirty="0" smtClean="0">
                <a:solidFill>
                  <a:srgbClr val="00B050"/>
                </a:solidFill>
              </a:rPr>
              <a:t>Развивающая:</a:t>
            </a:r>
            <a:r>
              <a:rPr lang="ru-RU" sz="2400" b="1" dirty="0" smtClean="0"/>
              <a:t> развивать умение наблюдать, проводить рассуждения, способствовать развитию мышления, речи.</a:t>
            </a:r>
          </a:p>
          <a:p>
            <a:r>
              <a:rPr lang="ru-RU" sz="2400" b="1" dirty="0" smtClean="0">
                <a:solidFill>
                  <a:srgbClr val="00B050"/>
                </a:solidFill>
              </a:rPr>
              <a:t>Воспитательная:</a:t>
            </a:r>
            <a:r>
              <a:rPr lang="ru-RU" sz="2400" b="1" dirty="0" smtClean="0"/>
              <a:t> способствовать развитию самостоятельности, самооценке собственной деятельности, умение работать в парах и группах.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1071522"/>
            <a:ext cx="7561263" cy="578647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Результаты работы(лист самооценки).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b="1" dirty="0" smtClean="0">
                <a:solidFill>
                  <a:schemeClr val="tx1"/>
                </a:solidFill>
              </a:rPr>
              <a:t>21 – 25 баллов </a:t>
            </a:r>
            <a:r>
              <a:rPr lang="ru-RU" sz="4000" b="1" dirty="0" smtClean="0"/>
              <a:t>– «5»</a:t>
            </a:r>
            <a:br>
              <a:rPr lang="ru-RU" sz="4000" b="1" dirty="0" smtClean="0"/>
            </a:br>
            <a:r>
              <a:rPr lang="ru-RU" sz="4000" b="1" dirty="0" smtClean="0">
                <a:solidFill>
                  <a:schemeClr val="tx1"/>
                </a:solidFill>
              </a:rPr>
              <a:t>17 – 20 баллов </a:t>
            </a:r>
            <a:r>
              <a:rPr lang="ru-RU" sz="4000" b="1" dirty="0" smtClean="0"/>
              <a:t>– «4»</a:t>
            </a:r>
            <a:br>
              <a:rPr lang="ru-RU" sz="4000" b="1" dirty="0" smtClean="0"/>
            </a:br>
            <a:r>
              <a:rPr lang="ru-RU" sz="4000" b="1" dirty="0" smtClean="0">
                <a:solidFill>
                  <a:schemeClr val="tx1"/>
                </a:solidFill>
              </a:rPr>
              <a:t>14 – 16 баллов </a:t>
            </a:r>
            <a:r>
              <a:rPr lang="ru-RU" sz="4000" b="1" dirty="0" smtClean="0"/>
              <a:t>– «3»</a:t>
            </a:r>
            <a:br>
              <a:rPr lang="ru-RU" sz="4000" b="1" dirty="0" smtClean="0"/>
            </a:br>
            <a:r>
              <a:rPr lang="ru-RU" sz="4000" b="1" dirty="0" smtClean="0">
                <a:solidFill>
                  <a:schemeClr val="tx1"/>
                </a:solidFill>
              </a:rPr>
              <a:t>меньше 13 баллов </a:t>
            </a:r>
            <a:r>
              <a:rPr lang="ru-RU" sz="4000" b="1" dirty="0" smtClean="0"/>
              <a:t>– необходимо поработать ещё!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428604"/>
            <a:ext cx="7561263" cy="5869006"/>
          </a:xfrm>
        </p:spPr>
        <p:txBody>
          <a:bodyPr/>
          <a:lstStyle/>
          <a:p>
            <a:r>
              <a:rPr lang="ru-RU" b="1" i="1" dirty="0" smtClean="0">
                <a:solidFill>
                  <a:schemeClr val="tx1"/>
                </a:solidFill>
              </a:rPr>
              <a:t>Человек не застрахован от ошибок, особенно, если он овладевает чем – то новым. Никогда не отчаивайтесь – и всё получится! Удачи вам! </a:t>
            </a:r>
            <a:r>
              <a:rPr lang="ru-RU" dirty="0"/>
              <a:t/>
            </a:r>
            <a:br>
              <a:rPr lang="ru-RU" dirty="0"/>
            </a:b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000108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Слова Конфуция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357290" y="2143116"/>
            <a:ext cx="6643734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 пути ведут к знанию: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путь размышления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это путь самый благородный,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путь подражания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это путь самый легкий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путь опыта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это путь самый горький.</a:t>
            </a:r>
            <a:endParaRPr kumimoji="0" lang="ru-RU" sz="4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643042" y="785794"/>
          <a:ext cx="7215237" cy="5572162"/>
        </p:xfrm>
        <a:graphic>
          <a:graphicData uri="http://schemas.openxmlformats.org/drawingml/2006/table">
            <a:tbl>
              <a:tblPr/>
              <a:tblGrid>
                <a:gridCol w="2405079"/>
                <a:gridCol w="2405079"/>
                <a:gridCol w="2405079"/>
              </a:tblGrid>
              <a:tr h="253280"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ФАМИЛИЯ, ИМЯ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32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ЭТАПЫ УРОКА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ЗАДАНИЕ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КОЛИЧЕСТВО БАЛЛОВ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280">
                <a:tc row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ПОВТОРЕНИЕ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№1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8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 b="1" dirty="0">
                        <a:solidFill>
                          <a:srgbClr val="8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2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№2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8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 b="1" dirty="0">
                        <a:solidFill>
                          <a:srgbClr val="8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2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№3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8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 b="1" dirty="0">
                        <a:solidFill>
                          <a:srgbClr val="8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2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№4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8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 b="1">
                        <a:solidFill>
                          <a:srgbClr val="8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280"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ИЗУЧЕНИЕ НОВОГО МАТЕРИАЛА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УСТНАЯ РАБОТА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8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 b="1" dirty="0">
                        <a:solidFill>
                          <a:srgbClr val="8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2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ПОМОЩЬ УЧИТЕЛЮ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8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 b="1" dirty="0">
                        <a:solidFill>
                          <a:srgbClr val="8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98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ОЦЕНКА МОЕГО ПОНИМАНИЯ МАТЕРИАЛА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8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 b="1" dirty="0">
                        <a:solidFill>
                          <a:srgbClr val="8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280">
                <a:tc row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ЗАКРЕПЛЕНИЕ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№595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8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 b="1" dirty="0">
                        <a:solidFill>
                          <a:srgbClr val="8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2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№607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8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 b="1" dirty="0">
                        <a:solidFill>
                          <a:srgbClr val="8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2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№619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8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 b="1" dirty="0">
                        <a:solidFill>
                          <a:srgbClr val="8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2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№621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8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 b="1" dirty="0">
                        <a:solidFill>
                          <a:srgbClr val="8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98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ТРЕНИРОВОЧНЫЕ УПРАЖНЕНИЯ ПО АЛГОРИТМУ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РАБОТА ПО КАРТОЧКЕ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8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 b="1" dirty="0">
                        <a:solidFill>
                          <a:srgbClr val="8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280"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ИТОГОВОЕ КОЛИЧЕСТВО БАЛЛОВ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8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MAX</a:t>
                      </a:r>
                      <a:r>
                        <a:rPr lang="ru-RU" sz="1200" b="1" dirty="0">
                          <a:solidFill>
                            <a:srgbClr val="8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= 25 БАЛЛОВ</a:t>
                      </a:r>
                      <a:endParaRPr lang="ru-RU" sz="1100" b="1" dirty="0">
                        <a:solidFill>
                          <a:srgbClr val="8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280"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ОТМЕТКА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560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 С КАКИМ НАСТРОЕНИЕМ ТЫ УХОДИШЬ С УРОКА? ОЦЕНИ ЕГО ПО ПЯТИБАЛЬНОЙ ШКАЛЕ! 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214290"/>
            <a:ext cx="8358214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ЛИСТ САМООЦЕНКИ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357166"/>
            <a:ext cx="7561263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Повторение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8485" name="Rectangle 53"/>
          <p:cNvSpPr>
            <a:spLocks noChangeArrowheads="1"/>
          </p:cNvSpPr>
          <p:nvPr/>
        </p:nvSpPr>
        <p:spPr bwMode="auto">
          <a:xfrm>
            <a:off x="1071538" y="3286124"/>
            <a:ext cx="2786082" cy="4286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Чему равен квадрат суммы.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</a:endParaRPr>
          </a:p>
        </p:txBody>
      </p:sp>
      <p:sp>
        <p:nvSpPr>
          <p:cNvPr id="18474" name="Rectangle 42"/>
          <p:cNvSpPr>
            <a:spLocks noChangeArrowheads="1"/>
          </p:cNvSpPr>
          <p:nvPr/>
        </p:nvSpPr>
        <p:spPr bwMode="auto">
          <a:xfrm>
            <a:off x="1071538" y="1857364"/>
            <a:ext cx="2786082" cy="5000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Чему равен квадрат разности.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</a:endParaRPr>
          </a:p>
        </p:txBody>
      </p:sp>
      <p:sp>
        <p:nvSpPr>
          <p:cNvPr id="18484" name="Rectangle 52"/>
          <p:cNvSpPr>
            <a:spLocks noChangeArrowheads="1"/>
          </p:cNvSpPr>
          <p:nvPr/>
        </p:nvSpPr>
        <p:spPr bwMode="auto">
          <a:xfrm>
            <a:off x="1071538" y="2500306"/>
            <a:ext cx="2786082" cy="7143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Формула для  нахождения куба разности двух выражений.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</a:endParaRPr>
          </a:p>
        </p:txBody>
      </p:sp>
      <p:sp>
        <p:nvSpPr>
          <p:cNvPr id="18475" name="Rectangle 43"/>
          <p:cNvSpPr>
            <a:spLocks noChangeArrowheads="1"/>
          </p:cNvSpPr>
          <p:nvPr/>
        </p:nvSpPr>
        <p:spPr bwMode="auto">
          <a:xfrm>
            <a:off x="1071538" y="3857628"/>
            <a:ext cx="2786082" cy="64294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Формула для  нахождения куба суммы двух выражений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</a:endParaRPr>
          </a:p>
        </p:txBody>
      </p:sp>
      <p:sp>
        <p:nvSpPr>
          <p:cNvPr id="18483" name="Rectangle 51"/>
          <p:cNvSpPr>
            <a:spLocks noChangeArrowheads="1"/>
          </p:cNvSpPr>
          <p:nvPr/>
        </p:nvSpPr>
        <p:spPr bwMode="auto">
          <a:xfrm>
            <a:off x="1071538" y="4572008"/>
            <a:ext cx="2786082" cy="64294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Какие способы разложения на множители вы знаете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</a:endParaRPr>
          </a:p>
        </p:txBody>
      </p:sp>
      <p:sp>
        <p:nvSpPr>
          <p:cNvPr id="18476" name="Rectangle 44"/>
          <p:cNvSpPr>
            <a:spLocks noChangeArrowheads="1"/>
          </p:cNvSpPr>
          <p:nvPr/>
        </p:nvSpPr>
        <p:spPr bwMode="auto">
          <a:xfrm>
            <a:off x="1142976" y="5357826"/>
            <a:ext cx="2714644" cy="7143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Чему равна разность квадратов двух выражений?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</a:endParaRPr>
          </a:p>
        </p:txBody>
      </p:sp>
      <p:sp>
        <p:nvSpPr>
          <p:cNvPr id="18482" name="AutoShape 50"/>
          <p:cNvSpPr>
            <a:spLocks noChangeArrowheads="1"/>
          </p:cNvSpPr>
          <p:nvPr/>
        </p:nvSpPr>
        <p:spPr bwMode="auto">
          <a:xfrm>
            <a:off x="5286380" y="1785926"/>
            <a:ext cx="2714625" cy="4857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en-US" sz="1800" b="1" i="0" u="none" strike="noStrike" cap="none" normalizeH="0" baseline="3000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– b</a:t>
            </a:r>
            <a:r>
              <a:rPr kumimoji="0" lang="en-US" sz="1800" b="1" i="0" u="none" strike="noStrike" cap="none" normalizeH="0" baseline="3000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= (a – b)(a + b)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</a:endParaRPr>
          </a:p>
        </p:txBody>
      </p:sp>
      <p:sp>
        <p:nvSpPr>
          <p:cNvPr id="18477" name="AutoShape 45"/>
          <p:cNvSpPr>
            <a:spLocks noChangeArrowheads="1"/>
          </p:cNvSpPr>
          <p:nvPr/>
        </p:nvSpPr>
        <p:spPr bwMode="auto">
          <a:xfrm>
            <a:off x="5286380" y="2428868"/>
            <a:ext cx="2714625" cy="4381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(a + b)</a:t>
            </a:r>
            <a:r>
              <a:rPr kumimoji="0" lang="en-US" sz="1800" b="1" i="0" u="none" strike="noStrike" cap="none" normalizeH="0" baseline="3000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800" b="1" i="0" u="none" strike="noStrike" cap="none" normalizeH="0" baseline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= a</a:t>
            </a:r>
            <a:r>
              <a:rPr kumimoji="0" lang="en-US" sz="1800" b="1" i="0" u="none" strike="noStrike" cap="none" normalizeH="0" baseline="3000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800" b="1" i="0" u="none" strike="noStrike" cap="none" normalizeH="0" baseline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+ 2ab + b</a:t>
            </a:r>
            <a:r>
              <a:rPr kumimoji="0" lang="en-US" sz="1800" b="1" i="0" u="none" strike="noStrike" cap="none" normalizeH="0" baseline="3000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</a:endParaRPr>
          </a:p>
        </p:txBody>
      </p:sp>
      <p:sp>
        <p:nvSpPr>
          <p:cNvPr id="18481" name="AutoShape 49"/>
          <p:cNvSpPr>
            <a:spLocks noChangeArrowheads="1"/>
          </p:cNvSpPr>
          <p:nvPr/>
        </p:nvSpPr>
        <p:spPr bwMode="auto">
          <a:xfrm>
            <a:off x="5286380" y="3000372"/>
            <a:ext cx="2714625" cy="5238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Вынесение общего множителя за скобки, способ группировки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</a:endParaRPr>
          </a:p>
        </p:txBody>
      </p:sp>
      <p:sp>
        <p:nvSpPr>
          <p:cNvPr id="18478" name="AutoShape 46"/>
          <p:cNvSpPr>
            <a:spLocks noChangeArrowheads="1"/>
          </p:cNvSpPr>
          <p:nvPr/>
        </p:nvSpPr>
        <p:spPr bwMode="auto">
          <a:xfrm>
            <a:off x="5286380" y="3786190"/>
            <a:ext cx="2714625" cy="5524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(a </a:t>
            </a:r>
            <a:r>
              <a:rPr kumimoji="0" lang="ru-RU" sz="1800" b="1" i="0" u="none" strike="noStrike" cap="none" normalizeH="0" baseline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en-US" sz="1800" b="1" i="0" u="none" strike="noStrike" cap="none" normalizeH="0" baseline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b)</a:t>
            </a:r>
            <a:r>
              <a:rPr kumimoji="0" lang="en-US" sz="1800" b="1" i="0" u="none" strike="noStrike" cap="none" normalizeH="0" baseline="3000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800" b="1" i="0" u="none" strike="noStrike" cap="none" normalizeH="0" baseline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= a</a:t>
            </a:r>
            <a:r>
              <a:rPr kumimoji="0" lang="en-US" sz="1800" b="1" i="0" u="none" strike="noStrike" cap="none" normalizeH="0" baseline="3000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800" b="1" i="0" u="none" strike="noStrike" cap="none" normalizeH="0" baseline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800" b="1" i="0" u="none" strike="noStrike" cap="none" normalizeH="0" baseline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en-US" sz="1800" b="1" i="0" u="none" strike="noStrike" cap="none" normalizeH="0" baseline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2ab + b</a:t>
            </a:r>
            <a:r>
              <a:rPr kumimoji="0" lang="en-US" sz="1800" b="1" i="0" u="none" strike="noStrike" cap="none" normalizeH="0" baseline="3000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2</a:t>
            </a:r>
            <a:endParaRPr kumimoji="0" lang="ru-RU" sz="1100" b="0" i="0" u="none" strike="noStrike" cap="none" normalizeH="0" baseline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</a:endParaRPr>
          </a:p>
        </p:txBody>
      </p:sp>
      <p:sp>
        <p:nvSpPr>
          <p:cNvPr id="18480" name="AutoShape 48"/>
          <p:cNvSpPr>
            <a:spLocks noChangeArrowheads="1"/>
          </p:cNvSpPr>
          <p:nvPr/>
        </p:nvSpPr>
        <p:spPr bwMode="auto">
          <a:xfrm>
            <a:off x="5286380" y="4572008"/>
            <a:ext cx="2714625" cy="5619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a – b)</a:t>
            </a:r>
            <a:r>
              <a:rPr kumimoji="0" lang="en-US" sz="1400" b="1" i="0" u="none" strike="noStrike" cap="none" normalizeH="0" baseline="3000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= a</a:t>
            </a:r>
            <a:r>
              <a:rPr kumimoji="0" lang="en-US" sz="1400" b="1" i="0" u="none" strike="noStrike" cap="none" normalizeH="0" baseline="3000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– 3a</a:t>
            </a:r>
            <a:r>
              <a:rPr kumimoji="0" lang="en-US" sz="1400" b="1" i="0" u="none" strike="noStrike" cap="none" normalizeH="0" baseline="3000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b+ 3ab</a:t>
            </a:r>
            <a:r>
              <a:rPr kumimoji="0" lang="en-US" sz="1400" b="1" i="0" u="none" strike="noStrike" cap="none" normalizeH="0" baseline="3000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– b</a:t>
            </a:r>
            <a:r>
              <a:rPr kumimoji="0" lang="en-US" sz="1400" b="1" i="0" u="none" strike="noStrike" cap="none" normalizeH="0" baseline="3000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</a:endParaRPr>
          </a:p>
        </p:txBody>
      </p:sp>
      <p:sp>
        <p:nvSpPr>
          <p:cNvPr id="18479" name="AutoShape 47"/>
          <p:cNvSpPr>
            <a:spLocks noChangeArrowheads="1"/>
          </p:cNvSpPr>
          <p:nvPr/>
        </p:nvSpPr>
        <p:spPr bwMode="auto">
          <a:xfrm>
            <a:off x="5286380" y="5357826"/>
            <a:ext cx="2714625" cy="50482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a + b)</a:t>
            </a:r>
            <a:r>
              <a:rPr kumimoji="0" lang="en-US" sz="1400" b="1" i="0" u="none" strike="noStrike" cap="none" normalizeH="0" baseline="3000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= a</a:t>
            </a:r>
            <a:r>
              <a:rPr kumimoji="0" lang="en-US" sz="1400" b="1" i="0" u="none" strike="noStrike" cap="none" normalizeH="0" baseline="3000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+ 3a</a:t>
            </a:r>
            <a:r>
              <a:rPr kumimoji="0" lang="en-US" sz="1400" b="1" i="0" u="none" strike="noStrike" cap="none" normalizeH="0" baseline="3000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b+ 3ab</a:t>
            </a:r>
            <a:r>
              <a:rPr kumimoji="0" lang="en-US" sz="1400" b="1" i="0" u="none" strike="noStrike" cap="none" normalizeH="0" baseline="3000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+ b</a:t>
            </a:r>
            <a:r>
              <a:rPr kumimoji="0" lang="en-US" sz="1400" b="1" i="0" u="none" strike="noStrike" cap="none" normalizeH="0" baseline="3000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3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</a:endParaRPr>
          </a:p>
        </p:txBody>
      </p:sp>
      <p:sp>
        <p:nvSpPr>
          <p:cNvPr id="18486" name="Rectangle 54"/>
          <p:cNvSpPr>
            <a:spLocks noChangeArrowheads="1"/>
          </p:cNvSpPr>
          <p:nvPr/>
        </p:nvSpPr>
        <p:spPr bwMode="auto">
          <a:xfrm>
            <a:off x="500034" y="1214422"/>
            <a:ext cx="821537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№1. СОЕДИНИ СТРЕЛКАМИ. (2 БАЛЛА)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93" name="Rectangle 6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357166"/>
            <a:ext cx="7561263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Повторение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8485" name="Rectangle 53"/>
          <p:cNvSpPr>
            <a:spLocks noChangeArrowheads="1"/>
          </p:cNvSpPr>
          <p:nvPr/>
        </p:nvSpPr>
        <p:spPr bwMode="auto">
          <a:xfrm>
            <a:off x="1071538" y="3286124"/>
            <a:ext cx="2786082" cy="4286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Чему равен квадрат суммы.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</a:endParaRPr>
          </a:p>
        </p:txBody>
      </p:sp>
      <p:sp>
        <p:nvSpPr>
          <p:cNvPr id="18474" name="Rectangle 42"/>
          <p:cNvSpPr>
            <a:spLocks noChangeArrowheads="1"/>
          </p:cNvSpPr>
          <p:nvPr/>
        </p:nvSpPr>
        <p:spPr bwMode="auto">
          <a:xfrm>
            <a:off x="1071538" y="1857364"/>
            <a:ext cx="2786082" cy="5000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Чему равен квадрат разности.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</a:endParaRPr>
          </a:p>
        </p:txBody>
      </p:sp>
      <p:sp>
        <p:nvSpPr>
          <p:cNvPr id="18484" name="Rectangle 52"/>
          <p:cNvSpPr>
            <a:spLocks noChangeArrowheads="1"/>
          </p:cNvSpPr>
          <p:nvPr/>
        </p:nvSpPr>
        <p:spPr bwMode="auto">
          <a:xfrm>
            <a:off x="1071538" y="2500306"/>
            <a:ext cx="2786082" cy="7143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Формула для  нахождения куба разности двух выражений.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</a:endParaRPr>
          </a:p>
        </p:txBody>
      </p:sp>
      <p:sp>
        <p:nvSpPr>
          <p:cNvPr id="18475" name="Rectangle 43"/>
          <p:cNvSpPr>
            <a:spLocks noChangeArrowheads="1"/>
          </p:cNvSpPr>
          <p:nvPr/>
        </p:nvSpPr>
        <p:spPr bwMode="auto">
          <a:xfrm>
            <a:off x="1071538" y="3857628"/>
            <a:ext cx="2786082" cy="64294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Формула для  нахождения куба суммы двух выражений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</a:endParaRPr>
          </a:p>
        </p:txBody>
      </p:sp>
      <p:sp>
        <p:nvSpPr>
          <p:cNvPr id="18483" name="Rectangle 51"/>
          <p:cNvSpPr>
            <a:spLocks noChangeArrowheads="1"/>
          </p:cNvSpPr>
          <p:nvPr/>
        </p:nvSpPr>
        <p:spPr bwMode="auto">
          <a:xfrm>
            <a:off x="1071538" y="4572008"/>
            <a:ext cx="2786082" cy="64294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Какие способы разложения на множители вы знаете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</a:endParaRPr>
          </a:p>
        </p:txBody>
      </p:sp>
      <p:sp>
        <p:nvSpPr>
          <p:cNvPr id="18476" name="Rectangle 44"/>
          <p:cNvSpPr>
            <a:spLocks noChangeArrowheads="1"/>
          </p:cNvSpPr>
          <p:nvPr/>
        </p:nvSpPr>
        <p:spPr bwMode="auto">
          <a:xfrm>
            <a:off x="1142976" y="5357826"/>
            <a:ext cx="2714644" cy="7143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Чему равна разность квадратов двух выражений?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</a:endParaRPr>
          </a:p>
        </p:txBody>
      </p:sp>
      <p:sp>
        <p:nvSpPr>
          <p:cNvPr id="18482" name="AutoShape 50"/>
          <p:cNvSpPr>
            <a:spLocks noChangeArrowheads="1"/>
          </p:cNvSpPr>
          <p:nvPr/>
        </p:nvSpPr>
        <p:spPr bwMode="auto">
          <a:xfrm>
            <a:off x="5286380" y="1785926"/>
            <a:ext cx="2714625" cy="4857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en-US" sz="1800" b="1" i="0" u="none" strike="noStrike" cap="none" normalizeH="0" baseline="3000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– b</a:t>
            </a:r>
            <a:r>
              <a:rPr kumimoji="0" lang="en-US" sz="1800" b="1" i="0" u="none" strike="noStrike" cap="none" normalizeH="0" baseline="3000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= (a – b)(a + b)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</a:endParaRPr>
          </a:p>
        </p:txBody>
      </p:sp>
      <p:sp>
        <p:nvSpPr>
          <p:cNvPr id="18477" name="AutoShape 45"/>
          <p:cNvSpPr>
            <a:spLocks noChangeArrowheads="1"/>
          </p:cNvSpPr>
          <p:nvPr/>
        </p:nvSpPr>
        <p:spPr bwMode="auto">
          <a:xfrm>
            <a:off x="5286380" y="2428868"/>
            <a:ext cx="2714625" cy="4381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(a + b)</a:t>
            </a:r>
            <a:r>
              <a:rPr kumimoji="0" lang="en-US" sz="1800" b="1" i="0" u="none" strike="noStrike" cap="none" normalizeH="0" baseline="3000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800" b="1" i="0" u="none" strike="noStrike" cap="none" normalizeH="0" baseline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= a</a:t>
            </a:r>
            <a:r>
              <a:rPr kumimoji="0" lang="en-US" sz="1800" b="1" i="0" u="none" strike="noStrike" cap="none" normalizeH="0" baseline="3000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800" b="1" i="0" u="none" strike="noStrike" cap="none" normalizeH="0" baseline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+ 2ab + b</a:t>
            </a:r>
            <a:r>
              <a:rPr kumimoji="0" lang="en-US" sz="1800" b="1" i="0" u="none" strike="noStrike" cap="none" normalizeH="0" baseline="3000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</a:endParaRPr>
          </a:p>
        </p:txBody>
      </p:sp>
      <p:sp>
        <p:nvSpPr>
          <p:cNvPr id="18481" name="AutoShape 49"/>
          <p:cNvSpPr>
            <a:spLocks noChangeArrowheads="1"/>
          </p:cNvSpPr>
          <p:nvPr/>
        </p:nvSpPr>
        <p:spPr bwMode="auto">
          <a:xfrm>
            <a:off x="5286380" y="3000372"/>
            <a:ext cx="2714625" cy="5238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Вынесение общего множителя за скобки, способ группировки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</a:endParaRPr>
          </a:p>
        </p:txBody>
      </p:sp>
      <p:sp>
        <p:nvSpPr>
          <p:cNvPr id="18478" name="AutoShape 46"/>
          <p:cNvSpPr>
            <a:spLocks noChangeArrowheads="1"/>
          </p:cNvSpPr>
          <p:nvPr/>
        </p:nvSpPr>
        <p:spPr bwMode="auto">
          <a:xfrm>
            <a:off x="5286380" y="3786190"/>
            <a:ext cx="2714625" cy="5524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(a </a:t>
            </a:r>
            <a:r>
              <a:rPr kumimoji="0" lang="ru-RU" sz="1800" b="1" i="0" u="none" strike="noStrike" cap="none" normalizeH="0" baseline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en-US" sz="1800" b="1" i="0" u="none" strike="noStrike" cap="none" normalizeH="0" baseline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b)</a:t>
            </a:r>
            <a:r>
              <a:rPr kumimoji="0" lang="en-US" sz="1800" b="1" i="0" u="none" strike="noStrike" cap="none" normalizeH="0" baseline="3000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800" b="1" i="0" u="none" strike="noStrike" cap="none" normalizeH="0" baseline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= a</a:t>
            </a:r>
            <a:r>
              <a:rPr kumimoji="0" lang="en-US" sz="1800" b="1" i="0" u="none" strike="noStrike" cap="none" normalizeH="0" baseline="3000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800" b="1" i="0" u="none" strike="noStrike" cap="none" normalizeH="0" baseline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800" b="1" i="0" u="none" strike="noStrike" cap="none" normalizeH="0" baseline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en-US" sz="1800" b="1" i="0" u="none" strike="noStrike" cap="none" normalizeH="0" baseline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2ab + b</a:t>
            </a:r>
            <a:r>
              <a:rPr kumimoji="0" lang="en-US" sz="1800" b="1" i="0" u="none" strike="noStrike" cap="none" normalizeH="0" baseline="3000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2</a:t>
            </a:r>
            <a:endParaRPr kumimoji="0" lang="ru-RU" sz="1100" b="0" i="0" u="none" strike="noStrike" cap="none" normalizeH="0" baseline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</a:endParaRPr>
          </a:p>
        </p:txBody>
      </p:sp>
      <p:sp>
        <p:nvSpPr>
          <p:cNvPr id="18480" name="AutoShape 48"/>
          <p:cNvSpPr>
            <a:spLocks noChangeArrowheads="1"/>
          </p:cNvSpPr>
          <p:nvPr/>
        </p:nvSpPr>
        <p:spPr bwMode="auto">
          <a:xfrm>
            <a:off x="5286380" y="4572008"/>
            <a:ext cx="2714625" cy="5619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a – b)</a:t>
            </a:r>
            <a:r>
              <a:rPr kumimoji="0" lang="en-US" sz="1400" b="1" i="0" u="none" strike="noStrike" cap="none" normalizeH="0" baseline="3000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= a</a:t>
            </a:r>
            <a:r>
              <a:rPr kumimoji="0" lang="en-US" sz="1400" b="1" i="0" u="none" strike="noStrike" cap="none" normalizeH="0" baseline="3000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– 3a</a:t>
            </a:r>
            <a:r>
              <a:rPr kumimoji="0" lang="en-US" sz="1400" b="1" i="0" u="none" strike="noStrike" cap="none" normalizeH="0" baseline="3000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b+ 3ab</a:t>
            </a:r>
            <a:r>
              <a:rPr kumimoji="0" lang="en-US" sz="1400" b="1" i="0" u="none" strike="noStrike" cap="none" normalizeH="0" baseline="3000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– b</a:t>
            </a:r>
            <a:r>
              <a:rPr kumimoji="0" lang="en-US" sz="1400" b="1" i="0" u="none" strike="noStrike" cap="none" normalizeH="0" baseline="3000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</a:endParaRPr>
          </a:p>
        </p:txBody>
      </p:sp>
      <p:sp>
        <p:nvSpPr>
          <p:cNvPr id="18479" name="AutoShape 47"/>
          <p:cNvSpPr>
            <a:spLocks noChangeArrowheads="1"/>
          </p:cNvSpPr>
          <p:nvPr/>
        </p:nvSpPr>
        <p:spPr bwMode="auto">
          <a:xfrm>
            <a:off x="5286380" y="5357826"/>
            <a:ext cx="2714625" cy="50482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a + b)</a:t>
            </a:r>
            <a:r>
              <a:rPr kumimoji="0" lang="en-US" sz="1400" b="1" i="0" u="none" strike="noStrike" cap="none" normalizeH="0" baseline="3000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= a</a:t>
            </a:r>
            <a:r>
              <a:rPr kumimoji="0" lang="en-US" sz="1400" b="1" i="0" u="none" strike="noStrike" cap="none" normalizeH="0" baseline="3000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+ 3a</a:t>
            </a:r>
            <a:r>
              <a:rPr kumimoji="0" lang="en-US" sz="1400" b="1" i="0" u="none" strike="noStrike" cap="none" normalizeH="0" baseline="3000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b+ 3ab</a:t>
            </a:r>
            <a:r>
              <a:rPr kumimoji="0" lang="en-US" sz="1400" b="1" i="0" u="none" strike="noStrike" cap="none" normalizeH="0" baseline="3000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+ b</a:t>
            </a:r>
            <a:r>
              <a:rPr kumimoji="0" lang="en-US" sz="1400" b="1" i="0" u="none" strike="noStrike" cap="none" normalizeH="0" baseline="3000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3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</a:endParaRPr>
          </a:p>
        </p:txBody>
      </p:sp>
      <p:sp>
        <p:nvSpPr>
          <p:cNvPr id="18486" name="Rectangle 54"/>
          <p:cNvSpPr>
            <a:spLocks noChangeArrowheads="1"/>
          </p:cNvSpPr>
          <p:nvPr/>
        </p:nvSpPr>
        <p:spPr bwMode="auto">
          <a:xfrm>
            <a:off x="500034" y="1214422"/>
            <a:ext cx="821537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№1. СОЕДИНИ СТРЕЛКАМИ. (2 БАЛЛА)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93" name="Rectangle 6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 rot="16200000" flipH="1">
            <a:off x="3500430" y="2428868"/>
            <a:ext cx="2143140" cy="142876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18474" idx="3"/>
            <a:endCxn id="18478" idx="1"/>
          </p:cNvCxnSpPr>
          <p:nvPr/>
        </p:nvCxnSpPr>
        <p:spPr>
          <a:xfrm>
            <a:off x="3857620" y="2107397"/>
            <a:ext cx="1428760" cy="195501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18474" idx="3"/>
            <a:endCxn id="18478" idx="1"/>
          </p:cNvCxnSpPr>
          <p:nvPr/>
        </p:nvCxnSpPr>
        <p:spPr>
          <a:xfrm>
            <a:off x="3857620" y="2107397"/>
            <a:ext cx="1428760" cy="195501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endCxn id="18480" idx="1"/>
          </p:cNvCxnSpPr>
          <p:nvPr/>
        </p:nvCxnSpPr>
        <p:spPr>
          <a:xfrm rot="16200000" flipH="1">
            <a:off x="3502812" y="3069428"/>
            <a:ext cx="2066938" cy="150019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18485" idx="3"/>
            <a:endCxn id="18477" idx="1"/>
          </p:cNvCxnSpPr>
          <p:nvPr/>
        </p:nvCxnSpPr>
        <p:spPr>
          <a:xfrm flipV="1">
            <a:off x="3857620" y="2647943"/>
            <a:ext cx="1428760" cy="85249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18475" idx="3"/>
            <a:endCxn id="18479" idx="1"/>
          </p:cNvCxnSpPr>
          <p:nvPr/>
        </p:nvCxnSpPr>
        <p:spPr>
          <a:xfrm>
            <a:off x="3857620" y="4179099"/>
            <a:ext cx="1428760" cy="143114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18483" idx="3"/>
            <a:endCxn id="18481" idx="1"/>
          </p:cNvCxnSpPr>
          <p:nvPr/>
        </p:nvCxnSpPr>
        <p:spPr>
          <a:xfrm flipV="1">
            <a:off x="3857620" y="3262310"/>
            <a:ext cx="1428760" cy="163116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stCxn id="18476" idx="3"/>
          </p:cNvCxnSpPr>
          <p:nvPr/>
        </p:nvCxnSpPr>
        <p:spPr>
          <a:xfrm flipV="1">
            <a:off x="3857620" y="2071678"/>
            <a:ext cx="1428760" cy="364333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071538" y="2143116"/>
            <a:ext cx="785818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№2. Завершить утверждение. (2 балла)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Представление многочлена в виде произведения одночлена и многочлена называется …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вынесением общего множителя</a:t>
            </a:r>
            <a:r>
              <a:rPr kumimoji="0" lang="ru-RU" sz="3600" b="1" i="1" u="none" strike="noStrike" cap="none" normalizeH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скобки</a:t>
            </a:r>
            <a:endParaRPr kumimoji="0" lang="ru-RU" sz="4800" b="1" i="1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4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000099" y="1643050"/>
            <a:ext cx="7858181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№3.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Восстановить порядок выполнения действий при разложении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многочлена на множители способом группировки. (2 балла)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Чтобы разложить многочлен на множители способом группировки, нужно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вынести в каждой группе общий множитель (в виде многочлена) за скобки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сгруппировать его члены так, чтобы слагаемые в каждой группе имели общий множитель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вынести в каждой группе общий множитель в виде одночлена за скобки </a:t>
            </a:r>
            <a:endParaRPr kumimoji="0" lang="en-US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Ответ: 2, 3, 1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5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15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15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15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15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 rot="10800000" flipV="1">
            <a:off x="1142976" y="1846669"/>
            <a:ext cx="7072362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№4. Отметить знаком плюс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верные выражения. (1 балл за каждое правильно выполненное задание)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3х + 3у = 3(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+ у)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8х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32у = 8х(1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4у)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kumimoji="0" lang="ru-RU" sz="36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1)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а(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у) + 3 (у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= (а + 3)(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у)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атематик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математика</Template>
  <TotalTime>415</TotalTime>
  <Words>969</Words>
  <Application>Microsoft Office PowerPoint</Application>
  <PresentationFormat>Экран (4:3)</PresentationFormat>
  <Paragraphs>162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математика</vt:lpstr>
      <vt:lpstr>Разложение  многочленов на множители с помощью формул сокращённого умножения</vt:lpstr>
      <vt:lpstr>Цель урока</vt:lpstr>
      <vt:lpstr>Слова Конфуция</vt:lpstr>
      <vt:lpstr>Слайд 4</vt:lpstr>
      <vt:lpstr>Повторение </vt:lpstr>
      <vt:lpstr>Повторение </vt:lpstr>
      <vt:lpstr>Слайд 7</vt:lpstr>
      <vt:lpstr>Слайд 8</vt:lpstr>
      <vt:lpstr>Слайд 9</vt:lpstr>
      <vt:lpstr>Слайд 10</vt:lpstr>
      <vt:lpstr>a2 + 2ab + b2= (a + b)2    a2 - 2ab + b2= (a - b)2  </vt:lpstr>
      <vt:lpstr>Немного теории</vt:lpstr>
      <vt:lpstr>Разложение многочлена на множители с помощью формул сокращенного умножения</vt:lpstr>
      <vt:lpstr>Физминутка</vt:lpstr>
      <vt:lpstr>Оцени своё понимание материала!</vt:lpstr>
      <vt:lpstr>Слайд 16</vt:lpstr>
      <vt:lpstr>Домашнее задание П.32 № 755(г);  № 759(м);№818(б); №819(б); для «сильных» №768 (а; б) Придумать задания для математической эстафеты (10 примеров) по новой теме </vt:lpstr>
      <vt:lpstr>Самостоятельно (по уровням) 1 уровень: а) 4х²-9; б) 25а²+30ав +9а² 2 уровень: а)4х²у² - 9а²; б)49в² + 14в6 + а10; 3 уровень: а)81(х+7)² - 121; б)4х6 + 28 х3у² + 49у4 </vt:lpstr>
      <vt:lpstr>Подведение итогов урока Какова была главная цель урока? Достигли мы её в полной мере? Что получилось? Что не получилось? Почему?  Какое у вас сейчас настроение?</vt:lpstr>
      <vt:lpstr>Результаты работы(лист самооценки). 21 – 25 баллов – «5» 17 – 20 баллов – «4» 14 – 16 баллов – «3» меньше 13 баллов – необходимо поработать ещё!  </vt:lpstr>
      <vt:lpstr>Человек не застрахован от ошибок, особенно, если он овладевает чем – то новым. Никогда не отчаивайтесь – и всё получится! Удачи вам! 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Разложение на множители с помощью формул сокращённого умножения</dc:title>
  <dc:creator>Admin</dc:creator>
  <cp:lastModifiedBy>ПК</cp:lastModifiedBy>
  <cp:revision>47</cp:revision>
  <dcterms:created xsi:type="dcterms:W3CDTF">2012-02-12T06:49:40Z</dcterms:created>
  <dcterms:modified xsi:type="dcterms:W3CDTF">2014-12-24T04:37:19Z</dcterms:modified>
</cp:coreProperties>
</file>