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3" r:id="rId1"/>
  </p:sldMasterIdLst>
  <p:notesMasterIdLst>
    <p:notesMasterId r:id="rId16"/>
  </p:notesMasterIdLst>
  <p:handoutMasterIdLst>
    <p:handoutMasterId r:id="rId17"/>
  </p:handoutMasterIdLst>
  <p:sldIdLst>
    <p:sldId id="362" r:id="rId2"/>
    <p:sldId id="257" r:id="rId3"/>
    <p:sldId id="339" r:id="rId4"/>
    <p:sldId id="311" r:id="rId5"/>
    <p:sldId id="307" r:id="rId6"/>
    <p:sldId id="261" r:id="rId7"/>
    <p:sldId id="280" r:id="rId8"/>
    <p:sldId id="356" r:id="rId9"/>
    <p:sldId id="357" r:id="rId10"/>
    <p:sldId id="358" r:id="rId11"/>
    <p:sldId id="359" r:id="rId12"/>
    <p:sldId id="360" r:id="rId13"/>
    <p:sldId id="317" r:id="rId14"/>
    <p:sldId id="361" r:id="rId15"/>
  </p:sldIdLst>
  <p:sldSz cx="9144000" cy="6858000" type="screen4x3"/>
  <p:notesSz cx="6858000" cy="9144000"/>
  <p:custShowLst>
    <p:custShow name="Произвольный показ 1" id="0">
      <p:sldLst/>
    </p:custShow>
    <p:custShow name="Произвольный показ 2" id="1">
      <p:sldLst/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2EBA8F"/>
    <a:srgbClr val="CC0099"/>
    <a:srgbClr val="C00000"/>
    <a:srgbClr val="FF6600"/>
    <a:srgbClr val="008000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1841" autoAdjust="0"/>
  </p:normalViewPr>
  <p:slideViewPr>
    <p:cSldViewPr>
      <p:cViewPr>
        <p:scale>
          <a:sx n="66" d="100"/>
          <a:sy n="66" d="100"/>
        </p:scale>
        <p:origin x="-143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774"/>
    </p:cViewPr>
  </p:sorterViewPr>
  <p:notesViewPr>
    <p:cSldViewPr>
      <p:cViewPr varScale="1">
        <p:scale>
          <a:sx n="62" d="100"/>
          <a:sy n="62" d="100"/>
        </p:scale>
        <p:origin x="-244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AAEF364-9485-46AE-8A45-A8A391FE5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26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2C652F-D38A-4A81-80D0-EB021A04B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7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3021B8-0C0B-4D97-93AC-5CEF20213E46}" type="slidenum">
              <a:rPr lang="ru-RU" altLang="ru-RU" smtClean="0"/>
              <a:pPr eaLnBrk="1" hangingPunct="1">
                <a:spcBef>
                  <a:spcPct val="0"/>
                </a:spcBef>
              </a:pPr>
              <a:t>13</a:t>
            </a:fld>
            <a:endParaRPr lang="ru-RU" altLang="ru-RU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AutoNum type="arabicPeriod"/>
            </a:pPr>
            <a:r>
              <a:rPr lang="ru-RU" altLang="ru-RU" smtClean="0"/>
              <a:t>Дети должны найти правильную запись десятичной дроби и выписать соответствующую ей букву.</a:t>
            </a:r>
          </a:p>
          <a:p>
            <a:pPr eaLnBrk="1" hangingPunct="1">
              <a:buFontTx/>
              <a:buAutoNum type="arabicPeriod"/>
            </a:pPr>
            <a:r>
              <a:rPr lang="ru-RU" altLang="ru-RU" smtClean="0"/>
              <a:t>Прочитать получившееся слово и ответить, что оно означает.</a:t>
            </a:r>
          </a:p>
          <a:p>
            <a:pPr eaLnBrk="1" hangingPunct="1">
              <a:buFontTx/>
              <a:buAutoNum type="arabicPeriod"/>
            </a:pPr>
            <a:r>
              <a:rPr lang="ru-RU" altLang="ru-RU" smtClean="0"/>
              <a:t>Если не знают,  смотрим ответ.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C50C5-EC6E-4A9B-B8AC-211170738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69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6757A-8CCF-4C58-9414-C96B2E2EFE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8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5D76-4696-4F88-9C97-1CD10610E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429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E17BC-8FE8-4E34-9B49-4058F3AF8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30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C69A0-780E-4995-A437-2A8A2AF85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307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66983-608E-4DEA-8E4A-FB974F118A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36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AF237-0B18-4F7B-B52C-FDD16FAE2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3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8ADA-D81D-4E45-84CC-FBECFDFE2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35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52DD8-215A-4066-B711-46B9595BB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2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9FBDA-A7B4-421D-9D76-60567BD7B8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30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68DDF-DCFC-4C00-917D-97DAF6A70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4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73282-674A-4CAB-96B4-17FFB8A33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902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03C95-9758-4B8B-BBB8-D3B0E0729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2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6D0709E-DAE1-4BAF-B977-402AA2287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  <p:sldLayoutId id="21474843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9043" y="404664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98096" y="6021288"/>
            <a:ext cx="8496944" cy="555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Calibri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685" y="3046727"/>
            <a:ext cx="6318448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Королева Елена Геннадьевна</a:t>
            </a:r>
            <a:endParaRPr lang="ru-RU" sz="1400" b="1" dirty="0" smtClean="0">
              <a:solidFill>
                <a:srgbClr val="0070C0"/>
              </a:solidFill>
              <a:effectLst/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преподаватель математики</a:t>
            </a:r>
            <a:endParaRPr lang="ru-RU" sz="1400" b="1" dirty="0" smtClean="0">
              <a:solidFill>
                <a:srgbClr val="0070C0"/>
              </a:solidFill>
              <a:effectLst/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Федеральное государственное казенное общеобразовательное учреждение «Нахимовское военно-морское училище Министерства обороны Российской Федерации»</a:t>
            </a:r>
            <a:endParaRPr lang="ru-RU" sz="1400" b="1" dirty="0" smtClean="0">
              <a:solidFill>
                <a:srgbClr val="0070C0"/>
              </a:solidFill>
              <a:effectLst/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1000"/>
              </a:spcAft>
            </a:pPr>
            <a:r>
              <a:rPr lang="ru-RU" b="1" dirty="0">
                <a:solidFill>
                  <a:srgbClr val="0070C0"/>
                </a:solidFill>
                <a:latin typeface="Times New Roman"/>
                <a:ea typeface="Times New Roman"/>
              </a:rPr>
              <a:t>г. </a:t>
            </a:r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Санкт-Петербург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340768"/>
            <a:ext cx="8064896" cy="1305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cap="all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урок математики в 5 классе по теме </a:t>
            </a:r>
            <a:br>
              <a:rPr lang="ru-RU" sz="2800" b="1" cap="all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</a:br>
            <a:r>
              <a:rPr lang="ru-RU" sz="2800" b="1" cap="all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«Десятичная запись дробных чисел»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67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Выноска-облако 3"/>
          <p:cNvSpPr/>
          <p:nvPr/>
        </p:nvSpPr>
        <p:spPr>
          <a:xfrm>
            <a:off x="684213" y="260350"/>
            <a:ext cx="6624637" cy="1439863"/>
          </a:xfrm>
          <a:prstGeom prst="cloudCallout">
            <a:avLst>
              <a:gd name="adj1" fmla="val -47343"/>
              <a:gd name="adj2" fmla="val 1471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ЗАПИСИ ДЕСЯТИЧНЫХ ЧИСЕЛ:</a:t>
            </a:r>
          </a:p>
        </p:txBody>
      </p:sp>
      <p:pic>
        <p:nvPicPr>
          <p:cNvPr id="5" name="Picture 2" descr="dd36efffaa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80975" y="3387725"/>
            <a:ext cx="2125663" cy="3463925"/>
          </a:xfrm>
          <a:noFill/>
        </p:spPr>
      </p:pic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70494" y="1700808"/>
            <a:ext cx="7308304" cy="5273238"/>
          </a:xfrm>
          <a:prstGeom prst="rect">
            <a:avLst/>
          </a:prstGeom>
          <a:blipFill rotWithShape="1">
            <a:blip r:embed="rId3"/>
            <a:stretch>
              <a:fillRect l="-1334" t="-1040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Выноска-облако 3"/>
          <p:cNvSpPr/>
          <p:nvPr/>
        </p:nvSpPr>
        <p:spPr>
          <a:xfrm>
            <a:off x="882650" y="336550"/>
            <a:ext cx="6048375" cy="1150938"/>
          </a:xfrm>
          <a:prstGeom prst="cloudCallout">
            <a:avLst>
              <a:gd name="adj1" fmla="val -55387"/>
              <a:gd name="adj2" fmla="val 22249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Вернемся к нашей проблеме:</a:t>
            </a:r>
          </a:p>
        </p:txBody>
      </p:sp>
      <p:pic>
        <p:nvPicPr>
          <p:cNvPr id="5" name="Picture 2" descr="dd36efffaa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3387725"/>
            <a:ext cx="2125663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Рисунок1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1439863"/>
            <a:ext cx="2357438" cy="3679825"/>
          </a:xfrm>
          <a:noFill/>
        </p:spPr>
      </p:pic>
      <p:sp>
        <p:nvSpPr>
          <p:cNvPr id="7" name="Выноска-облако 6"/>
          <p:cNvSpPr/>
          <p:nvPr/>
        </p:nvSpPr>
        <p:spPr>
          <a:xfrm>
            <a:off x="3203575" y="4797425"/>
            <a:ext cx="3727450" cy="1368425"/>
          </a:xfrm>
          <a:prstGeom prst="cloudCallout">
            <a:avLst>
              <a:gd name="adj1" fmla="val 45375"/>
              <a:gd name="adj2" fmla="val -1571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Вычислите: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68538" y="2565400"/>
            <a:ext cx="2303462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см=   ?  М</a:t>
            </a:r>
          </a:p>
          <a:p>
            <a:pPr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кг=   ?  т</a:t>
            </a:r>
          </a:p>
          <a:p>
            <a:pPr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м=   ?  км 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72000" y="2276872"/>
            <a:ext cx="2358621" cy="2912529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Выноска-облако 3"/>
          <p:cNvSpPr/>
          <p:nvPr/>
        </p:nvSpPr>
        <p:spPr>
          <a:xfrm>
            <a:off x="1042988" y="260350"/>
            <a:ext cx="6624637" cy="2089150"/>
          </a:xfrm>
          <a:prstGeom prst="cloudCallout">
            <a:avLst>
              <a:gd name="adj1" fmla="val -37484"/>
              <a:gd name="adj2" fmla="val 9169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Выполните номер 1144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учебнику</a:t>
            </a:r>
          </a:p>
        </p:txBody>
      </p:sp>
      <p:pic>
        <p:nvPicPr>
          <p:cNvPr id="5" name="Picture 2" descr="dd36efffaa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288" y="3357563"/>
            <a:ext cx="2287587" cy="32400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357188"/>
            <a:ext cx="8686800" cy="838200"/>
          </a:xfrm>
        </p:spPr>
        <p:txBody>
          <a:bodyPr/>
          <a:lstStyle/>
          <a:p>
            <a:pPr eaLnBrk="1" hangingPunct="1"/>
            <a:endParaRPr lang="ru-RU" altLang="ru-RU" b="1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94285" name="Group 77"/>
          <p:cNvGraphicFramePr>
            <a:graphicFrameLocks noGrp="1"/>
          </p:cNvGraphicFramePr>
          <p:nvPr>
            <p:ph idx="1"/>
          </p:nvPr>
        </p:nvGraphicFramePr>
        <p:xfrm>
          <a:off x="0" y="1916113"/>
          <a:ext cx="6948488" cy="4846637"/>
        </p:xfrm>
        <a:graphic>
          <a:graphicData uri="http://schemas.openxmlformats.org/drawingml/2006/table">
            <a:tbl>
              <a:tblPr/>
              <a:tblGrid>
                <a:gridCol w="3491993"/>
                <a:gridCol w="1224175"/>
                <a:gridCol w="1152165"/>
                <a:gridCol w="1080155"/>
              </a:tblGrid>
              <a:tr h="365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Пять целых две десятых</a:t>
                      </a:r>
                    </a:p>
                  </a:txBody>
                  <a:tcPr marL="91443" marR="91443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5,02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5,002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657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Т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П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Ноль целых восемь тысячных</a:t>
                      </a:r>
                    </a:p>
                  </a:txBody>
                  <a:tcPr marL="91443" marR="91443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0,008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0,08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57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Три целых двадцать пять тысячных</a:t>
                      </a:r>
                    </a:p>
                  </a:txBody>
                  <a:tcPr marL="91443" marR="91443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3,25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30,25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3,025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57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Шестнадцать целых пять сотых</a:t>
                      </a:r>
                    </a:p>
                  </a:txBody>
                  <a:tcPr marL="91443" marR="91443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16,005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16,05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57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Восемнадцать целых восемь сотых</a:t>
                      </a:r>
                    </a:p>
                  </a:txBody>
                  <a:tcPr marL="91443" marR="91443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18,8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18,08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18,008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57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6578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Тридцать четыре целых сто пять тысячных</a:t>
                      </a:r>
                    </a:p>
                  </a:txBody>
                  <a:tcPr marL="91443" marR="91443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34,0105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34,105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34,15</a:t>
                      </a: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57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</a:rPr>
                        <a:t>В</a:t>
                      </a:r>
                      <a:endParaRPr lang="ru-RU" sz="1800" b="1" dirty="0">
                        <a:effectLst/>
                        <a:latin typeface="+mn-lt"/>
                      </a:endParaRP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</a:rPr>
                        <a:t>С</a:t>
                      </a:r>
                      <a:endParaRPr lang="ru-RU" sz="1800" b="1" dirty="0">
                        <a:effectLst/>
                        <a:latin typeface="+mn-lt"/>
                      </a:endParaRP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+mn-lt"/>
                        </a:rPr>
                        <a:t>Ц</a:t>
                      </a:r>
                      <a:endParaRPr lang="ru-RU" sz="1800" b="1" dirty="0">
                        <a:effectLst/>
                        <a:latin typeface="+mn-lt"/>
                      </a:endParaRPr>
                    </a:p>
                  </a:txBody>
                  <a:tcPr marL="91443" marR="91443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Рисунок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3068638"/>
            <a:ext cx="2124075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Выноска-облако 1"/>
          <p:cNvSpPr/>
          <p:nvPr/>
        </p:nvSpPr>
        <p:spPr>
          <a:xfrm>
            <a:off x="900113" y="0"/>
            <a:ext cx="6911975" cy="1557338"/>
          </a:xfrm>
          <a:prstGeom prst="cloudCallout">
            <a:avLst>
              <a:gd name="adj1" fmla="val 58743"/>
              <a:gd name="adj2" fmla="val 10532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Поиграем.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«Угадай слово»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Выноска-облако 3"/>
          <p:cNvSpPr/>
          <p:nvPr/>
        </p:nvSpPr>
        <p:spPr>
          <a:xfrm>
            <a:off x="1042988" y="260350"/>
            <a:ext cx="6624637" cy="2089150"/>
          </a:xfrm>
          <a:prstGeom prst="cloudCallout">
            <a:avLst>
              <a:gd name="adj1" fmla="val -37484"/>
              <a:gd name="adj2" fmla="val 9169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задание:</a:t>
            </a:r>
          </a:p>
        </p:txBody>
      </p:sp>
      <p:pic>
        <p:nvPicPr>
          <p:cNvPr id="5" name="Picture 2" descr="dd36efffaa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288" y="3357563"/>
            <a:ext cx="2287587" cy="3240087"/>
          </a:xfrm>
          <a:noFill/>
        </p:spPr>
      </p:pic>
      <p:pic>
        <p:nvPicPr>
          <p:cNvPr id="6" name="Picture 3" descr="Рисунок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3178175"/>
            <a:ext cx="2357438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Выноска-облако 2"/>
          <p:cNvSpPr/>
          <p:nvPr/>
        </p:nvSpPr>
        <p:spPr>
          <a:xfrm>
            <a:off x="2584450" y="5229225"/>
            <a:ext cx="4248150" cy="1363663"/>
          </a:xfrm>
          <a:prstGeom prst="cloudCallout">
            <a:avLst>
              <a:gd name="adj1" fmla="val 62526"/>
              <a:gd name="adj2" fmla="val -13025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1146; 1148(</a:t>
            </a:r>
            <a:r>
              <a:rPr lang="ru-RU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а,б,в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);1155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 flipH="1">
            <a:off x="223838" y="248285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44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492500" y="4149725"/>
            <a:ext cx="2232025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ru-RU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ru-RU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1187450" y="2214563"/>
            <a:ext cx="70580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Знания имей отличные по теме дроби</a:t>
            </a:r>
            <a:r>
              <a:rPr lang="ru-RU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</a:p>
          <a:p>
            <a:pPr algn="ctr">
              <a:defRPr/>
            </a:pPr>
            <a:r>
              <a:rPr lang="ru-RU" sz="32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ДЕСЯТИЧНЫЕ!</a:t>
            </a:r>
          </a:p>
          <a:p>
            <a:pPr algn="ctr">
              <a:defRPr/>
            </a:pP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5 класс</a:t>
            </a:r>
          </a:p>
          <a:p>
            <a:pPr algn="ctr">
              <a:defRPr/>
            </a:pP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Урок 1</a:t>
            </a:r>
          </a:p>
          <a:p>
            <a:pPr>
              <a:defRPr/>
            </a:pP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</a:t>
            </a:r>
            <a:endParaRPr lang="ru-RU" dirty="0">
              <a:latin typeface="Arial" charset="0"/>
            </a:endParaRP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title"/>
          </p:nvPr>
        </p:nvSpPr>
        <p:spPr>
          <a:xfrm>
            <a:off x="285750" y="692150"/>
            <a:ext cx="8686800" cy="16462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Десятичная запись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дробных чисел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7" name="Picture 2" descr="dd36efffaa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242887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Рисунок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Tahoma" pitchFamily="34" charset="0"/>
            </a:endParaRPr>
          </a:p>
        </p:txBody>
      </p:sp>
      <p:sp>
        <p:nvSpPr>
          <p:cNvPr id="5123" name="Rectangle 35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tabLst>
                <a:tab pos="1323975" algn="l"/>
                <a:tab pos="1495425" algn="l"/>
                <a:tab pos="4597400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1323975" algn="l"/>
                <a:tab pos="1495425" algn="l"/>
                <a:tab pos="459740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1323975" algn="l"/>
                <a:tab pos="1495425" algn="l"/>
                <a:tab pos="459740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1323975" algn="l"/>
                <a:tab pos="1495425" algn="l"/>
                <a:tab pos="4597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1323975" algn="l"/>
                <a:tab pos="1495425" algn="l"/>
                <a:tab pos="4597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323975" algn="l"/>
                <a:tab pos="1495425" algn="l"/>
                <a:tab pos="4597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323975" algn="l"/>
                <a:tab pos="1495425" algn="l"/>
                <a:tab pos="4597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323975" algn="l"/>
                <a:tab pos="1495425" algn="l"/>
                <a:tab pos="4597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1323975" algn="l"/>
                <a:tab pos="1495425" algn="l"/>
                <a:tab pos="45974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pic>
        <p:nvPicPr>
          <p:cNvPr id="5" name="Picture 2" descr="dd36efffaa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9725"/>
            <a:ext cx="2428875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Выноска-облако 2"/>
          <p:cNvSpPr/>
          <p:nvPr/>
        </p:nvSpPr>
        <p:spPr>
          <a:xfrm>
            <a:off x="1331913" y="71438"/>
            <a:ext cx="4040187" cy="1989137"/>
          </a:xfrm>
          <a:prstGeom prst="cloudCallout">
            <a:avLst>
              <a:gd name="adj1" fmla="val -37699"/>
              <a:gd name="adj2" fmla="val 8219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Устный счет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606800" y="1920875"/>
            <a:ext cx="1765300" cy="4956175"/>
          </a:xfrm>
          <a:prstGeom prst="flowChartProcess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07431" y="1920616"/>
            <a:ext cx="1983748" cy="505215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44208" y="2060848"/>
            <a:ext cx="853119" cy="5083892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900113" y="2924175"/>
            <a:ext cx="7343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900113" y="2924175"/>
            <a:ext cx="792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1692275" y="2924175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2484438" y="2924175"/>
            <a:ext cx="792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3276600" y="2924175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4067175" y="2924175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4859338" y="2924175"/>
            <a:ext cx="792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5651500" y="2924175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6443663" y="2924175"/>
            <a:ext cx="792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611188" y="2205038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</a:t>
            </a: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987675" y="2205038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А</a:t>
            </a: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3779838" y="2205038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</a:t>
            </a: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5364163" y="2205038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</a:t>
            </a: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6948488" y="2205038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Е</a:t>
            </a: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468313" y="3068638"/>
            <a:ext cx="935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0</a:t>
            </a: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5940425" y="3068638"/>
            <a:ext cx="9350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</p:txBody>
      </p:sp>
      <p:graphicFrame>
        <p:nvGraphicFramePr>
          <p:cNvPr id="72724" name="Object 20"/>
          <p:cNvGraphicFramePr>
            <a:graphicFrameLocks noChangeAspect="1"/>
          </p:cNvGraphicFramePr>
          <p:nvPr/>
        </p:nvGraphicFramePr>
        <p:xfrm>
          <a:off x="3059113" y="2997200"/>
          <a:ext cx="5048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Microsoft Equation 3.0" r:id="rId3" imgW="114250" imgH="228501" progId="Equation.3">
                  <p:embed/>
                </p:oleObj>
              </mc:Choice>
              <mc:Fallback>
                <p:oleObj name="Microsoft Equation 3.0" r:id="rId3" imgW="114250" imgH="228501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997200"/>
                        <a:ext cx="5048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21"/>
          <p:cNvGraphicFramePr>
            <a:graphicFrameLocks noChangeAspect="1"/>
          </p:cNvGraphicFramePr>
          <p:nvPr/>
        </p:nvGraphicFramePr>
        <p:xfrm>
          <a:off x="3924300" y="3068638"/>
          <a:ext cx="33496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Формула" r:id="rId5" imgW="152334" imgH="393529" progId="Equation.3">
                  <p:embed/>
                </p:oleObj>
              </mc:Choice>
              <mc:Fallback>
                <p:oleObj name="Формула" r:id="rId5" imgW="152334" imgH="393529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068638"/>
                        <a:ext cx="334963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6" name="Object 22"/>
          <p:cNvGraphicFramePr>
            <a:graphicFrameLocks noChangeAspect="1"/>
          </p:cNvGraphicFramePr>
          <p:nvPr/>
        </p:nvGraphicFramePr>
        <p:xfrm>
          <a:off x="5508625" y="3068638"/>
          <a:ext cx="3270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7" imgW="152334" imgH="393529" progId="Equation.3">
                  <p:embed/>
                </p:oleObj>
              </mc:Choice>
              <mc:Fallback>
                <p:oleObj name="Формула" r:id="rId7" imgW="152334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068638"/>
                        <a:ext cx="32702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7" name="Object 23"/>
          <p:cNvGraphicFramePr>
            <a:graphicFrameLocks noChangeAspect="1"/>
          </p:cNvGraphicFramePr>
          <p:nvPr/>
        </p:nvGraphicFramePr>
        <p:xfrm>
          <a:off x="7092950" y="3068638"/>
          <a:ext cx="3270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9" imgW="152334" imgH="393529" progId="Equation.3">
                  <p:embed/>
                </p:oleObj>
              </mc:Choice>
              <mc:Fallback>
                <p:oleObj name="Формула" r:id="rId9" imgW="152334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068638"/>
                        <a:ext cx="32702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3" descr="Рисунок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4076700"/>
            <a:ext cx="1638300" cy="249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Выноска-облако 1"/>
          <p:cNvSpPr/>
          <p:nvPr/>
        </p:nvSpPr>
        <p:spPr>
          <a:xfrm>
            <a:off x="2347913" y="-100013"/>
            <a:ext cx="6048375" cy="2205038"/>
          </a:xfrm>
          <a:prstGeom prst="cloudCallout">
            <a:avLst>
              <a:gd name="adj1" fmla="val 60992"/>
              <a:gd name="adj2" fmla="val 104355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chemeClr val="tx1"/>
                </a:solidFill>
              </a:rPr>
              <a:t>Определите координаты точек: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17" grpId="0"/>
      <p:bldP spid="72718" grpId="0"/>
      <p:bldP spid="72719" grpId="0"/>
      <p:bldP spid="72720" grpId="0"/>
      <p:bldP spid="72721" grpId="0"/>
      <p:bldP spid="72722" grpId="0"/>
      <p:bldP spid="72723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dd36efffaa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47988"/>
            <a:ext cx="2332038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Выноска-облако 4"/>
          <p:cNvSpPr/>
          <p:nvPr/>
        </p:nvSpPr>
        <p:spPr>
          <a:xfrm>
            <a:off x="1692275" y="188913"/>
            <a:ext cx="5903913" cy="2016125"/>
          </a:xfrm>
          <a:prstGeom prst="cloudCallout">
            <a:avLst>
              <a:gd name="adj1" fmla="val -45414"/>
              <a:gd name="adj2" fmla="val 8553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Повторяем единицы измерения</a:t>
            </a:r>
            <a:r>
              <a:rPr lang="ru-RU" dirty="0"/>
              <a:t>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339975" y="2947988"/>
          <a:ext cx="6624639" cy="148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13"/>
                <a:gridCol w="2208213"/>
                <a:gridCol w="2208213"/>
              </a:tblGrid>
              <a:tr h="37107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Длины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Массы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Времени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</a:tr>
              <a:tr h="37107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?     км=  1000 м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1т=   ?    кг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?  час= 60 мин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</a:tr>
              <a:tr h="37107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м=     ?  см        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?  ц=  100 кг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мин= ?  сек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</a:tr>
              <a:tr h="37107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1см=  ?    мм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кг=   ?  г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час=</a:t>
                      </a:r>
                      <a:r>
                        <a:rPr lang="ru-RU" sz="1800" baseline="0" dirty="0" smtClean="0"/>
                        <a:t>  ?  сек</a:t>
                      </a:r>
                      <a:endParaRPr lang="ru-RU" sz="1800" dirty="0"/>
                    </a:p>
                  </a:txBody>
                  <a:tcPr marL="91439" marR="91439" marT="45749" marB="45749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Выноска-облако 6"/>
          <p:cNvSpPr/>
          <p:nvPr/>
        </p:nvSpPr>
        <p:spPr>
          <a:xfrm>
            <a:off x="2663825" y="4856163"/>
            <a:ext cx="3960813" cy="1338262"/>
          </a:xfrm>
          <a:prstGeom prst="cloudCallout">
            <a:avLst>
              <a:gd name="adj1" fmla="val 77655"/>
              <a:gd name="adj2" fmla="val -48935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этом нам поможет десятичная система исчисления</a:t>
            </a:r>
          </a:p>
        </p:txBody>
      </p:sp>
      <p:pic>
        <p:nvPicPr>
          <p:cNvPr id="21" name="Picture 3" descr="Рисунок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0" y="4005263"/>
            <a:ext cx="1884363" cy="286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500063"/>
            <a:ext cx="8243888" cy="9842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b="1" i="1" dirty="0" smtClean="0">
                <a:solidFill>
                  <a:srgbClr val="3333FF"/>
                </a:solidFill>
              </a:rPr>
              <a:t>          </a:t>
            </a:r>
            <a:r>
              <a:rPr lang="ru-RU" altLang="ru-RU" sz="1200" i="1" dirty="0" smtClean="0">
                <a:solidFill>
                  <a:srgbClr val="3333FF"/>
                </a:solidFill>
              </a:rPr>
              <a:t>                 </a:t>
            </a:r>
            <a:r>
              <a:rPr lang="ru-RU" altLang="ru-RU" sz="2000" i="1" dirty="0" smtClean="0">
                <a:solidFill>
                  <a:srgbClr val="3333FF"/>
                </a:solidFill>
              </a:rPr>
              <a:t> </a:t>
            </a:r>
            <a:r>
              <a:rPr lang="ru-RU" altLang="ru-RU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Десятичная запись дробных  чисел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4800" dirty="0" smtClean="0">
              <a:solidFill>
                <a:srgbClr val="CC00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ru-RU" sz="4800" dirty="0" smtClean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3286125" y="4500563"/>
            <a:ext cx="2819400" cy="1752600"/>
          </a:xfrm>
          <a:prstGeom prst="ellipse">
            <a:avLst/>
          </a:prstGeom>
          <a:solidFill>
            <a:srgbClr val="00B0F0"/>
          </a:solidFill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Десятичные </a:t>
            </a:r>
          </a:p>
          <a:p>
            <a:pPr algn="ctr">
              <a:defRPr/>
            </a:pPr>
            <a:r>
              <a:rPr lang="ru-RU" sz="32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дроби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6286500" y="3286125"/>
            <a:ext cx="2686050" cy="1519238"/>
          </a:xfrm>
          <a:prstGeom prst="ellipse">
            <a:avLst/>
          </a:prstGeom>
          <a:solidFill>
            <a:srgbClr val="FFFF00"/>
          </a:solidFill>
          <a:ln w="127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FF0066"/>
                </a:solidFill>
                <a:latin typeface="Comic Sans MS" pitchFamily="66" charset="0"/>
              </a:rPr>
              <a:t>КАК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FF0066"/>
                </a:solidFill>
                <a:latin typeface="Comic Sans MS" pitchFamily="66" charset="0"/>
              </a:rPr>
              <a:t>ЗАПИСЫВАЮТСЯ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14313" y="3286125"/>
            <a:ext cx="2767012" cy="1300163"/>
          </a:xfrm>
          <a:prstGeom prst="ellipse">
            <a:avLst/>
          </a:prstGeom>
          <a:solidFill>
            <a:srgbClr val="FFFF00"/>
          </a:solidFill>
          <a:ln w="19050" cap="rnd">
            <a:solidFill>
              <a:srgbClr val="33CCCC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ИСТОРИЯ 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ВОЗНИКНОВЕНИЯ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3286125" y="2143125"/>
            <a:ext cx="2651125" cy="1462088"/>
          </a:xfrm>
          <a:prstGeom prst="ellipse">
            <a:avLst/>
          </a:prstGeom>
          <a:solidFill>
            <a:srgbClr val="FFFF00"/>
          </a:solidFill>
          <a:ln w="127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FF0066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FF0066"/>
                </a:solidFill>
                <a:latin typeface="Comic Sans MS" pitchFamily="66" charset="0"/>
              </a:rPr>
              <a:t>КАК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FF0066"/>
                </a:solidFill>
                <a:latin typeface="Comic Sans MS" pitchFamily="66" charset="0"/>
              </a:rPr>
              <a:t>ЧИТАЮТСЯ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FF0066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600">
              <a:latin typeface="Arial" charset="0"/>
            </a:endParaRPr>
          </a:p>
        </p:txBody>
      </p:sp>
      <p:sp>
        <p:nvSpPr>
          <p:cNvPr id="8199" name="Line 10"/>
          <p:cNvSpPr>
            <a:spLocks noChangeShapeType="1"/>
          </p:cNvSpPr>
          <p:nvPr/>
        </p:nvSpPr>
        <p:spPr bwMode="auto">
          <a:xfrm>
            <a:off x="2714625" y="4357688"/>
            <a:ext cx="785813" cy="571500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Line 12"/>
          <p:cNvSpPr>
            <a:spLocks noChangeShapeType="1"/>
          </p:cNvSpPr>
          <p:nvPr/>
        </p:nvSpPr>
        <p:spPr bwMode="auto">
          <a:xfrm>
            <a:off x="4572000" y="3643313"/>
            <a:ext cx="46038" cy="785812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Line 13"/>
          <p:cNvSpPr>
            <a:spLocks noChangeShapeType="1"/>
          </p:cNvSpPr>
          <p:nvPr/>
        </p:nvSpPr>
        <p:spPr bwMode="auto">
          <a:xfrm flipV="1">
            <a:off x="6000750" y="4572000"/>
            <a:ext cx="714375" cy="371475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1" name="Picture 3" descr="Рисунок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792163"/>
            <a:ext cx="1638300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dd36efffaa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2090738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4" grpId="0" animBg="1"/>
      <p:bldP spid="7176" grpId="0" animBg="1"/>
      <p:bldP spid="71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00063" y="0"/>
            <a:ext cx="80772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3600" b="1" dirty="0">
              <a:solidFill>
                <a:srgbClr val="CC0099"/>
              </a:solidFill>
              <a:latin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66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ДЕСЯТИЧНЫХ ДРОБЕЙ</a:t>
            </a:r>
            <a:r>
              <a:rPr lang="ru-RU" sz="2400" b="1" i="1" dirty="0">
                <a:solidFill>
                  <a:srgbClr val="FFFFFF"/>
                </a:solidFill>
                <a:latin typeface="Comic Sans MS" pitchFamily="66" charset="0"/>
              </a:rPr>
              <a:t/>
            </a:r>
            <a:br>
              <a:rPr lang="ru-RU" sz="2400" b="1" i="1" dirty="0">
                <a:solidFill>
                  <a:srgbClr val="FFFFFF"/>
                </a:solidFill>
                <a:latin typeface="Comic Sans MS" pitchFamily="66" charset="0"/>
              </a:rPr>
            </a:br>
            <a:r>
              <a:rPr lang="ru-RU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Уже несколько тысячелетий человечество пользуется дробными числами, а вот записывать их удобными десятичными знаками оно додумалось  значительно позже. В Древнем мире </a:t>
            </a:r>
            <a:endParaRPr lang="ru-RU" sz="2400" b="1" i="1" dirty="0">
              <a:solidFill>
                <a:srgbClr val="000000"/>
              </a:solidFill>
              <a:latin typeface="+mn-lt"/>
            </a:endParaRPr>
          </a:p>
          <a:p>
            <a:pPr algn="ctr">
              <a:defRPr/>
            </a:pPr>
            <a:endParaRPr lang="ru-RU" sz="280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sz="3600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ru-RU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219" name="WordArt 5"/>
          <p:cNvSpPr>
            <a:spLocks noChangeArrowheads="1" noChangeShapeType="1" noTextEdit="1"/>
          </p:cNvSpPr>
          <p:nvPr/>
        </p:nvSpPr>
        <p:spPr bwMode="auto">
          <a:xfrm>
            <a:off x="1643063" y="214313"/>
            <a:ext cx="6051550" cy="1143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37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ИЗ  ИСТОРИИ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323850" y="3573463"/>
            <a:ext cx="7099300" cy="2519362"/>
          </a:xfrm>
          <a:prstGeom prst="cloudCallout">
            <a:avLst>
              <a:gd name="adj1" fmla="val 51513"/>
              <a:gd name="adj2" fmla="val 38563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Ctr="1"/>
          <a:lstStyle/>
          <a:p>
            <a:pPr algn="ctr">
              <a:defRPr/>
            </a:pPr>
            <a:r>
              <a:rPr lang="ru-RU" sz="2400" b="1" dirty="0">
                <a:solidFill>
                  <a:srgbClr val="CC0099"/>
                </a:solidFill>
                <a:latin typeface="Arial" charset="0"/>
              </a:rPr>
              <a:t>Дробь вида </a:t>
            </a:r>
            <a:r>
              <a:rPr lang="ru-RU" sz="2400" b="1" dirty="0">
                <a:solidFill>
                  <a:srgbClr val="CC0099"/>
                </a:solidFill>
                <a:latin typeface="Arial" charset="0"/>
              </a:rPr>
              <a:t>3,146247 </a:t>
            </a:r>
            <a:r>
              <a:rPr lang="ru-RU" sz="2400" b="1" dirty="0">
                <a:solidFill>
                  <a:srgbClr val="CC0099"/>
                </a:solidFill>
                <a:latin typeface="Arial" charset="0"/>
              </a:rPr>
              <a:t>выглядела так: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3 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чи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,  1 </a:t>
            </a:r>
            <a:r>
              <a:rPr lang="ru-RU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цунь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, 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4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доли,  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6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порядковых,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2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шерстинки,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4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тончайших,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       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7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паутинок.</a:t>
            </a:r>
          </a:p>
        </p:txBody>
      </p:sp>
      <p:pic>
        <p:nvPicPr>
          <p:cNvPr id="6" name="Picture 3" descr="Рисунок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150" y="4364038"/>
            <a:ext cx="1638300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         </a:t>
            </a:r>
          </a:p>
          <a:p>
            <a:r>
              <a:rPr lang="ru-RU" altLang="ru-RU" smtClean="0"/>
              <a:t>             </a:t>
            </a:r>
            <a:r>
              <a:rPr lang="ru-RU" altLang="ru-RU" sz="2800" smtClean="0"/>
              <a:t>1. Пять целых семь десятых;</a:t>
            </a:r>
          </a:p>
          <a:p>
            <a:r>
              <a:rPr lang="ru-RU" altLang="ru-RU" sz="2800" smtClean="0"/>
              <a:t>               2. Сорок две целых пятьдесят две сотых;</a:t>
            </a:r>
          </a:p>
          <a:p>
            <a:r>
              <a:rPr lang="ru-RU" altLang="ru-RU" sz="2800" smtClean="0"/>
              <a:t>               3. Четыре целых триста восемьдесят две </a:t>
            </a:r>
          </a:p>
          <a:p>
            <a:r>
              <a:rPr lang="ru-RU" altLang="ru-RU" sz="2800" smtClean="0"/>
              <a:t>                    тысячных;</a:t>
            </a:r>
          </a:p>
          <a:p>
            <a:r>
              <a:rPr lang="ru-RU" altLang="ru-RU" sz="2800" smtClean="0"/>
              <a:t>                4. Одна целая три сотых;</a:t>
            </a:r>
          </a:p>
          <a:p>
            <a:r>
              <a:rPr lang="ru-RU" altLang="ru-RU" sz="2800" smtClean="0"/>
              <a:t>                5. Восемь целых одна тысячная;</a:t>
            </a:r>
          </a:p>
          <a:p>
            <a:r>
              <a:rPr lang="ru-RU" altLang="ru-RU" sz="2800" smtClean="0"/>
              <a:t>                6. Семь целых тридцать четыре тысячных.</a:t>
            </a:r>
          </a:p>
        </p:txBody>
      </p:sp>
      <p:pic>
        <p:nvPicPr>
          <p:cNvPr id="4" name="Picture 2" descr="dd36efffaa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3141663"/>
            <a:ext cx="2090738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Выноска-облако 4"/>
          <p:cNvSpPr/>
          <p:nvPr/>
        </p:nvSpPr>
        <p:spPr>
          <a:xfrm>
            <a:off x="1403350" y="130175"/>
            <a:ext cx="5761038" cy="1368425"/>
          </a:xfrm>
          <a:prstGeom prst="cloudCallout">
            <a:avLst>
              <a:gd name="adj1" fmla="val -66689"/>
              <a:gd name="adj2" fmla="val 11554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Математический диктант: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4" name="Picture 3" descr="Рисунок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2997200"/>
            <a:ext cx="2595562" cy="3678238"/>
          </a:xfrm>
          <a:noFill/>
        </p:spPr>
      </p:pic>
      <p:sp>
        <p:nvSpPr>
          <p:cNvPr id="5" name="Выноска-облако 4"/>
          <p:cNvSpPr/>
          <p:nvPr/>
        </p:nvSpPr>
        <p:spPr>
          <a:xfrm>
            <a:off x="1476375" y="260350"/>
            <a:ext cx="6119813" cy="1152525"/>
          </a:xfrm>
          <a:prstGeom prst="cloudCallout">
            <a:avLst>
              <a:gd name="adj1" fmla="val 71887"/>
              <a:gd name="adj2" fmla="val 1960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и оцени себя сам: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1979548"/>
            <a:ext cx="4536504" cy="3341684"/>
          </a:xfrm>
          <a:prstGeom prst="rect">
            <a:avLst/>
          </a:prstGeom>
          <a:blipFill rotWithShape="1">
            <a:blip r:embed="rId3"/>
            <a:stretch>
              <a:fillRect l="-362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7" name="Выноска-облако 6"/>
          <p:cNvSpPr/>
          <p:nvPr/>
        </p:nvSpPr>
        <p:spPr>
          <a:xfrm>
            <a:off x="1692275" y="4797425"/>
            <a:ext cx="4535488" cy="1727200"/>
          </a:xfrm>
          <a:prstGeom prst="cloudCallout">
            <a:avLst>
              <a:gd name="adj1" fmla="val 69711"/>
              <a:gd name="adj2" fmla="val -5256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общего у этих чисел?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2670</TotalTime>
  <Words>393</Words>
  <Application>Microsoft Office PowerPoint</Application>
  <PresentationFormat>Экран (4:3)</PresentationFormat>
  <Paragraphs>140</Paragraphs>
  <Slides>14</Slides>
  <Notes>1</Notes>
  <HiddenSlides>0</HiddenSlides>
  <MMClips>0</MMClips>
  <ScaleCrop>false</ScaleCrop>
  <HeadingPairs>
    <vt:vector size="10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  <vt:variant>
        <vt:lpstr>Произвольные показы</vt:lpstr>
      </vt:variant>
      <vt:variant>
        <vt:i4>2</vt:i4>
      </vt:variant>
    </vt:vector>
  </HeadingPairs>
  <TitlesOfParts>
    <vt:vector size="25" baseType="lpstr">
      <vt:lpstr>Tahoma</vt:lpstr>
      <vt:lpstr>Arial</vt:lpstr>
      <vt:lpstr>Calibri</vt:lpstr>
      <vt:lpstr>Monotype Corsiva</vt:lpstr>
      <vt:lpstr>Comic Sans MS</vt:lpstr>
      <vt:lpstr>Georgia</vt:lpstr>
      <vt:lpstr>Wingdings</vt:lpstr>
      <vt:lpstr>Тема Office</vt:lpstr>
      <vt:lpstr>Microsoft Equation 3.0</vt:lpstr>
      <vt:lpstr>Презентация PowerPoint</vt:lpstr>
      <vt:lpstr>Десятичная запись дробных чисел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Произвольный показ 1</vt:lpstr>
      <vt:lpstr>Произвольный показ 2</vt:lpstr>
    </vt:vector>
  </TitlesOfParts>
  <Company>Лицей №8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Венера Узбековна</cp:lastModifiedBy>
  <cp:revision>171</cp:revision>
  <dcterms:created xsi:type="dcterms:W3CDTF">2008-01-21T09:09:29Z</dcterms:created>
  <dcterms:modified xsi:type="dcterms:W3CDTF">2015-02-18T11:58:21Z</dcterms:modified>
</cp:coreProperties>
</file>