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28"/>
  </p:notesMasterIdLst>
  <p:handoutMasterIdLst>
    <p:handoutMasterId r:id="rId29"/>
  </p:handoutMasterIdLst>
  <p:sldIdLst>
    <p:sldId id="320" r:id="rId2"/>
    <p:sldId id="256" r:id="rId3"/>
    <p:sldId id="312" r:id="rId4"/>
    <p:sldId id="259" r:id="rId5"/>
    <p:sldId id="262" r:id="rId6"/>
    <p:sldId id="267" r:id="rId7"/>
    <p:sldId id="266" r:id="rId8"/>
    <p:sldId id="268" r:id="rId9"/>
    <p:sldId id="307" r:id="rId10"/>
    <p:sldId id="309" r:id="rId11"/>
    <p:sldId id="313" r:id="rId12"/>
    <p:sldId id="308" r:id="rId13"/>
    <p:sldId id="310" r:id="rId14"/>
    <p:sldId id="314" r:id="rId15"/>
    <p:sldId id="315" r:id="rId16"/>
    <p:sldId id="316" r:id="rId17"/>
    <p:sldId id="264" r:id="rId18"/>
    <p:sldId id="317" r:id="rId19"/>
    <p:sldId id="271" r:id="rId20"/>
    <p:sldId id="318" r:id="rId21"/>
    <p:sldId id="305" r:id="rId22"/>
    <p:sldId id="319" r:id="rId23"/>
    <p:sldId id="306" r:id="rId24"/>
    <p:sldId id="269" r:id="rId25"/>
    <p:sldId id="311" r:id="rId26"/>
    <p:sldId id="304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556C"/>
    <a:srgbClr val="FB97A5"/>
    <a:srgbClr val="FFCCCC"/>
    <a:srgbClr val="77DB96"/>
    <a:srgbClr val="FFFFCC"/>
    <a:srgbClr val="C7EFD4"/>
    <a:srgbClr val="E23E4E"/>
    <a:srgbClr val="B4EA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>
        <p:scale>
          <a:sx n="77" d="100"/>
          <a:sy n="77" d="100"/>
        </p:scale>
        <p:origin x="-11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8E7B4B-DFC5-44EE-B42C-10587A76F9D6}" type="doc">
      <dgm:prSet loTypeId="urn:microsoft.com/office/officeart/2005/8/layout/hierarchy1" loCatId="hierarchy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6F997934-6348-4814-9CED-D1C3090665C3}">
      <dgm:prSet phldrT="[Текст]" custT="1"/>
      <dgm:spPr/>
      <dgm:t>
        <a:bodyPr/>
        <a:lstStyle/>
        <a:p>
          <a:r>
            <a:rPr lang="ru-RU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rPr>
            <a:t>Виды адаптация</a:t>
          </a:r>
          <a:endParaRPr lang="ru-RU" sz="32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63A578FE-1430-4561-944D-29886624D4BA}" type="parTrans" cxnId="{7B7B8C42-1532-46F6-B70D-95742A7F539E}">
      <dgm:prSet/>
      <dgm:spPr/>
      <dgm:t>
        <a:bodyPr/>
        <a:lstStyle/>
        <a:p>
          <a:endParaRPr lang="ru-RU"/>
        </a:p>
      </dgm:t>
    </dgm:pt>
    <dgm:pt modelId="{E8143132-1FD5-413D-8F89-455295029516}" type="sibTrans" cxnId="{7B7B8C42-1532-46F6-B70D-95742A7F539E}">
      <dgm:prSet/>
      <dgm:spPr/>
      <dgm:t>
        <a:bodyPr/>
        <a:lstStyle/>
        <a:p>
          <a:endParaRPr lang="ru-RU"/>
        </a:p>
      </dgm:t>
    </dgm:pt>
    <dgm:pt modelId="{99393A96-E47C-412F-9ADE-C0830D914323}">
      <dgm:prSet/>
      <dgm:spPr/>
      <dgm:t>
        <a:bodyPr/>
        <a:lstStyle/>
        <a:p>
          <a:r>
            <a:rPr lang="ru-RU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профессиональная</a:t>
          </a:r>
          <a:endParaRPr lang="ru-RU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D3CFB63-04EB-47F9-A6C6-D727FCF0BBE1}" type="parTrans" cxnId="{E0E1BEEF-4D70-4490-A0AC-5AAEFFB2BBB2}">
      <dgm:prSet/>
      <dgm:spPr/>
      <dgm:t>
        <a:bodyPr/>
        <a:lstStyle/>
        <a:p>
          <a:endParaRPr lang="ru-RU"/>
        </a:p>
      </dgm:t>
    </dgm:pt>
    <dgm:pt modelId="{92ED0CA2-6ADE-473A-92BE-DCBA05B6ADA3}" type="sibTrans" cxnId="{E0E1BEEF-4D70-4490-A0AC-5AAEFFB2BBB2}">
      <dgm:prSet/>
      <dgm:spPr/>
      <dgm:t>
        <a:bodyPr/>
        <a:lstStyle/>
        <a:p>
          <a:endParaRPr lang="ru-RU"/>
        </a:p>
      </dgm:t>
    </dgm:pt>
    <dgm:pt modelId="{625CF29A-DC9C-43F5-9A89-4905A9926662}">
      <dgm:prSet/>
      <dgm:spPr/>
      <dgm:t>
        <a:bodyPr/>
        <a:lstStyle/>
        <a:p>
          <a:r>
            <a:rPr lang="ru-RU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социально-психологическая</a:t>
          </a:r>
          <a:endParaRPr lang="ru-RU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632CF3-CB24-4398-A5EE-FABA5CD725C2}" type="parTrans" cxnId="{B85CA912-5D1A-44D5-9AE6-832E7F04E17D}">
      <dgm:prSet/>
      <dgm:spPr/>
      <dgm:t>
        <a:bodyPr/>
        <a:lstStyle/>
        <a:p>
          <a:endParaRPr lang="ru-RU"/>
        </a:p>
      </dgm:t>
    </dgm:pt>
    <dgm:pt modelId="{31A49745-9CC9-462B-995D-FF2DED9DE963}" type="sibTrans" cxnId="{B85CA912-5D1A-44D5-9AE6-832E7F04E17D}">
      <dgm:prSet/>
      <dgm:spPr/>
      <dgm:t>
        <a:bodyPr/>
        <a:lstStyle/>
        <a:p>
          <a:endParaRPr lang="ru-RU"/>
        </a:p>
      </dgm:t>
    </dgm:pt>
    <dgm:pt modelId="{0A8008FC-4BDA-43BB-ABA7-381E09E0C7BB}" type="pres">
      <dgm:prSet presAssocID="{C18E7B4B-DFC5-44EE-B42C-10587A76F9D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408920B-8262-4D9E-B247-108F3BA77834}" type="pres">
      <dgm:prSet presAssocID="{6F997934-6348-4814-9CED-D1C3090665C3}" presName="hierRoot1" presStyleCnt="0"/>
      <dgm:spPr/>
      <dgm:t>
        <a:bodyPr/>
        <a:lstStyle/>
        <a:p>
          <a:endParaRPr lang="ru-RU"/>
        </a:p>
      </dgm:t>
    </dgm:pt>
    <dgm:pt modelId="{4699E93D-F58C-40BF-B050-7D030A63B48A}" type="pres">
      <dgm:prSet presAssocID="{6F997934-6348-4814-9CED-D1C3090665C3}" presName="composite" presStyleCnt="0"/>
      <dgm:spPr/>
      <dgm:t>
        <a:bodyPr/>
        <a:lstStyle/>
        <a:p>
          <a:endParaRPr lang="ru-RU"/>
        </a:p>
      </dgm:t>
    </dgm:pt>
    <dgm:pt modelId="{34948B40-5D0D-4415-BA95-A48B9BAB61DF}" type="pres">
      <dgm:prSet presAssocID="{6F997934-6348-4814-9CED-D1C3090665C3}" presName="background" presStyleLbl="node0" presStyleIdx="0" presStyleCnt="1"/>
      <dgm:spPr/>
      <dgm:t>
        <a:bodyPr/>
        <a:lstStyle/>
        <a:p>
          <a:endParaRPr lang="ru-RU"/>
        </a:p>
      </dgm:t>
    </dgm:pt>
    <dgm:pt modelId="{B9BE9720-ACDD-4D5E-BD82-47DDAA80249B}" type="pres">
      <dgm:prSet presAssocID="{6F997934-6348-4814-9CED-D1C3090665C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B52F05-24F3-4F0C-9828-43142454F19C}" type="pres">
      <dgm:prSet presAssocID="{6F997934-6348-4814-9CED-D1C3090665C3}" presName="hierChild2" presStyleCnt="0"/>
      <dgm:spPr/>
      <dgm:t>
        <a:bodyPr/>
        <a:lstStyle/>
        <a:p>
          <a:endParaRPr lang="ru-RU"/>
        </a:p>
      </dgm:t>
    </dgm:pt>
    <dgm:pt modelId="{85FDB4F3-29AD-4CEF-942D-3E2FF8D1FFB7}" type="pres">
      <dgm:prSet presAssocID="{1D3CFB63-04EB-47F9-A6C6-D727FCF0BBE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6A7153FE-156B-484A-9184-266D36F87F79}" type="pres">
      <dgm:prSet presAssocID="{99393A96-E47C-412F-9ADE-C0830D914323}" presName="hierRoot2" presStyleCnt="0"/>
      <dgm:spPr/>
      <dgm:t>
        <a:bodyPr/>
        <a:lstStyle/>
        <a:p>
          <a:endParaRPr lang="ru-RU"/>
        </a:p>
      </dgm:t>
    </dgm:pt>
    <dgm:pt modelId="{985D7FD8-63AD-4780-AA20-4B8C8A60ECE1}" type="pres">
      <dgm:prSet presAssocID="{99393A96-E47C-412F-9ADE-C0830D914323}" presName="composite2" presStyleCnt="0"/>
      <dgm:spPr/>
      <dgm:t>
        <a:bodyPr/>
        <a:lstStyle/>
        <a:p>
          <a:endParaRPr lang="ru-RU"/>
        </a:p>
      </dgm:t>
    </dgm:pt>
    <dgm:pt modelId="{B0136E17-55E3-4E4E-9B53-EE29D13D114E}" type="pres">
      <dgm:prSet presAssocID="{99393A96-E47C-412F-9ADE-C0830D914323}" presName="background2" presStyleLbl="node2" presStyleIdx="0" presStyleCnt="2"/>
      <dgm:spPr/>
      <dgm:t>
        <a:bodyPr/>
        <a:lstStyle/>
        <a:p>
          <a:endParaRPr lang="ru-RU"/>
        </a:p>
      </dgm:t>
    </dgm:pt>
    <dgm:pt modelId="{0365E47E-6545-4ECF-9BF0-19C368A271FD}" type="pres">
      <dgm:prSet presAssocID="{99393A96-E47C-412F-9ADE-C0830D91432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E2879C-5361-4E21-ACE5-69D8DB4E0574}" type="pres">
      <dgm:prSet presAssocID="{99393A96-E47C-412F-9ADE-C0830D914323}" presName="hierChild3" presStyleCnt="0"/>
      <dgm:spPr/>
      <dgm:t>
        <a:bodyPr/>
        <a:lstStyle/>
        <a:p>
          <a:endParaRPr lang="ru-RU"/>
        </a:p>
      </dgm:t>
    </dgm:pt>
    <dgm:pt modelId="{40459F73-C8AA-4BD8-B407-9E076FA7F986}" type="pres">
      <dgm:prSet presAssocID="{9D632CF3-CB24-4398-A5EE-FABA5CD725C2}" presName="Name10" presStyleLbl="parChTrans1D2" presStyleIdx="1" presStyleCnt="2"/>
      <dgm:spPr/>
      <dgm:t>
        <a:bodyPr/>
        <a:lstStyle/>
        <a:p>
          <a:endParaRPr lang="ru-RU"/>
        </a:p>
      </dgm:t>
    </dgm:pt>
    <dgm:pt modelId="{DD619DAB-1A4B-47A6-87A5-4C3B1E6E59D3}" type="pres">
      <dgm:prSet presAssocID="{625CF29A-DC9C-43F5-9A89-4905A9926662}" presName="hierRoot2" presStyleCnt="0"/>
      <dgm:spPr/>
      <dgm:t>
        <a:bodyPr/>
        <a:lstStyle/>
        <a:p>
          <a:endParaRPr lang="ru-RU"/>
        </a:p>
      </dgm:t>
    </dgm:pt>
    <dgm:pt modelId="{3A0A4CD9-4261-471E-8993-EE21CD4D8CC5}" type="pres">
      <dgm:prSet presAssocID="{625CF29A-DC9C-43F5-9A89-4905A9926662}" presName="composite2" presStyleCnt="0"/>
      <dgm:spPr/>
      <dgm:t>
        <a:bodyPr/>
        <a:lstStyle/>
        <a:p>
          <a:endParaRPr lang="ru-RU"/>
        </a:p>
      </dgm:t>
    </dgm:pt>
    <dgm:pt modelId="{70BE3332-A113-463A-9C70-DAB3DBB2381E}" type="pres">
      <dgm:prSet presAssocID="{625CF29A-DC9C-43F5-9A89-4905A9926662}" presName="background2" presStyleLbl="node2" presStyleIdx="1" presStyleCnt="2"/>
      <dgm:spPr/>
      <dgm:t>
        <a:bodyPr/>
        <a:lstStyle/>
        <a:p>
          <a:endParaRPr lang="ru-RU"/>
        </a:p>
      </dgm:t>
    </dgm:pt>
    <dgm:pt modelId="{34400290-6614-4120-B465-89A76780B427}" type="pres">
      <dgm:prSet presAssocID="{625CF29A-DC9C-43F5-9A89-4905A992666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A38646-EF84-4D0D-84D8-823AC9508A32}" type="pres">
      <dgm:prSet presAssocID="{625CF29A-DC9C-43F5-9A89-4905A9926662}" presName="hierChild3" presStyleCnt="0"/>
      <dgm:spPr/>
      <dgm:t>
        <a:bodyPr/>
        <a:lstStyle/>
        <a:p>
          <a:endParaRPr lang="ru-RU"/>
        </a:p>
      </dgm:t>
    </dgm:pt>
  </dgm:ptLst>
  <dgm:cxnLst>
    <dgm:cxn modelId="{FC19571C-4C7B-4054-BE33-725B024BE5B7}" type="presOf" srcId="{625CF29A-DC9C-43F5-9A89-4905A9926662}" destId="{34400290-6614-4120-B465-89A76780B427}" srcOrd="0" destOrd="0" presId="urn:microsoft.com/office/officeart/2005/8/layout/hierarchy1"/>
    <dgm:cxn modelId="{85D62E2E-2BD1-4AEA-8A25-9B6CA483AF6A}" type="presOf" srcId="{99393A96-E47C-412F-9ADE-C0830D914323}" destId="{0365E47E-6545-4ECF-9BF0-19C368A271FD}" srcOrd="0" destOrd="0" presId="urn:microsoft.com/office/officeart/2005/8/layout/hierarchy1"/>
    <dgm:cxn modelId="{92B45479-D71F-4A52-AAE2-BA0AFCBBB939}" type="presOf" srcId="{9D632CF3-CB24-4398-A5EE-FABA5CD725C2}" destId="{40459F73-C8AA-4BD8-B407-9E076FA7F986}" srcOrd="0" destOrd="0" presId="urn:microsoft.com/office/officeart/2005/8/layout/hierarchy1"/>
    <dgm:cxn modelId="{AB31EA9E-8A12-423B-800E-55F5BDE584C9}" type="presOf" srcId="{1D3CFB63-04EB-47F9-A6C6-D727FCF0BBE1}" destId="{85FDB4F3-29AD-4CEF-942D-3E2FF8D1FFB7}" srcOrd="0" destOrd="0" presId="urn:microsoft.com/office/officeart/2005/8/layout/hierarchy1"/>
    <dgm:cxn modelId="{7B7B8C42-1532-46F6-B70D-95742A7F539E}" srcId="{C18E7B4B-DFC5-44EE-B42C-10587A76F9D6}" destId="{6F997934-6348-4814-9CED-D1C3090665C3}" srcOrd="0" destOrd="0" parTransId="{63A578FE-1430-4561-944D-29886624D4BA}" sibTransId="{E8143132-1FD5-413D-8F89-455295029516}"/>
    <dgm:cxn modelId="{8AD9E957-E3EE-471E-B7F6-E098473F81CD}" type="presOf" srcId="{C18E7B4B-DFC5-44EE-B42C-10587A76F9D6}" destId="{0A8008FC-4BDA-43BB-ABA7-381E09E0C7BB}" srcOrd="0" destOrd="0" presId="urn:microsoft.com/office/officeart/2005/8/layout/hierarchy1"/>
    <dgm:cxn modelId="{86BAC7F2-DC5F-4126-AF86-8B5CEB921774}" type="presOf" srcId="{6F997934-6348-4814-9CED-D1C3090665C3}" destId="{B9BE9720-ACDD-4D5E-BD82-47DDAA80249B}" srcOrd="0" destOrd="0" presId="urn:microsoft.com/office/officeart/2005/8/layout/hierarchy1"/>
    <dgm:cxn modelId="{B85CA912-5D1A-44D5-9AE6-832E7F04E17D}" srcId="{6F997934-6348-4814-9CED-D1C3090665C3}" destId="{625CF29A-DC9C-43F5-9A89-4905A9926662}" srcOrd="1" destOrd="0" parTransId="{9D632CF3-CB24-4398-A5EE-FABA5CD725C2}" sibTransId="{31A49745-9CC9-462B-995D-FF2DED9DE963}"/>
    <dgm:cxn modelId="{E0E1BEEF-4D70-4490-A0AC-5AAEFFB2BBB2}" srcId="{6F997934-6348-4814-9CED-D1C3090665C3}" destId="{99393A96-E47C-412F-9ADE-C0830D914323}" srcOrd="0" destOrd="0" parTransId="{1D3CFB63-04EB-47F9-A6C6-D727FCF0BBE1}" sibTransId="{92ED0CA2-6ADE-473A-92BE-DCBA05B6ADA3}"/>
    <dgm:cxn modelId="{9A06B4D5-CA98-4D30-AD21-43247645807C}" type="presParOf" srcId="{0A8008FC-4BDA-43BB-ABA7-381E09E0C7BB}" destId="{2408920B-8262-4D9E-B247-108F3BA77834}" srcOrd="0" destOrd="0" presId="urn:microsoft.com/office/officeart/2005/8/layout/hierarchy1"/>
    <dgm:cxn modelId="{BEECB52B-421F-48E1-B0C1-F62F7AFFDEBA}" type="presParOf" srcId="{2408920B-8262-4D9E-B247-108F3BA77834}" destId="{4699E93D-F58C-40BF-B050-7D030A63B48A}" srcOrd="0" destOrd="0" presId="urn:microsoft.com/office/officeart/2005/8/layout/hierarchy1"/>
    <dgm:cxn modelId="{B373173F-C7B9-4F51-B895-7BBE0CE64D2D}" type="presParOf" srcId="{4699E93D-F58C-40BF-B050-7D030A63B48A}" destId="{34948B40-5D0D-4415-BA95-A48B9BAB61DF}" srcOrd="0" destOrd="0" presId="urn:microsoft.com/office/officeart/2005/8/layout/hierarchy1"/>
    <dgm:cxn modelId="{EB260964-B2A1-4126-90C6-C233D03233B8}" type="presParOf" srcId="{4699E93D-F58C-40BF-B050-7D030A63B48A}" destId="{B9BE9720-ACDD-4D5E-BD82-47DDAA80249B}" srcOrd="1" destOrd="0" presId="urn:microsoft.com/office/officeart/2005/8/layout/hierarchy1"/>
    <dgm:cxn modelId="{8A7749A0-7FAA-45F6-9EDE-B5CA4ED66B75}" type="presParOf" srcId="{2408920B-8262-4D9E-B247-108F3BA77834}" destId="{7CB52F05-24F3-4F0C-9828-43142454F19C}" srcOrd="1" destOrd="0" presId="urn:microsoft.com/office/officeart/2005/8/layout/hierarchy1"/>
    <dgm:cxn modelId="{544B902C-15AD-4E90-9C54-85D219865839}" type="presParOf" srcId="{7CB52F05-24F3-4F0C-9828-43142454F19C}" destId="{85FDB4F3-29AD-4CEF-942D-3E2FF8D1FFB7}" srcOrd="0" destOrd="0" presId="urn:microsoft.com/office/officeart/2005/8/layout/hierarchy1"/>
    <dgm:cxn modelId="{06576044-80EC-4150-BDA2-E3B134933C84}" type="presParOf" srcId="{7CB52F05-24F3-4F0C-9828-43142454F19C}" destId="{6A7153FE-156B-484A-9184-266D36F87F79}" srcOrd="1" destOrd="0" presId="urn:microsoft.com/office/officeart/2005/8/layout/hierarchy1"/>
    <dgm:cxn modelId="{26AD64C3-D802-4658-B359-B2E253464DE7}" type="presParOf" srcId="{6A7153FE-156B-484A-9184-266D36F87F79}" destId="{985D7FD8-63AD-4780-AA20-4B8C8A60ECE1}" srcOrd="0" destOrd="0" presId="urn:microsoft.com/office/officeart/2005/8/layout/hierarchy1"/>
    <dgm:cxn modelId="{770FA950-B26C-44FE-A999-677AEE974741}" type="presParOf" srcId="{985D7FD8-63AD-4780-AA20-4B8C8A60ECE1}" destId="{B0136E17-55E3-4E4E-9B53-EE29D13D114E}" srcOrd="0" destOrd="0" presId="urn:microsoft.com/office/officeart/2005/8/layout/hierarchy1"/>
    <dgm:cxn modelId="{94AAA417-DE55-4E49-8375-DB59AFC601D6}" type="presParOf" srcId="{985D7FD8-63AD-4780-AA20-4B8C8A60ECE1}" destId="{0365E47E-6545-4ECF-9BF0-19C368A271FD}" srcOrd="1" destOrd="0" presId="urn:microsoft.com/office/officeart/2005/8/layout/hierarchy1"/>
    <dgm:cxn modelId="{6F72CFBD-B668-4261-96F9-E174BFF8FFEB}" type="presParOf" srcId="{6A7153FE-156B-484A-9184-266D36F87F79}" destId="{51E2879C-5361-4E21-ACE5-69D8DB4E0574}" srcOrd="1" destOrd="0" presId="urn:microsoft.com/office/officeart/2005/8/layout/hierarchy1"/>
    <dgm:cxn modelId="{5DE6F6DF-3787-4CB3-8398-E2C673D2DE6C}" type="presParOf" srcId="{7CB52F05-24F3-4F0C-9828-43142454F19C}" destId="{40459F73-C8AA-4BD8-B407-9E076FA7F986}" srcOrd="2" destOrd="0" presId="urn:microsoft.com/office/officeart/2005/8/layout/hierarchy1"/>
    <dgm:cxn modelId="{38CF3BFF-BB2A-4515-BB0E-885D7ED7D353}" type="presParOf" srcId="{7CB52F05-24F3-4F0C-9828-43142454F19C}" destId="{DD619DAB-1A4B-47A6-87A5-4C3B1E6E59D3}" srcOrd="3" destOrd="0" presId="urn:microsoft.com/office/officeart/2005/8/layout/hierarchy1"/>
    <dgm:cxn modelId="{2C16836B-DD35-465A-A7D3-060DC8E9B499}" type="presParOf" srcId="{DD619DAB-1A4B-47A6-87A5-4C3B1E6E59D3}" destId="{3A0A4CD9-4261-471E-8993-EE21CD4D8CC5}" srcOrd="0" destOrd="0" presId="urn:microsoft.com/office/officeart/2005/8/layout/hierarchy1"/>
    <dgm:cxn modelId="{AC605934-EF7A-40F3-8340-AB2244616FBD}" type="presParOf" srcId="{3A0A4CD9-4261-471E-8993-EE21CD4D8CC5}" destId="{70BE3332-A113-463A-9C70-DAB3DBB2381E}" srcOrd="0" destOrd="0" presId="urn:microsoft.com/office/officeart/2005/8/layout/hierarchy1"/>
    <dgm:cxn modelId="{2E1AE66F-1248-4935-BE01-8A60172AFF6D}" type="presParOf" srcId="{3A0A4CD9-4261-471E-8993-EE21CD4D8CC5}" destId="{34400290-6614-4120-B465-89A76780B427}" srcOrd="1" destOrd="0" presId="urn:microsoft.com/office/officeart/2005/8/layout/hierarchy1"/>
    <dgm:cxn modelId="{9A5E9E72-4E88-4AEA-8CFB-0F177D04EACE}" type="presParOf" srcId="{DD619DAB-1A4B-47A6-87A5-4C3B1E6E59D3}" destId="{76A38646-EF84-4D0D-84D8-823AC9508A3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94FD4B-933D-410B-9DB3-03CB38943EA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99CE7A-F058-499D-819C-EE07F957CD16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b="1" dirty="0" smtClean="0"/>
            <a:t>программа  адаптации компании</a:t>
          </a:r>
          <a:endParaRPr lang="ru-RU" sz="2800" b="1" dirty="0"/>
        </a:p>
      </dgm:t>
    </dgm:pt>
    <dgm:pt modelId="{C14F0DD8-A2F8-45AC-9204-C5799C8A9715}" type="parTrans" cxnId="{B5F954D4-C795-4C4E-B822-C1952D42FA29}">
      <dgm:prSet/>
      <dgm:spPr/>
      <dgm:t>
        <a:bodyPr/>
        <a:lstStyle/>
        <a:p>
          <a:endParaRPr lang="ru-RU"/>
        </a:p>
      </dgm:t>
    </dgm:pt>
    <dgm:pt modelId="{A6946479-0DB4-42A5-85B1-4E8A626B3D3D}" type="sibTrans" cxnId="{B5F954D4-C795-4C4E-B822-C1952D42FA29}">
      <dgm:prSet/>
      <dgm:spPr/>
      <dgm:t>
        <a:bodyPr/>
        <a:lstStyle/>
        <a:p>
          <a:endParaRPr lang="ru-RU"/>
        </a:p>
      </dgm:t>
    </dgm:pt>
    <dgm:pt modelId="{0CB47929-61A0-40D1-A1A2-4E0540AFBE46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1" dirty="0" smtClean="0"/>
            <a:t>личный план действий новичка</a:t>
          </a:r>
          <a:endParaRPr lang="ru-RU" sz="2400" b="1" dirty="0"/>
        </a:p>
      </dgm:t>
    </dgm:pt>
    <dgm:pt modelId="{515479CC-D66B-46C9-9CF8-462D1B9F1A3E}" type="parTrans" cxnId="{577B4EC8-3DAC-434E-93CB-B90FBABA0EEA}">
      <dgm:prSet/>
      <dgm:spPr/>
      <dgm:t>
        <a:bodyPr/>
        <a:lstStyle/>
        <a:p>
          <a:endParaRPr lang="ru-RU"/>
        </a:p>
      </dgm:t>
    </dgm:pt>
    <dgm:pt modelId="{017D0B07-EFF7-47A6-B3CA-C575AB4A3F93}" type="sibTrans" cxnId="{577B4EC8-3DAC-434E-93CB-B90FBABA0EEA}">
      <dgm:prSet/>
      <dgm:spPr/>
      <dgm:t>
        <a:bodyPr/>
        <a:lstStyle/>
        <a:p>
          <a:endParaRPr lang="ru-RU"/>
        </a:p>
      </dgm:t>
    </dgm:pt>
    <dgm:pt modelId="{D9978B6B-8AB5-4AEA-B5A5-33896426C6E4}">
      <dgm:prSet phldrT="[Текст]" phldr="1"/>
      <dgm:spPr/>
      <dgm:t>
        <a:bodyPr/>
        <a:lstStyle/>
        <a:p>
          <a:endParaRPr lang="ru-RU"/>
        </a:p>
      </dgm:t>
    </dgm:pt>
    <dgm:pt modelId="{B336B1E9-4FB3-41FD-BA46-210D24DD80F6}" type="parTrans" cxnId="{DA0B3894-D513-4D2E-9B09-05B999000A97}">
      <dgm:prSet/>
      <dgm:spPr/>
      <dgm:t>
        <a:bodyPr/>
        <a:lstStyle/>
        <a:p>
          <a:endParaRPr lang="ru-RU"/>
        </a:p>
      </dgm:t>
    </dgm:pt>
    <dgm:pt modelId="{F7E79702-8CC3-493E-BBDF-7E407B96F6DD}" type="sibTrans" cxnId="{DA0B3894-D513-4D2E-9B09-05B999000A97}">
      <dgm:prSet/>
      <dgm:spPr/>
      <dgm:t>
        <a:bodyPr/>
        <a:lstStyle/>
        <a:p>
          <a:endParaRPr lang="ru-RU"/>
        </a:p>
      </dgm:t>
    </dgm:pt>
    <dgm:pt modelId="{320651F2-1489-4B25-AD53-7C491D0EE26A}">
      <dgm:prSet phldrT="[Текст]" phldr="1"/>
      <dgm:spPr/>
      <dgm:t>
        <a:bodyPr/>
        <a:lstStyle/>
        <a:p>
          <a:endParaRPr lang="ru-RU" dirty="0"/>
        </a:p>
      </dgm:t>
    </dgm:pt>
    <dgm:pt modelId="{9FEC5CA1-DA49-4111-8A10-17C411BE7640}" type="sibTrans" cxnId="{DB90EEF2-1A47-4D76-BB7A-E4806B0C147F}">
      <dgm:prSet/>
      <dgm:spPr/>
      <dgm:t>
        <a:bodyPr/>
        <a:lstStyle/>
        <a:p>
          <a:endParaRPr lang="ru-RU"/>
        </a:p>
      </dgm:t>
    </dgm:pt>
    <dgm:pt modelId="{9E72CA02-0728-4D63-A213-2A138787CF3C}" type="parTrans" cxnId="{DB90EEF2-1A47-4D76-BB7A-E4806B0C147F}">
      <dgm:prSet/>
      <dgm:spPr/>
      <dgm:t>
        <a:bodyPr/>
        <a:lstStyle/>
        <a:p>
          <a:endParaRPr lang="ru-RU"/>
        </a:p>
      </dgm:t>
    </dgm:pt>
    <dgm:pt modelId="{F36B5DB1-FF8B-4D94-B5E4-6CC072C16864}" type="pres">
      <dgm:prSet presAssocID="{6094FD4B-933D-410B-9DB3-03CB38943E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C4F133-7920-4387-8878-675C01E0F4E4}" type="pres">
      <dgm:prSet presAssocID="{9399CE7A-F058-499D-819C-EE07F957CD16}" presName="parentText" presStyleLbl="node1" presStyleIdx="0" presStyleCnt="2" custLinFactNeighborX="388" custLinFactNeighborY="20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530837-86B8-48B0-B3B2-D305E4689ED9}" type="pres">
      <dgm:prSet presAssocID="{9399CE7A-F058-499D-819C-EE07F957CD1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6ACC25-1DEB-420A-A62E-E456FAB41CBB}" type="pres">
      <dgm:prSet presAssocID="{0CB47929-61A0-40D1-A1A2-4E0540AFBE4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F65889-A7B5-4A4F-A4E9-56AE1CEA4268}" type="pres">
      <dgm:prSet presAssocID="{0CB47929-61A0-40D1-A1A2-4E0540AFBE4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CEE86E-760D-4B93-B682-21B419F7B475}" type="presOf" srcId="{9399CE7A-F058-499D-819C-EE07F957CD16}" destId="{24C4F133-7920-4387-8878-675C01E0F4E4}" srcOrd="0" destOrd="0" presId="urn:microsoft.com/office/officeart/2005/8/layout/vList2"/>
    <dgm:cxn modelId="{DA0B3894-D513-4D2E-9B09-05B999000A97}" srcId="{0CB47929-61A0-40D1-A1A2-4E0540AFBE46}" destId="{D9978B6B-8AB5-4AEA-B5A5-33896426C6E4}" srcOrd="0" destOrd="0" parTransId="{B336B1E9-4FB3-41FD-BA46-210D24DD80F6}" sibTransId="{F7E79702-8CC3-493E-BBDF-7E407B96F6DD}"/>
    <dgm:cxn modelId="{B5F954D4-C795-4C4E-B822-C1952D42FA29}" srcId="{6094FD4B-933D-410B-9DB3-03CB38943EAC}" destId="{9399CE7A-F058-499D-819C-EE07F957CD16}" srcOrd="0" destOrd="0" parTransId="{C14F0DD8-A2F8-45AC-9204-C5799C8A9715}" sibTransId="{A6946479-0DB4-42A5-85B1-4E8A626B3D3D}"/>
    <dgm:cxn modelId="{481DC5A4-E51A-443E-A4EC-093B2C242C15}" type="presOf" srcId="{320651F2-1489-4B25-AD53-7C491D0EE26A}" destId="{DB530837-86B8-48B0-B3B2-D305E4689ED9}" srcOrd="0" destOrd="0" presId="urn:microsoft.com/office/officeart/2005/8/layout/vList2"/>
    <dgm:cxn modelId="{1986BE9C-2CC0-436B-A01A-344FE1D117C5}" type="presOf" srcId="{6094FD4B-933D-410B-9DB3-03CB38943EAC}" destId="{F36B5DB1-FF8B-4D94-B5E4-6CC072C16864}" srcOrd="0" destOrd="0" presId="urn:microsoft.com/office/officeart/2005/8/layout/vList2"/>
    <dgm:cxn modelId="{DB90EEF2-1A47-4D76-BB7A-E4806B0C147F}" srcId="{9399CE7A-F058-499D-819C-EE07F957CD16}" destId="{320651F2-1489-4B25-AD53-7C491D0EE26A}" srcOrd="0" destOrd="0" parTransId="{9E72CA02-0728-4D63-A213-2A138787CF3C}" sibTransId="{9FEC5CA1-DA49-4111-8A10-17C411BE7640}"/>
    <dgm:cxn modelId="{577B4EC8-3DAC-434E-93CB-B90FBABA0EEA}" srcId="{6094FD4B-933D-410B-9DB3-03CB38943EAC}" destId="{0CB47929-61A0-40D1-A1A2-4E0540AFBE46}" srcOrd="1" destOrd="0" parTransId="{515479CC-D66B-46C9-9CF8-462D1B9F1A3E}" sibTransId="{017D0B07-EFF7-47A6-B3CA-C575AB4A3F93}"/>
    <dgm:cxn modelId="{B32D38D2-BAD3-4708-9844-491BBAFF532D}" type="presOf" srcId="{0CB47929-61A0-40D1-A1A2-4E0540AFBE46}" destId="{2C6ACC25-1DEB-420A-A62E-E456FAB41CBB}" srcOrd="0" destOrd="0" presId="urn:microsoft.com/office/officeart/2005/8/layout/vList2"/>
    <dgm:cxn modelId="{9D1D4752-5F79-484A-AFC9-CB3F4E8CB12B}" type="presOf" srcId="{D9978B6B-8AB5-4AEA-B5A5-33896426C6E4}" destId="{16F65889-A7B5-4A4F-A4E9-56AE1CEA4268}" srcOrd="0" destOrd="0" presId="urn:microsoft.com/office/officeart/2005/8/layout/vList2"/>
    <dgm:cxn modelId="{75EBFFD5-3A8A-4FD4-96C8-C6E1AA406E1F}" type="presParOf" srcId="{F36B5DB1-FF8B-4D94-B5E4-6CC072C16864}" destId="{24C4F133-7920-4387-8878-675C01E0F4E4}" srcOrd="0" destOrd="0" presId="urn:microsoft.com/office/officeart/2005/8/layout/vList2"/>
    <dgm:cxn modelId="{29FB8D56-8014-4D63-81F8-C9D562932B42}" type="presParOf" srcId="{F36B5DB1-FF8B-4D94-B5E4-6CC072C16864}" destId="{DB530837-86B8-48B0-B3B2-D305E4689ED9}" srcOrd="1" destOrd="0" presId="urn:microsoft.com/office/officeart/2005/8/layout/vList2"/>
    <dgm:cxn modelId="{3D5965EE-4A85-4CD3-98AD-B17F513D94E6}" type="presParOf" srcId="{F36B5DB1-FF8B-4D94-B5E4-6CC072C16864}" destId="{2C6ACC25-1DEB-420A-A62E-E456FAB41CBB}" srcOrd="2" destOrd="0" presId="urn:microsoft.com/office/officeart/2005/8/layout/vList2"/>
    <dgm:cxn modelId="{2962A512-D0C4-49CE-87A8-EB77D0C07B3B}" type="presParOf" srcId="{F36B5DB1-FF8B-4D94-B5E4-6CC072C16864}" destId="{16F65889-A7B5-4A4F-A4E9-56AE1CEA426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459F73-C8AA-4BD8-B407-9E076FA7F986}">
      <dsp:nvSpPr>
        <dsp:cNvPr id="0" name=""/>
        <dsp:cNvSpPr/>
      </dsp:nvSpPr>
      <dsp:spPr>
        <a:xfrm>
          <a:off x="3386307" y="1715624"/>
          <a:ext cx="1648606" cy="784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4672"/>
              </a:lnTo>
              <a:lnTo>
                <a:pt x="1648606" y="534672"/>
              </a:lnTo>
              <a:lnTo>
                <a:pt x="1648606" y="78458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FDB4F3-29AD-4CEF-942D-3E2FF8D1FFB7}">
      <dsp:nvSpPr>
        <dsp:cNvPr id="0" name=""/>
        <dsp:cNvSpPr/>
      </dsp:nvSpPr>
      <dsp:spPr>
        <a:xfrm>
          <a:off x="1737701" y="1715624"/>
          <a:ext cx="1648606" cy="784586"/>
        </a:xfrm>
        <a:custGeom>
          <a:avLst/>
          <a:gdLst/>
          <a:ahLst/>
          <a:cxnLst/>
          <a:rect l="0" t="0" r="0" b="0"/>
          <a:pathLst>
            <a:path>
              <a:moveTo>
                <a:pt x="1648606" y="0"/>
              </a:moveTo>
              <a:lnTo>
                <a:pt x="1648606" y="534672"/>
              </a:lnTo>
              <a:lnTo>
                <a:pt x="0" y="534672"/>
              </a:lnTo>
              <a:lnTo>
                <a:pt x="0" y="78458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948B40-5D0D-4415-BA95-A48B9BAB61DF}">
      <dsp:nvSpPr>
        <dsp:cNvPr id="0" name=""/>
        <dsp:cNvSpPr/>
      </dsp:nvSpPr>
      <dsp:spPr>
        <a:xfrm>
          <a:off x="2037448" y="2572"/>
          <a:ext cx="2697719" cy="1713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9BE9720-ACDD-4D5E-BD82-47DDAA80249B}">
      <dsp:nvSpPr>
        <dsp:cNvPr id="0" name=""/>
        <dsp:cNvSpPr/>
      </dsp:nvSpPr>
      <dsp:spPr>
        <a:xfrm>
          <a:off x="2337194" y="287331"/>
          <a:ext cx="2697719" cy="1713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rPr>
            <a:t>Виды адаптация</a:t>
          </a:r>
          <a:endParaRPr lang="ru-RU" sz="32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387368" y="337505"/>
        <a:ext cx="2597371" cy="1612703"/>
      </dsp:txXfrm>
    </dsp:sp>
    <dsp:sp modelId="{B0136E17-55E3-4E4E-9B53-EE29D13D114E}">
      <dsp:nvSpPr>
        <dsp:cNvPr id="0" name=""/>
        <dsp:cNvSpPr/>
      </dsp:nvSpPr>
      <dsp:spPr>
        <a:xfrm>
          <a:off x="388841" y="2500210"/>
          <a:ext cx="2697719" cy="17130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365E47E-6545-4ECF-9BF0-19C368A271FD}">
      <dsp:nvSpPr>
        <dsp:cNvPr id="0" name=""/>
        <dsp:cNvSpPr/>
      </dsp:nvSpPr>
      <dsp:spPr>
        <a:xfrm>
          <a:off x="688588" y="2784969"/>
          <a:ext cx="2697719" cy="1713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профессиональная</a:t>
          </a:r>
          <a:endParaRPr lang="ru-RU" sz="17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38762" y="2835143"/>
        <a:ext cx="2597371" cy="1612703"/>
      </dsp:txXfrm>
    </dsp:sp>
    <dsp:sp modelId="{70BE3332-A113-463A-9C70-DAB3DBB2381E}">
      <dsp:nvSpPr>
        <dsp:cNvPr id="0" name=""/>
        <dsp:cNvSpPr/>
      </dsp:nvSpPr>
      <dsp:spPr>
        <a:xfrm>
          <a:off x="3686054" y="2500210"/>
          <a:ext cx="2697719" cy="17130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4400290-6614-4120-B465-89A76780B427}">
      <dsp:nvSpPr>
        <dsp:cNvPr id="0" name=""/>
        <dsp:cNvSpPr/>
      </dsp:nvSpPr>
      <dsp:spPr>
        <a:xfrm>
          <a:off x="3985800" y="2784969"/>
          <a:ext cx="2697719" cy="1713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социально-психологическая</a:t>
          </a:r>
          <a:endParaRPr lang="ru-RU" sz="17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35974" y="2835143"/>
        <a:ext cx="2597371" cy="16127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9077CBE-47E6-4AFB-8188-DAD92DAD59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8022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4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64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4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9F33F4C-CA6F-49DE-A192-AEA334EA2E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4507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8553EEA-049E-45C9-B569-5E22AE153D60}" type="slidenum">
              <a:rPr lang="ru-RU" altLang="ru-RU" smtClean="0">
                <a:latin typeface="Times New Roman" pitchFamily="18" charset="0"/>
              </a:rPr>
              <a:pPr eaLnBrk="1" hangingPunct="1"/>
              <a:t>2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83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755650" y="4652963"/>
            <a:ext cx="8154988" cy="100965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8983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827088" y="5662613"/>
            <a:ext cx="8058150" cy="936625"/>
          </a:xfrm>
        </p:spPr>
        <p:txBody>
          <a:bodyPr/>
          <a:lstStyle>
            <a:lvl1pPr marL="0" indent="0" algn="r">
              <a:buFontTx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ВСЕОБЩАЯ ДЕКЛАРАЦИЯ ПРАВ ЧЕЛОВЕКА </a:t>
            </a:r>
            <a:endParaRPr lang="ru-RU" dirty="0"/>
          </a:p>
        </p:txBody>
      </p:sp>
      <p:sp>
        <p:nvSpPr>
          <p:cNvPr id="6" name="Rectangle 5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141FF-C145-458C-A045-4ED24471A3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27581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ВСЕОБЩАЯ ДЕКЛАРАЦИЯ ПРАВ ЧЕЛОВЕКА </a:t>
            </a:r>
            <a:endParaRPr lang="ru-RU" dirty="0"/>
          </a:p>
        </p:txBody>
      </p:sp>
      <p:sp>
        <p:nvSpPr>
          <p:cNvPr id="6" name="Rectangle 5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8793E-62F8-4A9E-AFE2-00BD3734FF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650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60587" cy="64738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0825" y="188913"/>
            <a:ext cx="6329363" cy="64738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ВСЕОБЩАЯ ДЕКЛАРАЦИЯ ПРАВ ЧЕЛОВЕКА </a:t>
            </a:r>
            <a:endParaRPr lang="ru-RU" dirty="0"/>
          </a:p>
        </p:txBody>
      </p:sp>
      <p:sp>
        <p:nvSpPr>
          <p:cNvPr id="6" name="Rectangle 5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50EE6-EACE-4CEB-B994-4FBDB8D8AE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52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ВСЕОБЩАЯ ДЕКЛАРАЦИЯ ПРАВ ЧЕЛОВЕКА </a:t>
            </a:r>
            <a:endParaRPr lang="ru-RU" dirty="0"/>
          </a:p>
        </p:txBody>
      </p:sp>
      <p:sp>
        <p:nvSpPr>
          <p:cNvPr id="6" name="Rectangle 5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056A2-A52C-4C35-BF7B-6D0B26F1A6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104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ВСЕОБЩАЯ ДЕКЛАРАЦИЯ ПРАВ ЧЕЛОВЕКА </a:t>
            </a:r>
            <a:endParaRPr lang="ru-RU" dirty="0"/>
          </a:p>
        </p:txBody>
      </p:sp>
      <p:sp>
        <p:nvSpPr>
          <p:cNvPr id="6" name="Rectangle 5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23EC2-C0F6-4902-9F14-01B756A833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102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25" y="1484313"/>
            <a:ext cx="4244975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244975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ВСЕОБЩАЯ ДЕКЛАРАЦИЯ ПРАВ ЧЕЛОВЕКА </a:t>
            </a:r>
            <a:endParaRPr lang="ru-RU" dirty="0"/>
          </a:p>
        </p:txBody>
      </p:sp>
      <p:sp>
        <p:nvSpPr>
          <p:cNvPr id="7" name="Rectangle 5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F8B46-744B-4B08-ACE2-D0ED9AE500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6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ВСЕОБЩАЯ ДЕКЛАРАЦИЯ ПРАВ ЧЕЛОВЕКА </a:t>
            </a:r>
            <a:endParaRPr lang="ru-RU" dirty="0"/>
          </a:p>
        </p:txBody>
      </p:sp>
      <p:sp>
        <p:nvSpPr>
          <p:cNvPr id="9" name="Rectangle 5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18E50-52C5-48C7-8FD1-3554AB269F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925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ВСЕОБЩАЯ ДЕКЛАРАЦИЯ ПРАВ ЧЕЛОВЕКА </a:t>
            </a:r>
            <a:endParaRPr lang="ru-RU" dirty="0"/>
          </a:p>
        </p:txBody>
      </p:sp>
      <p:sp>
        <p:nvSpPr>
          <p:cNvPr id="5" name="Rectangle 5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E3981-4669-464A-94EC-1E8ED29D82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5314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ВСЕОБЩАЯ ДЕКЛАРАЦИЯ ПРАВ ЧЕЛОВЕКА </a:t>
            </a:r>
            <a:endParaRPr lang="ru-RU" dirty="0"/>
          </a:p>
        </p:txBody>
      </p:sp>
      <p:sp>
        <p:nvSpPr>
          <p:cNvPr id="4" name="Rectangle 5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83593-14E2-4A03-A8D7-B65962BD2B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19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ВСЕОБЩАЯ ДЕКЛАРАЦИЯ ПРАВ ЧЕЛОВЕКА </a:t>
            </a:r>
            <a:endParaRPr lang="ru-RU" dirty="0"/>
          </a:p>
        </p:txBody>
      </p:sp>
      <p:sp>
        <p:nvSpPr>
          <p:cNvPr id="7" name="Rectangle 5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3A552-B7AC-42C9-B98C-1F795ED188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5548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ВСЕОБЩАЯ ДЕКЛАРАЦИЯ ПРАВ ЧЕЛОВЕКА </a:t>
            </a:r>
            <a:endParaRPr lang="ru-RU" dirty="0"/>
          </a:p>
        </p:txBody>
      </p:sp>
      <p:sp>
        <p:nvSpPr>
          <p:cNvPr id="7" name="Rectangle 5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85E40-D41A-4B1A-A1C3-D5C04F7797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829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64235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84313"/>
            <a:ext cx="8642350" cy="517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88824" name="Rectangle 5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8825" name="Rectangle 5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ru-RU"/>
              <a:t>ВСЕОБЩАЯ ДЕКЛАРАЦИЯ ПРАВ ЧЕЛОВЕКА </a:t>
            </a:r>
            <a:endParaRPr lang="ru-RU" dirty="0"/>
          </a:p>
        </p:txBody>
      </p:sp>
      <p:sp>
        <p:nvSpPr>
          <p:cNvPr id="288826" name="Rectangle 5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360B8479-380B-4BDB-8F87-1BA36DAFD5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6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056A2-A52C-4C35-BF7B-6D0B26F1A68D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pic>
        <p:nvPicPr>
          <p:cNvPr id="6" name="Рисунок 5" descr="C:\Работа4(конференция зима)\верхний колонтитул naukograd 2013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7260" y="607541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23528" y="6165304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 smtClean="0">
                <a:solidFill>
                  <a:srgbClr val="0070C0"/>
                </a:solidFill>
                <a:effectLst/>
                <a:latin typeface="Helvetica"/>
                <a:ea typeface="Times New Roman"/>
                <a:cs typeface="Times New Roman"/>
              </a:rPr>
              <a:t>Вторая Всероссийская научно-методическая конференция, 10 ноября 2014 - 10 февраля 2015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  <a:tabLst>
                <a:tab pos="7741285" algn="ctr"/>
              </a:tabLst>
            </a:pPr>
            <a:r>
              <a:rPr lang="ru-RU" sz="1400" b="1" dirty="0" smtClean="0">
                <a:solidFill>
                  <a:srgbClr val="0070C0"/>
                </a:solidFill>
                <a:effectLst/>
                <a:latin typeface="Helvetica"/>
                <a:ea typeface="Times New Roman"/>
                <a:cs typeface="Times New Roman"/>
              </a:rPr>
              <a:t>"Педагогическая технология и мастерство учителя"</a:t>
            </a:r>
            <a:endParaRPr lang="ru-RU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75627" y="4005064"/>
            <a:ext cx="59093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Часовских</a:t>
            </a:r>
            <a:r>
              <a:rPr lang="ru-RU" sz="1600" dirty="0"/>
              <a:t> Наталия Юрьевна</a:t>
            </a:r>
            <a:endParaRPr lang="ru-RU" sz="1600" dirty="0" smtClean="0"/>
          </a:p>
          <a:p>
            <a:r>
              <a:rPr lang="ru-RU" sz="1600" dirty="0" smtClean="0"/>
              <a:t>студентка 4 курса </a:t>
            </a:r>
          </a:p>
          <a:p>
            <a:r>
              <a:rPr lang="ru-RU" sz="1600" dirty="0" smtClean="0"/>
              <a:t>специальности 070602  Дизайн (по отраслям) </a:t>
            </a:r>
          </a:p>
          <a:p>
            <a:r>
              <a:rPr lang="ru-RU" sz="1600" dirty="0" smtClean="0"/>
              <a:t>Руководитель: </a:t>
            </a:r>
            <a:r>
              <a:rPr lang="ru-RU" sz="1600" dirty="0" err="1" smtClean="0"/>
              <a:t>Воротникова</a:t>
            </a:r>
            <a:r>
              <a:rPr lang="ru-RU" sz="1600" dirty="0" smtClean="0"/>
              <a:t> Е.В</a:t>
            </a:r>
          </a:p>
          <a:p>
            <a:r>
              <a:rPr lang="ru-RU" sz="1600" dirty="0" smtClean="0"/>
              <a:t>Негосударственное </a:t>
            </a:r>
            <a:r>
              <a:rPr lang="ru-RU" sz="1600" dirty="0"/>
              <a:t>образовательное учреждение среднего профессионального образования «Тамбовский колледж социокультурных технологий</a:t>
            </a:r>
            <a:r>
              <a:rPr lang="ru-RU" sz="1600" dirty="0" smtClean="0"/>
              <a:t>»</a:t>
            </a:r>
          </a:p>
          <a:p>
            <a:r>
              <a:rPr lang="ru-RU" sz="1600" dirty="0" smtClean="0"/>
              <a:t>г. Тамбов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92098" y="1628800"/>
            <a:ext cx="76328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rgbClr val="70FF7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Практическая работа </a:t>
            </a:r>
          </a:p>
          <a:p>
            <a:pPr algn="ctr"/>
            <a:r>
              <a:rPr lang="ru-RU" altLang="ru-RU" sz="2000" b="1" dirty="0" smtClean="0">
                <a:solidFill>
                  <a:srgbClr val="70FF7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по дисциплине «Курс поиска работы» на тему:</a:t>
            </a:r>
          </a:p>
          <a:p>
            <a:pPr algn="ctr"/>
            <a:r>
              <a:rPr lang="ru-RU" altLang="ru-RU" sz="2000" b="1" dirty="0" smtClean="0">
                <a:solidFill>
                  <a:srgbClr val="70FF7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«Эффективные способы адаптации на новом рабочем месте для выпускников образовательных учреждений»</a:t>
            </a:r>
          </a:p>
        </p:txBody>
      </p:sp>
    </p:spTree>
    <p:extLst>
      <p:ext uri="{BB962C8B-B14F-4D97-AF65-F5344CB8AC3E}">
        <p14:creationId xmlns:p14="http://schemas.microsoft.com/office/powerpoint/2010/main" val="3517898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1E961F6F-1893-4D18-B498-CEE33A1E9662}" type="slidenum">
              <a:rPr lang="ru-RU" altLang="ru-RU" smtClean="0">
                <a:latin typeface="Times New Roman" pitchFamily="18" charset="0"/>
              </a:rPr>
              <a:pPr eaLnBrk="1" hangingPunct="1"/>
              <a:t>10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1785926"/>
            <a:ext cx="6522518" cy="1200329"/>
          </a:xfrm>
          <a:prstGeom prst="rect">
            <a:avLst/>
          </a:prstGeom>
          <a:solidFill>
            <a:srgbClr val="BAECCB">
              <a:alpha val="54118"/>
            </a:srgbClr>
          </a:solidFill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Это комплекс действий, направленных на более эффективное  включение в рабочий процесс нового сотрудника.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4000504"/>
            <a:ext cx="6357982" cy="1569660"/>
          </a:xfrm>
          <a:prstGeom prst="rect">
            <a:avLst/>
          </a:prstGeom>
          <a:solidFill>
            <a:srgbClr val="B4EAC6">
              <a:alpha val="41176"/>
            </a:srgbClr>
          </a:solidFill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Эта система помогает профессионалу в новой дружественной атмосфере раскрыть свой не реализованный ранее потенциал. 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85938" y="333375"/>
            <a:ext cx="5018087" cy="7683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ln w="11430"/>
                <a:solidFill>
                  <a:srgbClr val="E23E4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Система адаптации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736F0B1-9219-4F64-A8B2-6680436C0A9E}" type="slidenum">
              <a:rPr lang="ru-RU" altLang="ru-RU" smtClean="0">
                <a:latin typeface="Times New Roman" pitchFamily="18" charset="0"/>
              </a:rPr>
              <a:pPr eaLnBrk="1" hangingPunct="1"/>
              <a:t>11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85938" y="333375"/>
            <a:ext cx="5018087" cy="7683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ln w="11430"/>
                <a:solidFill>
                  <a:srgbClr val="E23E4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Система адаптации 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755576" y="1340768"/>
          <a:ext cx="72008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06E431D-F9D7-49E6-BD85-B8097C8CD8A5}" type="slidenum">
              <a:rPr lang="ru-RU" altLang="ru-RU" smtClean="0">
                <a:latin typeface="Times New Roman" pitchFamily="18" charset="0"/>
              </a:rPr>
              <a:pPr eaLnBrk="1" hangingPunct="1"/>
              <a:t>12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285728"/>
            <a:ext cx="3235181" cy="1015663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6000" b="1" dirty="0">
                <a:ln w="11430"/>
                <a:solidFill>
                  <a:srgbClr val="E23E4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Новичок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2786058"/>
            <a:ext cx="5643589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сотрудник компании, только что приступивший к работе. Некоторое время он в силу объективных причин не может работать в полную силу.</a:t>
            </a:r>
          </a:p>
        </p:txBody>
      </p:sp>
      <p:pic>
        <p:nvPicPr>
          <p:cNvPr id="13317" name="Picture 6" descr="C:\Users\user\Desktop\ывкпе\s90614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34"/>
          <a:stretch>
            <a:fillRect/>
          </a:stretch>
        </p:blipFill>
        <p:spPr bwMode="auto">
          <a:xfrm>
            <a:off x="214313" y="1571625"/>
            <a:ext cx="2233612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9C31EA3-EDD9-4765-8A98-131151402B3A}" type="slidenum">
              <a:rPr lang="ru-RU" altLang="ru-RU" smtClean="0">
                <a:latin typeface="Times New Roman" pitchFamily="18" charset="0"/>
              </a:rPr>
              <a:pPr eaLnBrk="1" hangingPunct="1"/>
              <a:t>13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785813" y="2357438"/>
            <a:ext cx="6786562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 b="1"/>
              <a:t>Серьезная и продуманная программа адаптации для новичков , это весомое конкурентное преимущество компании в условиях рынка.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388" y="260350"/>
            <a:ext cx="7488237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ln w="11430"/>
                <a:solidFill>
                  <a:srgbClr val="E23E4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Программа адаптации компании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8A15AE3-F4B3-4E93-AEA3-8B388B95D5A0}" type="slidenum">
              <a:rPr lang="ru-RU" altLang="ru-RU" smtClean="0">
                <a:latin typeface="Times New Roman" pitchFamily="18" charset="0"/>
              </a:rPr>
              <a:pPr eaLnBrk="1" hangingPunct="1"/>
              <a:t>14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7598427" cy="1015663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6000" b="1" dirty="0">
                <a:ln w="11430"/>
                <a:solidFill>
                  <a:srgbClr val="E23E4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Личный план новичка</a:t>
            </a:r>
          </a:p>
        </p:txBody>
      </p:sp>
      <p:sp>
        <p:nvSpPr>
          <p:cNvPr id="15364" name="Прямоугольник 4"/>
          <p:cNvSpPr>
            <a:spLocks noChangeArrowheads="1"/>
          </p:cNvSpPr>
          <p:nvPr/>
        </p:nvSpPr>
        <p:spPr bwMode="auto">
          <a:xfrm>
            <a:off x="2771775" y="1700213"/>
            <a:ext cx="5688013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400" b="1"/>
              <a:t>В связи с тем, что не все компании уделяют программе адаптации должного значения, каждый работник должен осознавать, какие трудности могут ожидать на новом месте работы и должен определить круг проблем, решение которых уменьшит период адаптации.  </a:t>
            </a:r>
          </a:p>
        </p:txBody>
      </p:sp>
      <p:pic>
        <p:nvPicPr>
          <p:cNvPr id="15365" name="Picture 6" descr="C:\Users\user\Desktop\ывкпе\s90614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34"/>
          <a:stretch>
            <a:fillRect/>
          </a:stretch>
        </p:blipFill>
        <p:spPr bwMode="auto">
          <a:xfrm>
            <a:off x="214313" y="1571625"/>
            <a:ext cx="2233612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2411007-B845-44FF-94D4-396745699DC4}" type="slidenum">
              <a:rPr lang="ru-RU" altLang="ru-RU" smtClean="0">
                <a:latin typeface="Times New Roman" pitchFamily="18" charset="0"/>
              </a:rPr>
              <a:pPr eaLnBrk="1" hangingPunct="1"/>
              <a:t>15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611188" y="1557338"/>
            <a:ext cx="6786562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 b="1"/>
              <a:t>Респонденты: студенты НОУСПО ТКСКТ, в том числе старших курсов.</a:t>
            </a:r>
          </a:p>
          <a:p>
            <a:pPr eaLnBrk="1" hangingPunct="1"/>
            <a:endParaRPr lang="ru-RU" altLang="ru-RU" sz="2800" b="1"/>
          </a:p>
          <a:p>
            <a:pPr eaLnBrk="1" hangingPunct="1"/>
            <a:r>
              <a:rPr lang="ru-RU" altLang="ru-RU" sz="2800" b="1"/>
              <a:t>В анкете предлагалось ответить на три вопроса.</a:t>
            </a:r>
          </a:p>
          <a:p>
            <a:pPr eaLnBrk="1" hangingPunct="1"/>
            <a:r>
              <a:rPr lang="ru-RU" altLang="ru-RU" sz="2800" b="1"/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388" y="260350"/>
            <a:ext cx="7488237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ln w="11430"/>
                <a:solidFill>
                  <a:srgbClr val="E23E4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Исследование</a:t>
            </a:r>
            <a:r>
              <a:rPr lang="ru-RU" sz="3600" b="1" dirty="0">
                <a:ln w="11430"/>
                <a:solidFill>
                  <a:srgbClr val="E23E4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157430A-35E6-4603-ABFA-7CC5F4AA2263}" type="slidenum">
              <a:rPr lang="ru-RU" altLang="ru-RU" smtClean="0">
                <a:latin typeface="Times New Roman" pitchFamily="18" charset="0"/>
              </a:rPr>
              <a:pPr eaLnBrk="1" hangingPunct="1"/>
              <a:t>16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611188" y="1557338"/>
            <a:ext cx="678656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 sz="2800" b="1"/>
          </a:p>
          <a:p>
            <a:pPr eaLnBrk="1" hangingPunct="1"/>
            <a:r>
              <a:rPr lang="ru-RU" altLang="ru-RU" sz="2800" b="1"/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-242888"/>
            <a:ext cx="7489825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11430"/>
                <a:solidFill>
                  <a:srgbClr val="E23E4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Анкета</a:t>
            </a:r>
            <a:endParaRPr lang="ru-RU" sz="3600" b="1" dirty="0">
              <a:ln w="11430"/>
              <a:solidFill>
                <a:srgbClr val="E23E4E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503040" y="476672"/>
            <a:ext cx="8640960" cy="1451776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eaLnBrk="0" hangingPunct="0">
              <a:buFontTx/>
              <a:buAutoNum type="arabicPeriod"/>
              <a:defRPr/>
            </a:pPr>
            <a:r>
              <a:rPr lang="ru-RU" b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Как вы считаете, сотрудник на новом месте работы </a:t>
            </a:r>
          </a:p>
          <a:p>
            <a:pPr marL="342900" indent="-342900" eaLnBrk="0" hangingPunct="0">
              <a:defRPr/>
            </a:pPr>
            <a:r>
              <a:rPr lang="ru-RU" b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чувствует себя: </a:t>
            </a:r>
          </a:p>
          <a:p>
            <a:pPr eaLnBrk="0" hangingPunct="0">
              <a:defRPr/>
            </a:pPr>
            <a:r>
              <a:rPr lang="ru-RU" b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- </a:t>
            </a:r>
            <a:r>
              <a:rPr lang="ru-RU" sz="1600" dirty="0">
                <a:solidFill>
                  <a:schemeClr val="tx1"/>
                </a:solidFill>
                <a:latin typeface="Antiqua" charset="0"/>
                <a:ea typeface="Calibri" pitchFamily="34" charset="0"/>
                <a:cs typeface="Times New Roman" pitchFamily="18" charset="0"/>
              </a:rPr>
              <a:t>уверенно;</a:t>
            </a:r>
          </a:p>
          <a:p>
            <a:pPr eaLnBrk="0" hangingPunct="0">
              <a:defRPr/>
            </a:pPr>
            <a:r>
              <a:rPr lang="ru-RU" sz="1600" dirty="0">
                <a:solidFill>
                  <a:schemeClr val="tx1"/>
                </a:solidFill>
                <a:latin typeface="Antiqua" charset="0"/>
                <a:ea typeface="Calibri" pitchFamily="34" charset="0"/>
                <a:cs typeface="Times New Roman" pitchFamily="18" charset="0"/>
              </a:rPr>
              <a:t>- неуверенно; </a:t>
            </a:r>
          </a:p>
          <a:p>
            <a:pPr eaLnBrk="0" hangingPunct="0">
              <a:defRPr/>
            </a:pPr>
            <a:r>
              <a:rPr lang="ru-RU" sz="1600" dirty="0">
                <a:solidFill>
                  <a:schemeClr val="tx1"/>
                </a:solidFill>
                <a:latin typeface="Antiqua" charset="0"/>
                <a:ea typeface="Calibri" pitchFamily="34" charset="0"/>
                <a:cs typeface="Times New Roman" pitchFamily="18" charset="0"/>
              </a:rPr>
              <a:t>- всё зависит от человека.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575048" y="2132856"/>
            <a:ext cx="8568952" cy="194944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Calibri" pitchFamily="34" charset="0"/>
                <a:cs typeface="Calibri" pitchFamily="34" charset="0"/>
              </a:rPr>
              <a:t>2.  Как вы считаете, в период адаптации на новом месте работы нужно: </a:t>
            </a:r>
            <a:endParaRPr lang="ru-RU" sz="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eaLnBrk="0" hangingPunct="0">
              <a:defRPr/>
            </a:pPr>
            <a:r>
              <a:rPr lang="ru-RU" sz="1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ntiqua" charset="0"/>
                <a:ea typeface="Calibri" pitchFamily="34" charset="0"/>
                <a:cs typeface="Times New Roman" pitchFamily="18" charset="0"/>
              </a:rPr>
              <a:t>- новичку не мешать, и лишний раз не трогать; </a:t>
            </a:r>
            <a:endParaRPr lang="ru-RU" sz="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eaLnBrk="0" hangingPunct="0">
              <a:defRPr/>
            </a:pPr>
            <a:r>
              <a:rPr lang="ru-RU" sz="1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ntiqua" charset="0"/>
                <a:ea typeface="Calibri" pitchFamily="34" charset="0"/>
                <a:cs typeface="Times New Roman" pitchFamily="18" charset="0"/>
              </a:rPr>
              <a:t>- устроить ему </a:t>
            </a:r>
            <a:r>
              <a:rPr lang="ru-RU" sz="1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1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ntiqua" charset="0"/>
                <a:ea typeface="Calibri" pitchFamily="34" charset="0"/>
                <a:cs typeface="Times New Roman" pitchFamily="18" charset="0"/>
              </a:rPr>
              <a:t>курс молодого бойца</a:t>
            </a:r>
            <a:r>
              <a:rPr lang="ru-RU" sz="1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1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ntiqua" charset="0"/>
                <a:ea typeface="Calibri" pitchFamily="34" charset="0"/>
                <a:cs typeface="Times New Roman" pitchFamily="18" charset="0"/>
              </a:rPr>
              <a:t>; </a:t>
            </a:r>
            <a:endParaRPr lang="ru-RU" sz="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eaLnBrk="0" hangingPunct="0">
              <a:buFontTx/>
              <a:buChar char="-"/>
              <a:defRPr/>
            </a:pPr>
            <a:r>
              <a:rPr lang="ru-RU" sz="1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ntiqua" charset="0"/>
                <a:ea typeface="Calibri" pitchFamily="34" charset="0"/>
                <a:cs typeface="Times New Roman" pitchFamily="18" charset="0"/>
              </a:rPr>
              <a:t>в компании должна быть разработана программа адаптации для новичков, </a:t>
            </a:r>
          </a:p>
          <a:p>
            <a:pPr eaLnBrk="0" hangingPunct="0">
              <a:defRPr/>
            </a:pPr>
            <a:r>
              <a:rPr lang="ru-RU" sz="1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ntiqua" charset="0"/>
                <a:ea typeface="Calibri" pitchFamily="34" charset="0"/>
                <a:cs typeface="Times New Roman" pitchFamily="18" charset="0"/>
              </a:rPr>
              <a:t>согласно которой необходимо помочь раскрыть свой нереализованный потенциал работника.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574675" y="4437063"/>
            <a:ext cx="8569325" cy="219392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ru-RU" altLang="ru-RU" b="1">
                <a:ea typeface="Calibri" pitchFamily="34" charset="0"/>
                <a:cs typeface="Calibri" pitchFamily="34" charset="0"/>
              </a:rPr>
              <a:t>3. Каким образом сам работник может себе помочь адаптироваться  на новом рабочем месте? Отметьте 3 варианта ответа:</a:t>
            </a:r>
            <a:endParaRPr lang="ru-RU" altLang="ru-RU" sz="800" b="1"/>
          </a:p>
          <a:p>
            <a:r>
              <a:rPr lang="ru-RU" altLang="ru-RU" sz="1600">
                <a:latin typeface="Antiqua" charset="0"/>
                <a:ea typeface="Calibri" pitchFamily="34" charset="0"/>
                <a:cs typeface="Times New Roman" pitchFamily="18" charset="0"/>
              </a:rPr>
              <a:t>- знакомство с историей компании, продукцией, ключевыми работниками; </a:t>
            </a:r>
            <a:endParaRPr lang="ru-RU" altLang="ru-RU" sz="800"/>
          </a:p>
          <a:p>
            <a:r>
              <a:rPr lang="ru-RU" altLang="ru-RU" sz="1600">
                <a:latin typeface="Antiqua" charset="0"/>
                <a:ea typeface="Calibri" pitchFamily="34" charset="0"/>
                <a:cs typeface="Calibri" pitchFamily="34" charset="0"/>
              </a:rPr>
              <a:t>- изучение системы оплаты и бонусов, принятых в компании;  </a:t>
            </a:r>
            <a:endParaRPr lang="ru-RU" altLang="ru-RU" sz="800"/>
          </a:p>
          <a:p>
            <a:r>
              <a:rPr lang="ru-RU" altLang="ru-RU" sz="1600">
                <a:latin typeface="Antiqua" charset="0"/>
                <a:ea typeface="Calibri" pitchFamily="34" charset="0"/>
                <a:cs typeface="Calibri" pitchFamily="34" charset="0"/>
              </a:rPr>
              <a:t>- тщательное изучение должностной инструкции;</a:t>
            </a:r>
            <a:endParaRPr lang="ru-RU" altLang="ru-RU" sz="800"/>
          </a:p>
          <a:p>
            <a:r>
              <a:rPr lang="ru-RU" altLang="ru-RU" sz="1600">
                <a:latin typeface="Antiqua" charset="0"/>
                <a:ea typeface="Calibri" pitchFamily="34" charset="0"/>
                <a:cs typeface="Calibri" pitchFamily="34" charset="0"/>
              </a:rPr>
              <a:t>- личные установки на доброжелательные длительные отношения с коллегами;</a:t>
            </a:r>
            <a:endParaRPr lang="ru-RU" altLang="ru-RU" sz="800"/>
          </a:p>
          <a:p>
            <a:r>
              <a:rPr lang="ru-RU" altLang="ru-RU" sz="1600">
                <a:latin typeface="Antiqua" charset="0"/>
                <a:ea typeface="Calibri" pitchFamily="34" charset="0"/>
                <a:cs typeface="Calibri" pitchFamily="34" charset="0"/>
              </a:rPr>
              <a:t>- принимать активное участие в общественной жизни компании.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user\Desktop\ывкпе\business_peopl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357298"/>
            <a:ext cx="7594388" cy="42989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8435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7697783-E299-45A4-B80F-9398AB42FA23}" type="slidenum">
              <a:rPr lang="ru-RU" altLang="ru-RU" smtClean="0">
                <a:latin typeface="Times New Roman" pitchFamily="18" charset="0"/>
              </a:rPr>
              <a:pPr eaLnBrk="1" hangingPunct="1"/>
              <a:t>17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428596" y="214290"/>
            <a:ext cx="81439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800" b="1" dirty="0">
                <a:ln w="11430"/>
                <a:solidFill>
                  <a:srgbClr val="F9556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результате анкетирования можно сделать  следующие выводы: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FCCB345-5388-448C-A327-5FD544A2CD88}" type="slidenum">
              <a:rPr lang="ru-RU" altLang="ru-RU" smtClean="0">
                <a:latin typeface="Times New Roman" pitchFamily="18" charset="0"/>
              </a:rPr>
              <a:pPr eaLnBrk="1" hangingPunct="1"/>
              <a:t>18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611188" y="1557338"/>
            <a:ext cx="6786562" cy="353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/>
              <a:t>Более 60 % респондентов считают, что  в период адаптации новичок чувствует себя достаточно неуверенно, что значит, вопрос адаптации на новом рабочем месте является актуальным для современной молодежи.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388" y="260350"/>
            <a:ext cx="7488237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ln w="11430"/>
                <a:solidFill>
                  <a:srgbClr val="E23E4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Результаты</a:t>
            </a:r>
            <a:r>
              <a:rPr lang="ru-RU" sz="3600" b="1" dirty="0">
                <a:ln w="11430"/>
                <a:solidFill>
                  <a:srgbClr val="E23E4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3F12F9B-B81A-4D2A-B067-D8306C731027}" type="slidenum">
              <a:rPr lang="ru-RU" altLang="ru-RU" smtClean="0">
                <a:latin typeface="Times New Roman" pitchFamily="18" charset="0"/>
              </a:rPr>
              <a:pPr eaLnBrk="1" hangingPunct="1"/>
              <a:t>19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17413" name="Заголовок 6"/>
          <p:cNvSpPr>
            <a:spLocks noGrp="1"/>
          </p:cNvSpPr>
          <p:nvPr>
            <p:ph type="title"/>
          </p:nvPr>
        </p:nvSpPr>
        <p:spPr>
          <a:xfrm>
            <a:off x="250825" y="188913"/>
            <a:ext cx="7392988" cy="865187"/>
          </a:xfrm>
        </p:spPr>
        <p:txBody>
          <a:bodyPr/>
          <a:lstStyle/>
          <a:p>
            <a:pPr algn="ctr">
              <a:defRPr/>
            </a:pP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вы считаете, </a:t>
            </a:r>
            <a:b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сотрудник на новом месте работы чувствует себя:</a:t>
            </a:r>
          </a:p>
        </p:txBody>
      </p:sp>
      <p:graphicFrame>
        <p:nvGraphicFramePr>
          <p:cNvPr id="20484" name="Диаграмма 7"/>
          <p:cNvGraphicFramePr>
            <a:graphicFrameLocks/>
          </p:cNvGraphicFramePr>
          <p:nvPr/>
        </p:nvGraphicFramePr>
        <p:xfrm>
          <a:off x="857250" y="1571625"/>
          <a:ext cx="7786688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r:id="rId3" imgW="7785267" imgH="4572396" progId="Excel.Chart.8">
                  <p:embed/>
                </p:oleObj>
              </mc:Choice>
              <mc:Fallback>
                <p:oleObj r:id="rId3" imgW="7785267" imgH="4572396" progId="Excel.Chart.8">
                  <p:embed/>
                  <p:pic>
                    <p:nvPicPr>
                      <p:cNvPr id="0" name="Диаграмма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1571625"/>
                        <a:ext cx="7786688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r>
              <a:rPr lang="ru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  <a:t/>
            </a:r>
            <a:br>
              <a:rPr lang="ru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</a:br>
            <a:r>
              <a:rPr lang="ru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  <a:t/>
            </a:r>
            <a:br>
              <a:rPr lang="ru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4213" y="4581525"/>
            <a:ext cx="8064500" cy="2087563"/>
          </a:xfrm>
        </p:spPr>
        <p:txBody>
          <a:bodyPr/>
          <a:lstStyle/>
          <a:p>
            <a:pPr algn="ctr"/>
            <a:r>
              <a:rPr lang="ru-RU" altLang="ru-RU" sz="1600" b="1" dirty="0" smtClean="0">
                <a:solidFill>
                  <a:srgbClr val="70FF7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Практическая работа </a:t>
            </a:r>
          </a:p>
          <a:p>
            <a:pPr algn="ctr"/>
            <a:r>
              <a:rPr lang="ru-RU" altLang="ru-RU" sz="1600" b="1" dirty="0" smtClean="0">
                <a:solidFill>
                  <a:srgbClr val="70FF7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по дисциплине «Курс поиска работы» на тему:</a:t>
            </a:r>
          </a:p>
          <a:p>
            <a:pPr algn="ctr"/>
            <a:r>
              <a:rPr lang="ru-RU" altLang="ru-RU" sz="2400" b="1" dirty="0" smtClean="0">
                <a:solidFill>
                  <a:srgbClr val="70FF7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«Эффективные способы адаптации на новом рабочем месте для выпускников образовательных учреждений»</a:t>
            </a:r>
          </a:p>
          <a:p>
            <a:pPr algn="ctr"/>
            <a:r>
              <a:rPr lang="ru-RU" alt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15 мая 2012г.</a:t>
            </a:r>
            <a:br>
              <a:rPr lang="ru-RU" alt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</a:br>
            <a:endParaRPr lang="ru-RU" altLang="ru-RU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Calibri" pitchFamily="34" charset="0"/>
              <a:cs typeface="Calibri" pitchFamily="34" charset="0"/>
            </a:endParaRPr>
          </a:p>
          <a:p>
            <a:pPr algn="ctr"/>
            <a:endParaRPr lang="ru-RU" altLang="ru-RU" sz="1800" dirty="0" smtClean="0">
              <a:solidFill>
                <a:srgbClr val="70FF7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88" y="285750"/>
            <a:ext cx="8429625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6"/>
                </a:solidFill>
              </a:rPr>
              <a:t>НОУ СПО «Тамбовский колледж социокультурных технологий»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76825" y="1071563"/>
            <a:ext cx="3709988" cy="19383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Выполнила:  студентка 4 курса </a:t>
            </a:r>
          </a:p>
          <a:p>
            <a:pPr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специальности 070602 </a:t>
            </a:r>
          </a:p>
          <a:p>
            <a:pPr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Дизайн (по отраслям) </a:t>
            </a:r>
            <a:r>
              <a:rPr lang="ru-RU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ЧАСОВСКИХ НАТАЛИЯ</a:t>
            </a:r>
          </a:p>
          <a:p>
            <a:pPr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Руководитель: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Воротникова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Е.В.</a:t>
            </a:r>
          </a:p>
          <a:p>
            <a:pPr>
              <a:defRPr/>
            </a:pPr>
            <a:endParaRPr lang="ru-RU" sz="24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A215DBC-DC3D-4091-A7BA-E32ADCEAD509}" type="slidenum">
              <a:rPr lang="ru-RU" altLang="ru-RU" smtClean="0">
                <a:latin typeface="Times New Roman" pitchFamily="18" charset="0"/>
              </a:rPr>
              <a:pPr eaLnBrk="1" hangingPunct="1"/>
              <a:t>20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611188" y="1557338"/>
            <a:ext cx="6786562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/>
              <a:t>В компании должна быть разработана программа адаптации для новичков. Почти половина опрошенных (47%) выступают за организацию помощи новому сотруднику в период адаптации со стороны предприятия.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8313" y="260350"/>
            <a:ext cx="7199312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ln w="11430"/>
                <a:solidFill>
                  <a:srgbClr val="E23E4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Результаты</a:t>
            </a:r>
            <a:r>
              <a:rPr lang="ru-RU" sz="3600" b="1" dirty="0">
                <a:ln w="11430"/>
                <a:solidFill>
                  <a:srgbClr val="E23E4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ABD2753-402F-410A-9711-68621B1C9B9C}" type="slidenum">
              <a:rPr lang="ru-RU" altLang="ru-RU" smtClean="0">
                <a:latin typeface="Times New Roman" pitchFamily="18" charset="0"/>
              </a:rPr>
              <a:pPr eaLnBrk="1" hangingPunct="1"/>
              <a:t>21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17413" name="Заголовок 6"/>
          <p:cNvSpPr>
            <a:spLocks noGrp="1"/>
          </p:cNvSpPr>
          <p:nvPr>
            <p:ph type="title"/>
          </p:nvPr>
        </p:nvSpPr>
        <p:spPr>
          <a:xfrm>
            <a:off x="250825" y="188913"/>
            <a:ext cx="7392988" cy="865187"/>
          </a:xfrm>
        </p:spPr>
        <p:txBody>
          <a:bodyPr/>
          <a:lstStyle/>
          <a:p>
            <a:pPr algn="ctr">
              <a:defRPr/>
            </a:pP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вы считаете, </a:t>
            </a:r>
            <a:b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период адаптации на новом месте работы нужно:</a:t>
            </a:r>
          </a:p>
        </p:txBody>
      </p:sp>
      <p:graphicFrame>
        <p:nvGraphicFramePr>
          <p:cNvPr id="22532" name="Диаграмма 7"/>
          <p:cNvGraphicFramePr>
            <a:graphicFrameLocks/>
          </p:cNvGraphicFramePr>
          <p:nvPr/>
        </p:nvGraphicFramePr>
        <p:xfrm>
          <a:off x="714375" y="1571625"/>
          <a:ext cx="7929563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r:id="rId3" imgW="7931583" imgH="4572396" progId="Excel.Chart.8">
                  <p:embed/>
                </p:oleObj>
              </mc:Choice>
              <mc:Fallback>
                <p:oleObj r:id="rId3" imgW="7931583" imgH="4572396" progId="Excel.Chart.8">
                  <p:embed/>
                  <p:pic>
                    <p:nvPicPr>
                      <p:cNvPr id="0" name="Диаграмма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1571625"/>
                        <a:ext cx="7929563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8809FE4-AAF6-42BC-A107-F88C9BCDDED2}" type="slidenum">
              <a:rPr lang="ru-RU" altLang="ru-RU" smtClean="0">
                <a:latin typeface="Times New Roman" pitchFamily="18" charset="0"/>
              </a:rPr>
              <a:pPr eaLnBrk="1" hangingPunct="1"/>
              <a:t>22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611188" y="2349500"/>
            <a:ext cx="741680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 b="1"/>
              <a:t>Новичку необходимо составить личный план адаптации, который поможет быстрее раскрыть свой нереализованный потенциал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260350"/>
            <a:ext cx="7489825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ln w="11430"/>
                <a:solidFill>
                  <a:srgbClr val="E23E4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Результаты</a:t>
            </a:r>
            <a:r>
              <a:rPr lang="ru-RU" sz="3600" b="1" dirty="0">
                <a:ln w="11430"/>
                <a:solidFill>
                  <a:srgbClr val="E23E4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55A91CA-89E4-4F04-A12C-A82EB2E152FF}" type="slidenum">
              <a:rPr lang="ru-RU" altLang="ru-RU" smtClean="0">
                <a:latin typeface="Times New Roman" pitchFamily="18" charset="0"/>
              </a:rPr>
              <a:pPr eaLnBrk="1" hangingPunct="1"/>
              <a:t>23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17413" name="Заголовок 6"/>
          <p:cNvSpPr>
            <a:spLocks noGrp="1"/>
          </p:cNvSpPr>
          <p:nvPr>
            <p:ph type="title"/>
          </p:nvPr>
        </p:nvSpPr>
        <p:spPr>
          <a:xfrm>
            <a:off x="250825" y="500063"/>
            <a:ext cx="7392988" cy="928687"/>
          </a:xfrm>
        </p:spPr>
        <p:txBody>
          <a:bodyPr/>
          <a:lstStyle/>
          <a:p>
            <a:pPr algn="ctr">
              <a:defRPr/>
            </a:pP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Каким образом сам работник может себе помочь адаптироваться на новом рабочем месте?</a:t>
            </a:r>
            <a:b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dirty="0" smtClean="0"/>
              <a:t>Отметьте 3 варианта ответа:</a:t>
            </a:r>
            <a:br>
              <a:rPr lang="ru-RU" sz="1400" dirty="0" smtClean="0"/>
            </a:br>
            <a:endParaRPr lang="ru-RU" sz="20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4580" name="Диаграмма 7"/>
          <p:cNvGraphicFramePr>
            <a:graphicFrameLocks/>
          </p:cNvGraphicFramePr>
          <p:nvPr/>
        </p:nvGraphicFramePr>
        <p:xfrm>
          <a:off x="714375" y="1571625"/>
          <a:ext cx="7929563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Диаграмма" r:id="rId3" imgW="7931583" imgH="4572396" progId="Excel.Chart.8">
                  <p:embed/>
                </p:oleObj>
              </mc:Choice>
              <mc:Fallback>
                <p:oleObj name="Диаграмма" r:id="rId3" imgW="7931583" imgH="4572396" progId="Excel.Chart.8">
                  <p:embed/>
                  <p:pic>
                    <p:nvPicPr>
                      <p:cNvPr id="0" name="Диаграмма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1571625"/>
                        <a:ext cx="7929563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C9AE86E-3AB2-42B6-A422-6CA1ED3B6A2E}" type="slidenum">
              <a:rPr lang="ru-RU" altLang="ru-RU" smtClean="0">
                <a:latin typeface="Times New Roman" pitchFamily="18" charset="0"/>
              </a:rPr>
              <a:pPr eaLnBrk="1" hangingPunct="1"/>
              <a:t>24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14339" name="Прямоугольник 3"/>
          <p:cNvSpPr>
            <a:spLocks noChangeArrowheads="1"/>
          </p:cNvSpPr>
          <p:nvPr/>
        </p:nvSpPr>
        <p:spPr bwMode="auto">
          <a:xfrm>
            <a:off x="285750" y="333375"/>
            <a:ext cx="78867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FFFF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основе изученного материала и проведенного исследования   предлагаем примерный </a:t>
            </a:r>
            <a:r>
              <a:rPr lang="ru-RU" b="1" dirty="0">
                <a:solidFill>
                  <a:srgbClr val="FB97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личный план </a:t>
            </a:r>
            <a:r>
              <a:rPr lang="ru-RU" sz="1600" b="1" dirty="0">
                <a:solidFill>
                  <a:srgbClr val="FFFF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адаптации нового сотрудника, в котором выделены общие действия и принципы:</a:t>
            </a:r>
          </a:p>
        </p:txBody>
      </p:sp>
      <p:sp>
        <p:nvSpPr>
          <p:cNvPr id="14340" name="Прямоугольник 4"/>
          <p:cNvSpPr>
            <a:spLocks noChangeArrowheads="1"/>
          </p:cNvSpPr>
          <p:nvPr/>
        </p:nvSpPr>
        <p:spPr bwMode="auto">
          <a:xfrm>
            <a:off x="0" y="1556792"/>
            <a:ext cx="9144000" cy="4031873"/>
          </a:xfrm>
          <a:prstGeom prst="rect">
            <a:avLst/>
          </a:prstGeom>
          <a:solidFill>
            <a:srgbClr val="007300">
              <a:alpha val="25098"/>
            </a:srgbClr>
          </a:solidFill>
          <a:ln w="9525">
            <a:noFill/>
            <a:miter lim="800000"/>
            <a:headEnd/>
            <a:tailEnd/>
          </a:ln>
          <a:effectLst>
            <a:softEdge rad="63500"/>
          </a:effectLst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Ознакомиться с историей компании, ее традициями и менталитетом.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Изучить конечные продукты компании: ассортимент, товары или услуги.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Познакомиться  с руководством компании, подчиненными, ключевыми работниками.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Изучить планы и перспективы развития компании в целом и отдельного подразделения, где работает новичок.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Обратить особое внимание на социально-психологические особенности личностей соседей по рабочему месту.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Изучить систему оплаты, бонусов и других социальных льгот.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Тщательно изучить должностную инструкцию.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Оптимально организовать свое рабочее место и время.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Выработать личные установки на доброжелательные, длительные отношения с коллегами и долгосрочную работу в коллективе.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Принимать участие в неформальной жизни коллектива и его общественных делах.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6C06E1C-9A5B-48D1-9326-5B71D32D64AC}" type="slidenum">
              <a:rPr lang="ru-RU" altLang="ru-RU" smtClean="0">
                <a:latin typeface="Times New Roman" pitchFamily="18" charset="0"/>
              </a:rPr>
              <a:pPr eaLnBrk="1" hangingPunct="1"/>
              <a:t>25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857250" y="1785938"/>
            <a:ext cx="6715125" cy="1631950"/>
          </a:xfrm>
          <a:prstGeom prst="rect">
            <a:avLst/>
          </a:prstGeom>
          <a:solidFill>
            <a:srgbClr val="77DB96">
              <a:alpha val="45882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Перемена рабочего места часто связана с изменением профессии, вида деятельности, что придает адаптации новый, более сложный характер. </a:t>
            </a:r>
          </a:p>
          <a:p>
            <a:pPr>
              <a:defRPr/>
            </a:pPr>
            <a:endParaRPr lang="ru-RU" sz="2000" b="1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00188" y="4214813"/>
            <a:ext cx="6643687" cy="1477962"/>
          </a:xfrm>
          <a:prstGeom prst="rect">
            <a:avLst/>
          </a:prstGeom>
          <a:solidFill>
            <a:srgbClr val="FFCCCC">
              <a:alpha val="38824"/>
            </a:srgb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Поэтому продуманная система адаптации к новому рабочему месту поможет быстрее влиться в новый коллектив, и выполнять свои обязанности на высоком профессиональном уровне.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750" y="404813"/>
            <a:ext cx="5976938" cy="7699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ln w="11430"/>
                <a:solidFill>
                  <a:srgbClr val="E23E4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Вывод: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E8AF9D3-16C9-4C8A-B7B5-FEFFD21DED4E}" type="slidenum">
              <a:rPr lang="ru-RU" altLang="ru-RU" smtClean="0">
                <a:latin typeface="Times New Roman" pitchFamily="18" charset="0"/>
              </a:rPr>
              <a:pPr eaLnBrk="1" hangingPunct="1"/>
              <a:t>26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115616" y="5589240"/>
            <a:ext cx="7812360" cy="769441"/>
          </a:xfrm>
          <a:prstGeom prst="rect">
            <a:avLst/>
          </a:prstGeom>
          <a:solidFill>
            <a:srgbClr val="BFEECD">
              <a:alpha val="78039"/>
            </a:srgbClr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dirty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</a:rPr>
              <a:t>Спасибо за внимание</a:t>
            </a:r>
          </a:p>
        </p:txBody>
      </p:sp>
      <p:pic>
        <p:nvPicPr>
          <p:cNvPr id="36868" name="Picture 4" descr="C:\Users\user\Desktop\ывкпе\persons_ma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043" y="548680"/>
            <a:ext cx="4984756" cy="33206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2700557-AB07-409D-870B-596FF23A87CF}" type="slidenum">
              <a:rPr lang="ru-RU" altLang="ru-RU" smtClean="0">
                <a:latin typeface="Times New Roman" pitchFamily="18" charset="0"/>
              </a:rPr>
              <a:pPr eaLnBrk="1" hangingPunct="1"/>
              <a:t>3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4099" name="Прямоугольник 1"/>
          <p:cNvSpPr>
            <a:spLocks noChangeArrowheads="1"/>
          </p:cNvSpPr>
          <p:nvPr/>
        </p:nvSpPr>
        <p:spPr bwMode="auto">
          <a:xfrm>
            <a:off x="317500" y="260350"/>
            <a:ext cx="80645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400" b="1">
                <a:latin typeface="Calibri" pitchFamily="34" charset="0"/>
              </a:rPr>
              <a:t>Цель: выявить наиболее эффективные способы адаптации на новом рабочем месте.</a:t>
            </a:r>
          </a:p>
          <a:p>
            <a:pPr eaLnBrk="1" hangingPunct="1"/>
            <a:endParaRPr lang="ru-RU" alt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96888" y="1989138"/>
            <a:ext cx="8251825" cy="30464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/>
              <a:t>Задачи: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ru-RU" sz="2400" dirty="0"/>
              <a:t>Дать определение адаптации на новом рабочем месте.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ru-RU" sz="2400" dirty="0"/>
              <a:t>Рассмотреть виды адаптации.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ru-RU" sz="2400" dirty="0"/>
              <a:t>Раскрыть понятие системы адаптации. 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ru-RU" sz="2400" dirty="0"/>
              <a:t>Изучить, какие способы и методы адаптации  помогут новичку быстрее приспособиться к новому рабочему месту.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24B65BD-CF32-4133-ABE0-E255EBB61D78}" type="slidenum">
              <a:rPr lang="ru-RU" altLang="ru-RU" smtClean="0">
                <a:latin typeface="Times New Roman" pitchFamily="18" charset="0"/>
              </a:rPr>
              <a:pPr eaLnBrk="1" hangingPunct="1"/>
              <a:t>4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285728"/>
            <a:ext cx="397416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alibri" pitchFamily="34" charset="0"/>
              </a:rPr>
              <a:t>Адаптация -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85813" y="1571625"/>
            <a:ext cx="7715250" cy="1816100"/>
          </a:xfrm>
          <a:prstGeom prst="rect">
            <a:avLst/>
          </a:prstGeom>
          <a:solidFill>
            <a:srgbClr val="BAECCB">
              <a:alpha val="45882"/>
            </a:srgbClr>
          </a:solidFill>
          <a:effectLst>
            <a:softEdge rad="63500"/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3">
                    <a:lumMod val="10000"/>
                  </a:schemeClr>
                </a:solidFill>
                <a:latin typeface="Calibri" pitchFamily="34" charset="0"/>
              </a:rPr>
              <a:t>это приспособление к новой работе, новому рабочему месту, психологическому климату коллектива, установление с ним рабочих и человеческих контактов. </a:t>
            </a:r>
          </a:p>
        </p:txBody>
      </p:sp>
      <p:sp>
        <p:nvSpPr>
          <p:cNvPr id="5127" name="Прямоугольник 6"/>
          <p:cNvSpPr>
            <a:spLocks noChangeArrowheads="1"/>
          </p:cNvSpPr>
          <p:nvPr/>
        </p:nvSpPr>
        <p:spPr bwMode="auto">
          <a:xfrm>
            <a:off x="857250" y="3571875"/>
            <a:ext cx="72866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 b="1">
                <a:latin typeface="Calibri" pitchFamily="34" charset="0"/>
              </a:rPr>
              <a:t>Потребности в такой адаптации возникают при трудоустройстве или переходе на новую работу.</a:t>
            </a:r>
          </a:p>
        </p:txBody>
      </p:sp>
      <p:pic>
        <p:nvPicPr>
          <p:cNvPr id="7174" name="Picture 6" descr="C:\Users\user\Desktop\ывкпе\worker_employee__810965cl-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4929198"/>
            <a:ext cx="2857520" cy="1604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7ACF00BE-8058-464D-814C-12BF12C79457}" type="slidenum">
              <a:rPr lang="ru-RU" altLang="ru-RU" smtClean="0">
                <a:latin typeface="Times New Roman" pitchFamily="18" charset="0"/>
              </a:rPr>
              <a:pPr eaLnBrk="1" hangingPunct="1"/>
              <a:t>5</a:t>
            </a:fld>
            <a:endParaRPr lang="ru-RU" altLang="ru-RU" smtClean="0">
              <a:latin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285852" y="1571612"/>
          <a:ext cx="7072362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F68A9FB-C0B0-4877-AB1F-75B3C60B100B}" type="slidenum">
              <a:rPr lang="ru-RU" altLang="ru-RU" smtClean="0">
                <a:latin typeface="Times New Roman" pitchFamily="18" charset="0"/>
              </a:rPr>
              <a:pPr eaLnBrk="1" hangingPunct="1"/>
              <a:t>6</a:t>
            </a:fld>
            <a:endParaRPr lang="ru-RU" altLang="ru-RU" smtClean="0">
              <a:latin typeface="Times New Roman" pitchFamily="18" charset="0"/>
            </a:endParaRPr>
          </a:p>
        </p:txBody>
      </p:sp>
      <p:pic>
        <p:nvPicPr>
          <p:cNvPr id="7171" name="Picture 3" descr="J0105336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5929313"/>
            <a:ext cx="212725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Прямоугольник 4"/>
          <p:cNvSpPr>
            <a:spLocks noChangeArrowheads="1"/>
          </p:cNvSpPr>
          <p:nvPr/>
        </p:nvSpPr>
        <p:spPr bwMode="auto">
          <a:xfrm>
            <a:off x="428596" y="188640"/>
            <a:ext cx="72152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dirty="0">
                <a:ln w="11430"/>
                <a:solidFill>
                  <a:srgbClr val="F9556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Профессиональная адаптация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1439" y="1556792"/>
            <a:ext cx="7429552" cy="3785652"/>
          </a:xfrm>
          <a:prstGeom prst="rect">
            <a:avLst/>
          </a:prstGeom>
          <a:solidFill>
            <a:srgbClr val="00D600">
              <a:alpha val="25098"/>
            </a:srgbClr>
          </a:solidFill>
          <a:effectLst>
            <a:softEdge rad="127000"/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выражается в определенном уровне овладения профессиональными навыками, умениями и знаниями. </a:t>
            </a:r>
          </a:p>
          <a:p>
            <a:pPr>
              <a:defRPr/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Такая адаптация играет большую роль в ситуации вхождения в организацию молодого специалиста, когда имеются в основном теоретические знания и представления о том, как происходит рабочий процесс.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21DB8769-6F20-47D5-BBBC-AD6F030B47D7}" type="slidenum">
              <a:rPr lang="ru-RU" altLang="ru-RU" smtClean="0">
                <a:latin typeface="Times New Roman" pitchFamily="18" charset="0"/>
              </a:rPr>
              <a:pPr eaLnBrk="1" hangingPunct="1"/>
              <a:t>7</a:t>
            </a:fld>
            <a:endParaRPr lang="ru-RU" altLang="ru-RU" smtClean="0">
              <a:latin typeface="Times New Roman" pitchFamily="18" charset="0"/>
            </a:endParaRPr>
          </a:p>
        </p:txBody>
      </p:sp>
      <p:pic>
        <p:nvPicPr>
          <p:cNvPr id="10243" name="Picture 3" descr="J0105336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57625" y="6072188"/>
            <a:ext cx="1857383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Прямоугольник 5"/>
          <p:cNvSpPr>
            <a:spLocks noChangeArrowheads="1"/>
          </p:cNvSpPr>
          <p:nvPr/>
        </p:nvSpPr>
        <p:spPr bwMode="auto">
          <a:xfrm>
            <a:off x="571500" y="357166"/>
            <a:ext cx="7000896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dirty="0">
                <a:ln w="11430"/>
                <a:solidFill>
                  <a:srgbClr val="F9556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Социально – психологическая адаптация</a:t>
            </a:r>
          </a:p>
          <a:p>
            <a:pPr>
              <a:defRPr/>
            </a:pPr>
            <a:endParaRPr lang="ru-RU" sz="2000" b="1" u="sng" dirty="0">
              <a:ln w="11430"/>
              <a:solidFill>
                <a:srgbClr val="F7294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defRPr/>
            </a:pPr>
            <a:endParaRPr lang="ru-RU" b="1" u="sng" dirty="0">
              <a:ln w="11430"/>
              <a:solidFill>
                <a:srgbClr val="F7294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714488"/>
            <a:ext cx="7000924" cy="4154984"/>
          </a:xfrm>
          <a:prstGeom prst="rect">
            <a:avLst/>
          </a:prstGeom>
          <a:solidFill>
            <a:srgbClr val="00D600">
              <a:alpha val="23137"/>
            </a:srgbClr>
          </a:solidFill>
          <a:effectLst>
            <a:softEdge rad="127000"/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заключается в освоении социально-психологических особенностей компании, позитивном взаимодействии и сотрудничестве с ее коллективом.</a:t>
            </a:r>
          </a:p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Важную роль адаптация такого рода приобретает, когда на новое место приходит профессионал-практик. Кроме профессионального опыта у такого специалиста – опыт работы и роста в других  компаниях.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76F7109-9FF2-4C87-942E-43E82B5E1D37}" type="slidenum">
              <a:rPr lang="ru-RU" altLang="ru-RU" smtClean="0">
                <a:latin typeface="Times New Roman" pitchFamily="18" charset="0"/>
              </a:rPr>
              <a:pPr eaLnBrk="1" hangingPunct="1"/>
              <a:t>8</a:t>
            </a:fld>
            <a:endParaRPr lang="ru-RU" altLang="ru-RU" smtClean="0">
              <a:latin typeface="Times New Roman" pitchFamily="18" charset="0"/>
            </a:endParaRPr>
          </a:p>
        </p:txBody>
      </p:sp>
      <p:pic>
        <p:nvPicPr>
          <p:cNvPr id="9219" name="Picture 7" descr="J0101865"/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3000375"/>
            <a:ext cx="2317750" cy="349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31825" y="1628775"/>
            <a:ext cx="5786438" cy="16319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Самым важным этапом адаптации можно назвать период от одного до трех месяцев. Как правило, он совпадает с испытательным сроком в компании.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44688" y="404813"/>
            <a:ext cx="48260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ln w="11430"/>
                <a:solidFill>
                  <a:srgbClr val="F9556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Период адаптации</a:t>
            </a:r>
            <a:endParaRPr lang="ru-RU" sz="3200" dirty="0"/>
          </a:p>
        </p:txBody>
      </p:sp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539552" y="3926151"/>
            <a:ext cx="5976664" cy="1569660"/>
          </a:xfrm>
          <a:prstGeom prst="rect">
            <a:avLst/>
          </a:prstGeom>
          <a:solidFill>
            <a:srgbClr val="7F7F7F">
              <a:alpha val="58824"/>
            </a:srgbClr>
          </a:solidFill>
          <a:ln w="9525">
            <a:noFill/>
            <a:miter lim="800000"/>
            <a:headEnd/>
            <a:tailEnd/>
          </a:ln>
          <a:effectLst>
            <a:softEdge rad="63500"/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defRPr/>
            </a:pP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Адаптационный  период на новом рабочем месте может длиться от нескольких  недель и месяцев до 1-2 лет.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D0FD9E7-6EB1-468F-ACD4-DA982588C36B}" type="slidenum">
              <a:rPr lang="ru-RU" altLang="ru-RU" smtClean="0">
                <a:latin typeface="Times New Roman" pitchFamily="18" charset="0"/>
              </a:rPr>
              <a:pPr eaLnBrk="1" hangingPunct="1"/>
              <a:t>9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71625" y="1484784"/>
            <a:ext cx="5952703" cy="36625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9EE5B5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коммуникабельности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любознательности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9EE5B5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ответственности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трудолюбия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3200" dirty="0">
                <a:ln w="18415" cmpd="sng">
                  <a:noFill/>
                  <a:prstDash val="solid"/>
                </a:ln>
                <a:solidFill>
                  <a:srgbClr val="9EE5B5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9EE5B5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настойчивости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терпения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428604"/>
            <a:ext cx="7215238" cy="95410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Успех на этом этапе требует от новичка: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140824">
  <a:themeElements>
    <a:clrScheme name="Competition 1">
      <a:dk1>
        <a:srgbClr val="000000"/>
      </a:dk1>
      <a:lt1>
        <a:srgbClr val="FFFFFF"/>
      </a:lt1>
      <a:dk2>
        <a:srgbClr val="5ED483"/>
      </a:dk2>
      <a:lt2>
        <a:srgbClr val="FFFFFF"/>
      </a:lt2>
      <a:accent1>
        <a:srgbClr val="003300"/>
      </a:accent1>
      <a:accent2>
        <a:srgbClr val="009900"/>
      </a:accent2>
      <a:accent3>
        <a:srgbClr val="B6E6C1"/>
      </a:accent3>
      <a:accent4>
        <a:srgbClr val="DADADA"/>
      </a:accent4>
      <a:accent5>
        <a:srgbClr val="AAADAA"/>
      </a:accent5>
      <a:accent6>
        <a:srgbClr val="008A00"/>
      </a:accent6>
      <a:hlink>
        <a:srgbClr val="1E5C1E"/>
      </a:hlink>
      <a:folHlink>
        <a:srgbClr val="663300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mpetition 1">
        <a:dk1>
          <a:srgbClr val="000000"/>
        </a:dk1>
        <a:lt1>
          <a:srgbClr val="FFFFFF"/>
        </a:lt1>
        <a:dk2>
          <a:srgbClr val="5ED483"/>
        </a:dk2>
        <a:lt2>
          <a:srgbClr val="FFFFFF"/>
        </a:lt2>
        <a:accent1>
          <a:srgbClr val="003300"/>
        </a:accent1>
        <a:accent2>
          <a:srgbClr val="009900"/>
        </a:accent2>
        <a:accent3>
          <a:srgbClr val="B6E6C1"/>
        </a:accent3>
        <a:accent4>
          <a:srgbClr val="DADADA"/>
        </a:accent4>
        <a:accent5>
          <a:srgbClr val="AAADAA"/>
        </a:accent5>
        <a:accent6>
          <a:srgbClr val="008A00"/>
        </a:accent6>
        <a:hlink>
          <a:srgbClr val="1E5C1E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01140824</Template>
  <TotalTime>898</TotalTime>
  <Words>983</Words>
  <Application>Microsoft Office PowerPoint</Application>
  <PresentationFormat>Экран (4:3)</PresentationFormat>
  <Paragraphs>138</Paragraphs>
  <Slides>26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29" baseType="lpstr">
      <vt:lpstr>01140824</vt:lpstr>
      <vt:lpstr>Диаграмма Microsoft Excel</vt:lpstr>
      <vt:lpstr>Диаграмма</vt:lpstr>
      <vt:lpstr>Презентация PowerPoint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 вы считаете,  сотрудник на новом месте работы чувствует себя:</vt:lpstr>
      <vt:lpstr>Презентация PowerPoint</vt:lpstr>
      <vt:lpstr>Как вы считаете,  в период адаптации на новом месте работы нужно:</vt:lpstr>
      <vt:lpstr>Презентация PowerPoint</vt:lpstr>
      <vt:lpstr>  Каким образом сам работник может себе помочь адаптироваться на новом рабочем месте?  Отметьте 3 варианта ответа: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Венера Узбековна</cp:lastModifiedBy>
  <cp:revision>108</cp:revision>
  <dcterms:created xsi:type="dcterms:W3CDTF">2008-12-12T16:25:52Z</dcterms:created>
  <dcterms:modified xsi:type="dcterms:W3CDTF">2015-02-13T15:26:29Z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TC011408241049</vt:lpwstr>
  </property>
</Properties>
</file>