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6" r:id="rId3"/>
    <p:sldId id="258" r:id="rId4"/>
    <p:sldId id="259" r:id="rId5"/>
    <p:sldId id="257" r:id="rId6"/>
    <p:sldId id="260" r:id="rId7"/>
    <p:sldId id="269" r:id="rId8"/>
    <p:sldId id="265" r:id="rId9"/>
    <p:sldId id="261" r:id="rId10"/>
    <p:sldId id="266" r:id="rId11"/>
    <p:sldId id="270" r:id="rId12"/>
    <p:sldId id="262" r:id="rId13"/>
    <p:sldId id="271" r:id="rId14"/>
    <p:sldId id="263" r:id="rId15"/>
    <p:sldId id="264" r:id="rId16"/>
    <p:sldId id="268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540021731256799E-2"/>
          <c:y val="6.0106236512317444E-3"/>
          <c:w val="0.7322339560868909"/>
          <c:h val="0.854209757878087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0"/>
          </c:dPt>
          <c:cat>
            <c:strRef>
              <c:f>Лист1!$A$2:$A$5</c:f>
              <c:strCache>
                <c:ptCount val="2"/>
                <c:pt idx="0">
                  <c:v>задумывались</c:v>
                </c:pt>
                <c:pt idx="1">
                  <c:v>не задумывались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6590485588070079"/>
          <c:y val="3.5062771754791527E-2"/>
          <c:w val="0.23409510143007828"/>
          <c:h val="0.3461263535709941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D8B25C">
                      <a:lumMod val="75000"/>
                      <a:shade val="30000"/>
                      <a:satMod val="115000"/>
                    </a:srgbClr>
                  </a:gs>
                  <a:gs pos="50000">
                    <a:srgbClr val="D8B25C">
                      <a:lumMod val="75000"/>
                      <a:shade val="67500"/>
                      <a:satMod val="115000"/>
                    </a:srgbClr>
                  </a:gs>
                  <a:gs pos="100000">
                    <a:srgbClr val="D8B25C">
                      <a:lumMod val="75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94B6D2">
                      <a:lumMod val="75000"/>
                      <a:shade val="30000"/>
                      <a:satMod val="115000"/>
                    </a:srgbClr>
                  </a:gs>
                  <a:gs pos="50000">
                    <a:srgbClr val="94B6D2">
                      <a:lumMod val="75000"/>
                      <a:shade val="67500"/>
                      <a:satMod val="115000"/>
                    </a:srgbClr>
                  </a:gs>
                  <a:gs pos="100000">
                    <a:srgbClr val="94B6D2">
                      <a:lumMod val="75000"/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c:spPr>
          </c:dPt>
          <c:cat>
            <c:strRef>
              <c:f>Лист1!$A$2:$A$4</c:f>
              <c:strCache>
                <c:ptCount val="3"/>
                <c:pt idx="0">
                  <c:v>Опыт работы</c:v>
                </c:pt>
                <c:pt idx="1">
                  <c:v>Общественная работа</c:v>
                </c:pt>
                <c:pt idx="2">
                  <c:v>Нужные люди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70</c:v>
                </c:pt>
                <c:pt idx="1">
                  <c:v>7</c:v>
                </c:pt>
                <c:pt idx="2" formatCode="0%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8802176"/>
        <c:axId val="148808064"/>
      </c:barChart>
      <c:catAx>
        <c:axId val="148802176"/>
        <c:scaling>
          <c:orientation val="minMax"/>
        </c:scaling>
        <c:delete val="1"/>
        <c:axPos val="b"/>
        <c:majorTickMark val="out"/>
        <c:minorTickMark val="none"/>
        <c:tickLblPos val="none"/>
        <c:crossAx val="148808064"/>
        <c:crosses val="autoZero"/>
        <c:auto val="1"/>
        <c:lblAlgn val="ctr"/>
        <c:lblOffset val="100"/>
        <c:noMultiLvlLbl val="0"/>
      </c:catAx>
      <c:valAx>
        <c:axId val="14880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88021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7098D-8A7F-47F3-BD60-4D726046C3BB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1F6DE0-3EED-4895-83E9-D8CC9FED0AF1}">
      <dgm:prSet phldrT="[Текст]" custT="1"/>
      <dgm:spPr/>
      <dgm:t>
        <a:bodyPr/>
        <a:lstStyle/>
        <a:p>
          <a:r>
            <a:rPr lang="ru-RU" sz="2000" b="1" dirty="0" smtClean="0"/>
            <a:t>Глубокие профессиональные знания</a:t>
          </a:r>
          <a:endParaRPr lang="ru-RU" sz="2000" b="1" dirty="0"/>
        </a:p>
      </dgm:t>
    </dgm:pt>
    <dgm:pt modelId="{3B3B0CBB-3D48-4BE4-B3BC-9DB1D1F36DB1}" type="parTrans" cxnId="{665547EA-291F-4EE9-8B54-A1DB83647A16}">
      <dgm:prSet/>
      <dgm:spPr/>
      <dgm:t>
        <a:bodyPr/>
        <a:lstStyle/>
        <a:p>
          <a:endParaRPr lang="ru-RU"/>
        </a:p>
      </dgm:t>
    </dgm:pt>
    <dgm:pt modelId="{E66DDAA2-B2E7-42E3-8BAB-571779E84367}" type="sibTrans" cxnId="{665547EA-291F-4EE9-8B54-A1DB83647A16}">
      <dgm:prSet/>
      <dgm:spPr/>
      <dgm:t>
        <a:bodyPr/>
        <a:lstStyle/>
        <a:p>
          <a:endParaRPr lang="ru-RU"/>
        </a:p>
      </dgm:t>
    </dgm:pt>
    <dgm:pt modelId="{0CCB087D-47C4-4920-A87F-42E47AD00566}">
      <dgm:prSet phldrT="[Текст]" custT="1"/>
      <dgm:spPr/>
      <dgm:t>
        <a:bodyPr/>
        <a:lstStyle/>
        <a:p>
          <a:r>
            <a:rPr lang="ru-RU" sz="2000" b="1" dirty="0" smtClean="0"/>
            <a:t>необходимость соответствовать современным требованиям работодателя и постоянно работать над собой</a:t>
          </a:r>
          <a:endParaRPr lang="ru-RU" sz="2000" b="1" dirty="0"/>
        </a:p>
      </dgm:t>
    </dgm:pt>
    <dgm:pt modelId="{A20941D7-75AB-4F0F-8032-AFE6AF2B4469}" type="parTrans" cxnId="{289C08E8-FB01-4480-8377-683504B5AE59}">
      <dgm:prSet/>
      <dgm:spPr/>
      <dgm:t>
        <a:bodyPr/>
        <a:lstStyle/>
        <a:p>
          <a:endParaRPr lang="ru-RU"/>
        </a:p>
      </dgm:t>
    </dgm:pt>
    <dgm:pt modelId="{38276676-DC0D-4E8B-B420-D6BD52D61F20}" type="sibTrans" cxnId="{289C08E8-FB01-4480-8377-683504B5AE59}">
      <dgm:prSet/>
      <dgm:spPr/>
      <dgm:t>
        <a:bodyPr/>
        <a:lstStyle/>
        <a:p>
          <a:endParaRPr lang="ru-RU"/>
        </a:p>
      </dgm:t>
    </dgm:pt>
    <dgm:pt modelId="{F03C75CA-B24B-4C4A-9A5D-CBEDEA99EEDA}">
      <dgm:prSet custT="1"/>
      <dgm:spPr/>
      <dgm:t>
        <a:bodyPr/>
        <a:lstStyle/>
        <a:p>
          <a:r>
            <a:rPr lang="ru-RU" sz="2000" b="1" dirty="0" smtClean="0"/>
            <a:t>хорошие рекомендации во время прохождения практики</a:t>
          </a:r>
          <a:endParaRPr lang="ru-RU" sz="2000" b="1" dirty="0"/>
        </a:p>
      </dgm:t>
    </dgm:pt>
    <dgm:pt modelId="{0DD29C64-E479-4404-BCED-809903C2BAD0}" type="parTrans" cxnId="{0006950E-D1C3-4F3D-9BEB-67D60396EB10}">
      <dgm:prSet/>
      <dgm:spPr/>
      <dgm:t>
        <a:bodyPr/>
        <a:lstStyle/>
        <a:p>
          <a:endParaRPr lang="ru-RU"/>
        </a:p>
      </dgm:t>
    </dgm:pt>
    <dgm:pt modelId="{27259651-7FA9-41E4-A54D-5A4388AD053B}" type="sibTrans" cxnId="{0006950E-D1C3-4F3D-9BEB-67D60396EB10}">
      <dgm:prSet/>
      <dgm:spPr/>
      <dgm:t>
        <a:bodyPr/>
        <a:lstStyle/>
        <a:p>
          <a:endParaRPr lang="ru-RU"/>
        </a:p>
      </dgm:t>
    </dgm:pt>
    <dgm:pt modelId="{4CA3656D-04E2-41B0-AA43-2DD32AE5BA96}" type="pres">
      <dgm:prSet presAssocID="{29A7098D-8A7F-47F3-BD60-4D726046C3B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943AC3-D6F7-4EA5-81D4-3F453F121820}" type="pres">
      <dgm:prSet presAssocID="{F03C75CA-B24B-4C4A-9A5D-CBEDEA99EEDA}" presName="parentLin" presStyleCnt="0"/>
      <dgm:spPr/>
      <dgm:t>
        <a:bodyPr/>
        <a:lstStyle/>
        <a:p>
          <a:endParaRPr lang="ru-RU"/>
        </a:p>
      </dgm:t>
    </dgm:pt>
    <dgm:pt modelId="{384DA931-1E6E-48F5-A699-7B7730B46229}" type="pres">
      <dgm:prSet presAssocID="{F03C75CA-B24B-4C4A-9A5D-CBEDEA99EED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5CBF836-50D4-446F-ABBF-9DE07FEFFD34}" type="pres">
      <dgm:prSet presAssocID="{F03C75CA-B24B-4C4A-9A5D-CBEDEA99EEDA}" presName="parentText" presStyleLbl="node1" presStyleIdx="0" presStyleCnt="3" custLinFactNeighborX="-21362" custLinFactNeighborY="32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D2782-72FA-4253-A5C9-C07D63DCF69D}" type="pres">
      <dgm:prSet presAssocID="{F03C75CA-B24B-4C4A-9A5D-CBEDEA99EEDA}" presName="negativeSpace" presStyleCnt="0"/>
      <dgm:spPr/>
      <dgm:t>
        <a:bodyPr/>
        <a:lstStyle/>
        <a:p>
          <a:endParaRPr lang="ru-RU"/>
        </a:p>
      </dgm:t>
    </dgm:pt>
    <dgm:pt modelId="{E45F54CE-C2D7-48E3-AE7D-222197FE940C}" type="pres">
      <dgm:prSet presAssocID="{F03C75CA-B24B-4C4A-9A5D-CBEDEA99EED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8D57E7-C18C-4F89-B737-FB76FF0B635D}" type="pres">
      <dgm:prSet presAssocID="{27259651-7FA9-41E4-A54D-5A4388AD053B}" presName="spaceBetweenRectangles" presStyleCnt="0"/>
      <dgm:spPr/>
      <dgm:t>
        <a:bodyPr/>
        <a:lstStyle/>
        <a:p>
          <a:endParaRPr lang="ru-RU"/>
        </a:p>
      </dgm:t>
    </dgm:pt>
    <dgm:pt modelId="{6F6562FA-3B16-48E8-B7EF-D1931BCE4192}" type="pres">
      <dgm:prSet presAssocID="{D41F6DE0-3EED-4895-83E9-D8CC9FED0AF1}" presName="parentLin" presStyleCnt="0"/>
      <dgm:spPr/>
      <dgm:t>
        <a:bodyPr/>
        <a:lstStyle/>
        <a:p>
          <a:endParaRPr lang="ru-RU"/>
        </a:p>
      </dgm:t>
    </dgm:pt>
    <dgm:pt modelId="{4AB7B06F-4EF8-465E-967F-5F0EA97C1F61}" type="pres">
      <dgm:prSet presAssocID="{D41F6DE0-3EED-4895-83E9-D8CC9FED0AF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3D82D9C-F7CB-4F0B-89CC-290C52C6DAAA}" type="pres">
      <dgm:prSet presAssocID="{D41F6DE0-3EED-4895-83E9-D8CC9FED0AF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CB468-176A-499E-9118-AB33770D8696}" type="pres">
      <dgm:prSet presAssocID="{D41F6DE0-3EED-4895-83E9-D8CC9FED0AF1}" presName="negativeSpace" presStyleCnt="0"/>
      <dgm:spPr/>
      <dgm:t>
        <a:bodyPr/>
        <a:lstStyle/>
        <a:p>
          <a:endParaRPr lang="ru-RU"/>
        </a:p>
      </dgm:t>
    </dgm:pt>
    <dgm:pt modelId="{51EB156A-C2AF-489F-8CD9-55C80A6E65C8}" type="pres">
      <dgm:prSet presAssocID="{D41F6DE0-3EED-4895-83E9-D8CC9FED0AF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F1126-A440-4FAA-BD8C-EC760870F8D0}" type="pres">
      <dgm:prSet presAssocID="{E66DDAA2-B2E7-42E3-8BAB-571779E84367}" presName="spaceBetweenRectangles" presStyleCnt="0"/>
      <dgm:spPr/>
      <dgm:t>
        <a:bodyPr/>
        <a:lstStyle/>
        <a:p>
          <a:endParaRPr lang="ru-RU"/>
        </a:p>
      </dgm:t>
    </dgm:pt>
    <dgm:pt modelId="{EB969367-5577-4CCD-99CC-373764A01DFA}" type="pres">
      <dgm:prSet presAssocID="{0CCB087D-47C4-4920-A87F-42E47AD00566}" presName="parentLin" presStyleCnt="0"/>
      <dgm:spPr/>
      <dgm:t>
        <a:bodyPr/>
        <a:lstStyle/>
        <a:p>
          <a:endParaRPr lang="ru-RU"/>
        </a:p>
      </dgm:t>
    </dgm:pt>
    <dgm:pt modelId="{0FB5E23B-EF1E-44A9-AAD5-B4AE9242083C}" type="pres">
      <dgm:prSet presAssocID="{0CCB087D-47C4-4920-A87F-42E47AD0056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F026B3A-9E33-4E89-B012-73B729D4E1DA}" type="pres">
      <dgm:prSet presAssocID="{0CCB087D-47C4-4920-A87F-42E47AD00566}" presName="parentText" presStyleLbl="node1" presStyleIdx="2" presStyleCnt="3" custLinFactNeighborX="2262" custLinFactNeighborY="-249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48A77B-DA51-4371-B9FA-7EA9C1EAA766}" type="pres">
      <dgm:prSet presAssocID="{0CCB087D-47C4-4920-A87F-42E47AD00566}" presName="negativeSpace" presStyleCnt="0"/>
      <dgm:spPr/>
      <dgm:t>
        <a:bodyPr/>
        <a:lstStyle/>
        <a:p>
          <a:endParaRPr lang="ru-RU"/>
        </a:p>
      </dgm:t>
    </dgm:pt>
    <dgm:pt modelId="{3D180ED4-D95C-4505-9228-66399BA66C90}" type="pres">
      <dgm:prSet presAssocID="{0CCB087D-47C4-4920-A87F-42E47AD0056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5547EA-291F-4EE9-8B54-A1DB83647A16}" srcId="{29A7098D-8A7F-47F3-BD60-4D726046C3BB}" destId="{D41F6DE0-3EED-4895-83E9-D8CC9FED0AF1}" srcOrd="1" destOrd="0" parTransId="{3B3B0CBB-3D48-4BE4-B3BC-9DB1D1F36DB1}" sibTransId="{E66DDAA2-B2E7-42E3-8BAB-571779E84367}"/>
    <dgm:cxn modelId="{289C08E8-FB01-4480-8377-683504B5AE59}" srcId="{29A7098D-8A7F-47F3-BD60-4D726046C3BB}" destId="{0CCB087D-47C4-4920-A87F-42E47AD00566}" srcOrd="2" destOrd="0" parTransId="{A20941D7-75AB-4F0F-8032-AFE6AF2B4469}" sibTransId="{38276676-DC0D-4E8B-B420-D6BD52D61F20}"/>
    <dgm:cxn modelId="{105E4573-F218-4DE8-8E3A-B05031C7CF07}" type="presOf" srcId="{F03C75CA-B24B-4C4A-9A5D-CBEDEA99EEDA}" destId="{384DA931-1E6E-48F5-A699-7B7730B46229}" srcOrd="0" destOrd="0" presId="urn:microsoft.com/office/officeart/2005/8/layout/list1"/>
    <dgm:cxn modelId="{95237330-971A-4C7A-9F88-2C9D4FE66F48}" type="presOf" srcId="{F03C75CA-B24B-4C4A-9A5D-CBEDEA99EEDA}" destId="{E5CBF836-50D4-446F-ABBF-9DE07FEFFD34}" srcOrd="1" destOrd="0" presId="urn:microsoft.com/office/officeart/2005/8/layout/list1"/>
    <dgm:cxn modelId="{FDB3098E-703E-4DC9-AD31-A97CD8E0A060}" type="presOf" srcId="{D41F6DE0-3EED-4895-83E9-D8CC9FED0AF1}" destId="{E3D82D9C-F7CB-4F0B-89CC-290C52C6DAAA}" srcOrd="1" destOrd="0" presId="urn:microsoft.com/office/officeart/2005/8/layout/list1"/>
    <dgm:cxn modelId="{9881AC4F-60A5-4A0E-A4CF-0B4CF712C900}" type="presOf" srcId="{29A7098D-8A7F-47F3-BD60-4D726046C3BB}" destId="{4CA3656D-04E2-41B0-AA43-2DD32AE5BA96}" srcOrd="0" destOrd="0" presId="urn:microsoft.com/office/officeart/2005/8/layout/list1"/>
    <dgm:cxn modelId="{8FC4185A-6C36-4DBE-950A-856264D90D96}" type="presOf" srcId="{D41F6DE0-3EED-4895-83E9-D8CC9FED0AF1}" destId="{4AB7B06F-4EF8-465E-967F-5F0EA97C1F61}" srcOrd="0" destOrd="0" presId="urn:microsoft.com/office/officeart/2005/8/layout/list1"/>
    <dgm:cxn modelId="{D86551E3-C6F6-47FD-9D29-8556F2F9000A}" type="presOf" srcId="{0CCB087D-47C4-4920-A87F-42E47AD00566}" destId="{0FB5E23B-EF1E-44A9-AAD5-B4AE9242083C}" srcOrd="0" destOrd="0" presId="urn:microsoft.com/office/officeart/2005/8/layout/list1"/>
    <dgm:cxn modelId="{38E4D931-0D7D-40E0-AE63-29192D6690E7}" type="presOf" srcId="{0CCB087D-47C4-4920-A87F-42E47AD00566}" destId="{CF026B3A-9E33-4E89-B012-73B729D4E1DA}" srcOrd="1" destOrd="0" presId="urn:microsoft.com/office/officeart/2005/8/layout/list1"/>
    <dgm:cxn modelId="{0006950E-D1C3-4F3D-9BEB-67D60396EB10}" srcId="{29A7098D-8A7F-47F3-BD60-4D726046C3BB}" destId="{F03C75CA-B24B-4C4A-9A5D-CBEDEA99EEDA}" srcOrd="0" destOrd="0" parTransId="{0DD29C64-E479-4404-BCED-809903C2BAD0}" sibTransId="{27259651-7FA9-41E4-A54D-5A4388AD053B}"/>
    <dgm:cxn modelId="{933A07B9-32CE-43CC-ADCE-23ED3CD8775C}" type="presParOf" srcId="{4CA3656D-04E2-41B0-AA43-2DD32AE5BA96}" destId="{92943AC3-D6F7-4EA5-81D4-3F453F121820}" srcOrd="0" destOrd="0" presId="urn:microsoft.com/office/officeart/2005/8/layout/list1"/>
    <dgm:cxn modelId="{CA176F4C-D82D-4061-9D7C-3B5B24C6F496}" type="presParOf" srcId="{92943AC3-D6F7-4EA5-81D4-3F453F121820}" destId="{384DA931-1E6E-48F5-A699-7B7730B46229}" srcOrd="0" destOrd="0" presId="urn:microsoft.com/office/officeart/2005/8/layout/list1"/>
    <dgm:cxn modelId="{2B88D0D6-36F9-4938-AFE6-7242896CA083}" type="presParOf" srcId="{92943AC3-D6F7-4EA5-81D4-3F453F121820}" destId="{E5CBF836-50D4-446F-ABBF-9DE07FEFFD34}" srcOrd="1" destOrd="0" presId="urn:microsoft.com/office/officeart/2005/8/layout/list1"/>
    <dgm:cxn modelId="{F79EE8C2-B0F4-4F52-908C-F0CA1AE4A316}" type="presParOf" srcId="{4CA3656D-04E2-41B0-AA43-2DD32AE5BA96}" destId="{64DD2782-72FA-4253-A5C9-C07D63DCF69D}" srcOrd="1" destOrd="0" presId="urn:microsoft.com/office/officeart/2005/8/layout/list1"/>
    <dgm:cxn modelId="{56D981A7-4B54-43D0-B887-BC0FE7D697B6}" type="presParOf" srcId="{4CA3656D-04E2-41B0-AA43-2DD32AE5BA96}" destId="{E45F54CE-C2D7-48E3-AE7D-222197FE940C}" srcOrd="2" destOrd="0" presId="urn:microsoft.com/office/officeart/2005/8/layout/list1"/>
    <dgm:cxn modelId="{D41C81F6-8D89-4BFC-A9C6-3ECCE1079AEA}" type="presParOf" srcId="{4CA3656D-04E2-41B0-AA43-2DD32AE5BA96}" destId="{D78D57E7-C18C-4F89-B737-FB76FF0B635D}" srcOrd="3" destOrd="0" presId="urn:microsoft.com/office/officeart/2005/8/layout/list1"/>
    <dgm:cxn modelId="{A2F8A81A-0A3A-48A5-8D31-D20C483FF5E0}" type="presParOf" srcId="{4CA3656D-04E2-41B0-AA43-2DD32AE5BA96}" destId="{6F6562FA-3B16-48E8-B7EF-D1931BCE4192}" srcOrd="4" destOrd="0" presId="urn:microsoft.com/office/officeart/2005/8/layout/list1"/>
    <dgm:cxn modelId="{39C78716-3FEB-4240-9151-8D9FAF1BF4C9}" type="presParOf" srcId="{6F6562FA-3B16-48E8-B7EF-D1931BCE4192}" destId="{4AB7B06F-4EF8-465E-967F-5F0EA97C1F61}" srcOrd="0" destOrd="0" presId="urn:microsoft.com/office/officeart/2005/8/layout/list1"/>
    <dgm:cxn modelId="{3D6C3757-808B-49FC-852E-123F1F6F5D92}" type="presParOf" srcId="{6F6562FA-3B16-48E8-B7EF-D1931BCE4192}" destId="{E3D82D9C-F7CB-4F0B-89CC-290C52C6DAAA}" srcOrd="1" destOrd="0" presId="urn:microsoft.com/office/officeart/2005/8/layout/list1"/>
    <dgm:cxn modelId="{78B56326-CCA5-441A-AD25-BF5DB4150673}" type="presParOf" srcId="{4CA3656D-04E2-41B0-AA43-2DD32AE5BA96}" destId="{1C0CB468-176A-499E-9118-AB33770D8696}" srcOrd="5" destOrd="0" presId="urn:microsoft.com/office/officeart/2005/8/layout/list1"/>
    <dgm:cxn modelId="{F6DCB626-D42F-4267-8A01-504BBF42C368}" type="presParOf" srcId="{4CA3656D-04E2-41B0-AA43-2DD32AE5BA96}" destId="{51EB156A-C2AF-489F-8CD9-55C80A6E65C8}" srcOrd="6" destOrd="0" presId="urn:microsoft.com/office/officeart/2005/8/layout/list1"/>
    <dgm:cxn modelId="{F672376E-8792-46D1-8AE6-77911DAF249B}" type="presParOf" srcId="{4CA3656D-04E2-41B0-AA43-2DD32AE5BA96}" destId="{CD8F1126-A440-4FAA-BD8C-EC760870F8D0}" srcOrd="7" destOrd="0" presId="urn:microsoft.com/office/officeart/2005/8/layout/list1"/>
    <dgm:cxn modelId="{0B5B90D9-8166-4223-8D64-E6D74932E4BC}" type="presParOf" srcId="{4CA3656D-04E2-41B0-AA43-2DD32AE5BA96}" destId="{EB969367-5577-4CCD-99CC-373764A01DFA}" srcOrd="8" destOrd="0" presId="urn:microsoft.com/office/officeart/2005/8/layout/list1"/>
    <dgm:cxn modelId="{86D635E3-D135-4663-B8A9-CE3F5B30DC19}" type="presParOf" srcId="{EB969367-5577-4CCD-99CC-373764A01DFA}" destId="{0FB5E23B-EF1E-44A9-AAD5-B4AE9242083C}" srcOrd="0" destOrd="0" presId="urn:microsoft.com/office/officeart/2005/8/layout/list1"/>
    <dgm:cxn modelId="{606D6337-50E3-479F-BA5B-7237A78EDAA9}" type="presParOf" srcId="{EB969367-5577-4CCD-99CC-373764A01DFA}" destId="{CF026B3A-9E33-4E89-B012-73B729D4E1DA}" srcOrd="1" destOrd="0" presId="urn:microsoft.com/office/officeart/2005/8/layout/list1"/>
    <dgm:cxn modelId="{8CFC1FFC-244B-4DFF-B2BB-F9AB46196986}" type="presParOf" srcId="{4CA3656D-04E2-41B0-AA43-2DD32AE5BA96}" destId="{2648A77B-DA51-4371-B9FA-7EA9C1EAA766}" srcOrd="9" destOrd="0" presId="urn:microsoft.com/office/officeart/2005/8/layout/list1"/>
    <dgm:cxn modelId="{0EAEEEB1-9281-4C1D-AEA1-FFE099510043}" type="presParOf" srcId="{4CA3656D-04E2-41B0-AA43-2DD32AE5BA96}" destId="{3D180ED4-D95C-4505-9228-66399BA66C9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F4367D-6161-45AC-905E-F3C5D602154D}" type="doc">
      <dgm:prSet loTypeId="urn:microsoft.com/office/officeart/2005/8/layout/default#1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4CF9EF48-86D5-45E7-83F4-7E56D2EF7A6E}">
      <dgm:prSet phldrT="[Текст]"/>
      <dgm:spPr/>
      <dgm:t>
        <a:bodyPr/>
        <a:lstStyle/>
        <a:p>
          <a:r>
            <a:rPr lang="ru-RU" dirty="0" smtClean="0"/>
            <a:t>СМИ</a:t>
          </a:r>
          <a:endParaRPr lang="ru-RU" dirty="0"/>
        </a:p>
      </dgm:t>
    </dgm:pt>
    <dgm:pt modelId="{1C5B178C-28C6-476F-B5D9-B9DE08A722E6}" type="parTrans" cxnId="{686FD50E-8FC7-489E-B808-0E15F2D676BC}">
      <dgm:prSet/>
      <dgm:spPr/>
      <dgm:t>
        <a:bodyPr/>
        <a:lstStyle/>
        <a:p>
          <a:endParaRPr lang="ru-RU"/>
        </a:p>
      </dgm:t>
    </dgm:pt>
    <dgm:pt modelId="{02C1292B-6FD4-4D6A-A733-D563FC8E91E3}" type="sibTrans" cxnId="{686FD50E-8FC7-489E-B808-0E15F2D676BC}">
      <dgm:prSet/>
      <dgm:spPr/>
      <dgm:t>
        <a:bodyPr/>
        <a:lstStyle/>
        <a:p>
          <a:endParaRPr lang="ru-RU"/>
        </a:p>
      </dgm:t>
    </dgm:pt>
    <dgm:pt modelId="{390E7505-7BD7-48A7-8861-7BAD414FF32C}">
      <dgm:prSet phldrT="[Текст]"/>
      <dgm:spPr/>
      <dgm:t>
        <a:bodyPr/>
        <a:lstStyle/>
        <a:p>
          <a:r>
            <a:rPr lang="ru-RU" dirty="0" smtClean="0"/>
            <a:t>Центры занятости</a:t>
          </a:r>
          <a:endParaRPr lang="ru-RU" dirty="0"/>
        </a:p>
      </dgm:t>
    </dgm:pt>
    <dgm:pt modelId="{4FE47B45-413C-4BDD-9F89-2679A4724902}" type="parTrans" cxnId="{011B19A7-2CFB-44B5-91CB-72C7FF79E5EB}">
      <dgm:prSet/>
      <dgm:spPr/>
      <dgm:t>
        <a:bodyPr/>
        <a:lstStyle/>
        <a:p>
          <a:endParaRPr lang="ru-RU"/>
        </a:p>
      </dgm:t>
    </dgm:pt>
    <dgm:pt modelId="{BA4755B5-6DA0-4751-A839-028C396108AC}" type="sibTrans" cxnId="{011B19A7-2CFB-44B5-91CB-72C7FF79E5EB}">
      <dgm:prSet/>
      <dgm:spPr/>
      <dgm:t>
        <a:bodyPr/>
        <a:lstStyle/>
        <a:p>
          <a:endParaRPr lang="ru-RU"/>
        </a:p>
      </dgm:t>
    </dgm:pt>
    <dgm:pt modelId="{BA215565-AD7E-4FC1-BC51-C4C6167CAA57}">
      <dgm:prSet phldrT="[Текст]"/>
      <dgm:spPr/>
      <dgm:t>
        <a:bodyPr/>
        <a:lstStyle/>
        <a:p>
          <a:r>
            <a:rPr lang="ru-RU" dirty="0" smtClean="0"/>
            <a:t>Знакомые</a:t>
          </a:r>
          <a:endParaRPr lang="ru-RU" dirty="0"/>
        </a:p>
      </dgm:t>
    </dgm:pt>
    <dgm:pt modelId="{D880961B-FFF8-47E9-BFB0-FB559CC17D1A}" type="parTrans" cxnId="{293D9DBE-8A7E-4451-BD14-7216E693C8A2}">
      <dgm:prSet/>
      <dgm:spPr/>
      <dgm:t>
        <a:bodyPr/>
        <a:lstStyle/>
        <a:p>
          <a:endParaRPr lang="ru-RU"/>
        </a:p>
      </dgm:t>
    </dgm:pt>
    <dgm:pt modelId="{525E40BF-DC7A-4238-B19F-90F1AF57A3A1}" type="sibTrans" cxnId="{293D9DBE-8A7E-4451-BD14-7216E693C8A2}">
      <dgm:prSet/>
      <dgm:spPr/>
      <dgm:t>
        <a:bodyPr/>
        <a:lstStyle/>
        <a:p>
          <a:endParaRPr lang="ru-RU"/>
        </a:p>
      </dgm:t>
    </dgm:pt>
    <dgm:pt modelId="{9502EE29-1AA9-481B-91AB-08C6319DF45F}">
      <dgm:prSet phldrT="[Текст]"/>
      <dgm:spPr/>
      <dgm:t>
        <a:bodyPr/>
        <a:lstStyle/>
        <a:p>
          <a:r>
            <a:rPr lang="ru-RU" dirty="0" smtClean="0"/>
            <a:t>Интернет-сайты</a:t>
          </a:r>
          <a:endParaRPr lang="ru-RU" dirty="0"/>
        </a:p>
      </dgm:t>
    </dgm:pt>
    <dgm:pt modelId="{97C2340B-FA89-45F5-BD21-A27D8E4C08EA}" type="parTrans" cxnId="{1C5F0909-2FB1-4327-A22B-F4ADB4319104}">
      <dgm:prSet/>
      <dgm:spPr/>
      <dgm:t>
        <a:bodyPr/>
        <a:lstStyle/>
        <a:p>
          <a:endParaRPr lang="ru-RU"/>
        </a:p>
      </dgm:t>
    </dgm:pt>
    <dgm:pt modelId="{936CEC56-4E7F-4C88-A31F-61B8749D7CAE}" type="sibTrans" cxnId="{1C5F0909-2FB1-4327-A22B-F4ADB4319104}">
      <dgm:prSet/>
      <dgm:spPr/>
      <dgm:t>
        <a:bodyPr/>
        <a:lstStyle/>
        <a:p>
          <a:endParaRPr lang="ru-RU"/>
        </a:p>
      </dgm:t>
    </dgm:pt>
    <dgm:pt modelId="{954E67E9-F57E-443B-AD82-68A1DA9C1E5C}">
      <dgm:prSet phldrT="[Текст]"/>
      <dgm:spPr/>
      <dgm:t>
        <a:bodyPr/>
        <a:lstStyle/>
        <a:p>
          <a:r>
            <a:rPr lang="ru-RU" dirty="0" smtClean="0"/>
            <a:t>Кадровые агентства</a:t>
          </a:r>
          <a:endParaRPr lang="ru-RU" dirty="0"/>
        </a:p>
      </dgm:t>
    </dgm:pt>
    <dgm:pt modelId="{E4FD73D3-41E2-486F-ADEE-275FAF1F20E3}" type="parTrans" cxnId="{EC97A6DC-E2EF-4E64-9AA7-0D68B73AFF82}">
      <dgm:prSet/>
      <dgm:spPr/>
      <dgm:t>
        <a:bodyPr/>
        <a:lstStyle/>
        <a:p>
          <a:endParaRPr lang="ru-RU"/>
        </a:p>
      </dgm:t>
    </dgm:pt>
    <dgm:pt modelId="{EFE63FB2-FB4F-42A1-A0C9-DF309F3A9B7B}" type="sibTrans" cxnId="{EC97A6DC-E2EF-4E64-9AA7-0D68B73AFF82}">
      <dgm:prSet/>
      <dgm:spPr/>
      <dgm:t>
        <a:bodyPr/>
        <a:lstStyle/>
        <a:p>
          <a:endParaRPr lang="ru-RU"/>
        </a:p>
      </dgm:t>
    </dgm:pt>
    <dgm:pt modelId="{DD2ED046-FCA6-43F6-BC7B-1AEEA60E3615}" type="pres">
      <dgm:prSet presAssocID="{7FF4367D-6161-45AC-905E-F3C5D60215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434695-5ADF-440D-A1CB-97B518983DA9}" type="pres">
      <dgm:prSet presAssocID="{4CF9EF48-86D5-45E7-83F4-7E56D2EF7A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0939F-85B2-4DC4-A344-634EF8C87B1D}" type="pres">
      <dgm:prSet presAssocID="{02C1292B-6FD4-4D6A-A733-D563FC8E91E3}" presName="sibTrans" presStyleCnt="0"/>
      <dgm:spPr/>
    </dgm:pt>
    <dgm:pt modelId="{F3F99E82-0394-4138-9359-82F3F72D86D0}" type="pres">
      <dgm:prSet presAssocID="{390E7505-7BD7-48A7-8861-7BAD414FF32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E7099-A1A3-4074-881D-04A09F5DA555}" type="pres">
      <dgm:prSet presAssocID="{BA4755B5-6DA0-4751-A839-028C396108AC}" presName="sibTrans" presStyleCnt="0"/>
      <dgm:spPr/>
    </dgm:pt>
    <dgm:pt modelId="{E83BF221-2A4D-4681-B6EB-DE0E818246B6}" type="pres">
      <dgm:prSet presAssocID="{BA215565-AD7E-4FC1-BC51-C4C6167CAA5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D9023-DE21-4200-85ED-914D2CB862E9}" type="pres">
      <dgm:prSet presAssocID="{525E40BF-DC7A-4238-B19F-90F1AF57A3A1}" presName="sibTrans" presStyleCnt="0"/>
      <dgm:spPr/>
    </dgm:pt>
    <dgm:pt modelId="{C425ADAD-8832-4F73-AF31-7B938C1E8471}" type="pres">
      <dgm:prSet presAssocID="{9502EE29-1AA9-481B-91AB-08C6319DF45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739D3-8185-41A3-9904-0D482415E1F4}" type="pres">
      <dgm:prSet presAssocID="{936CEC56-4E7F-4C88-A31F-61B8749D7CAE}" presName="sibTrans" presStyleCnt="0"/>
      <dgm:spPr/>
    </dgm:pt>
    <dgm:pt modelId="{976DCFFB-EF82-4B80-8D28-E10B7C4EC5ED}" type="pres">
      <dgm:prSet presAssocID="{954E67E9-F57E-443B-AD82-68A1DA9C1E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1B19A7-2CFB-44B5-91CB-72C7FF79E5EB}" srcId="{7FF4367D-6161-45AC-905E-F3C5D602154D}" destId="{390E7505-7BD7-48A7-8861-7BAD414FF32C}" srcOrd="1" destOrd="0" parTransId="{4FE47B45-413C-4BDD-9F89-2679A4724902}" sibTransId="{BA4755B5-6DA0-4751-A839-028C396108AC}"/>
    <dgm:cxn modelId="{293D9DBE-8A7E-4451-BD14-7216E693C8A2}" srcId="{7FF4367D-6161-45AC-905E-F3C5D602154D}" destId="{BA215565-AD7E-4FC1-BC51-C4C6167CAA57}" srcOrd="2" destOrd="0" parTransId="{D880961B-FFF8-47E9-BFB0-FB559CC17D1A}" sibTransId="{525E40BF-DC7A-4238-B19F-90F1AF57A3A1}"/>
    <dgm:cxn modelId="{DF2E627F-450D-41E7-9538-C2F464DD6F0C}" type="presOf" srcId="{9502EE29-1AA9-481B-91AB-08C6319DF45F}" destId="{C425ADAD-8832-4F73-AF31-7B938C1E8471}" srcOrd="0" destOrd="0" presId="urn:microsoft.com/office/officeart/2005/8/layout/default#1"/>
    <dgm:cxn modelId="{AABC5DCA-82D4-4775-9776-88EF400ED515}" type="presOf" srcId="{4CF9EF48-86D5-45E7-83F4-7E56D2EF7A6E}" destId="{EB434695-5ADF-440D-A1CB-97B518983DA9}" srcOrd="0" destOrd="0" presId="urn:microsoft.com/office/officeart/2005/8/layout/default#1"/>
    <dgm:cxn modelId="{5C0533E7-B07F-4802-A982-C49CDF02DBBD}" type="presOf" srcId="{7FF4367D-6161-45AC-905E-F3C5D602154D}" destId="{DD2ED046-FCA6-43F6-BC7B-1AEEA60E3615}" srcOrd="0" destOrd="0" presId="urn:microsoft.com/office/officeart/2005/8/layout/default#1"/>
    <dgm:cxn modelId="{686FD50E-8FC7-489E-B808-0E15F2D676BC}" srcId="{7FF4367D-6161-45AC-905E-F3C5D602154D}" destId="{4CF9EF48-86D5-45E7-83F4-7E56D2EF7A6E}" srcOrd="0" destOrd="0" parTransId="{1C5B178C-28C6-476F-B5D9-B9DE08A722E6}" sibTransId="{02C1292B-6FD4-4D6A-A733-D563FC8E91E3}"/>
    <dgm:cxn modelId="{1C5F0909-2FB1-4327-A22B-F4ADB4319104}" srcId="{7FF4367D-6161-45AC-905E-F3C5D602154D}" destId="{9502EE29-1AA9-481B-91AB-08C6319DF45F}" srcOrd="3" destOrd="0" parTransId="{97C2340B-FA89-45F5-BD21-A27D8E4C08EA}" sibTransId="{936CEC56-4E7F-4C88-A31F-61B8749D7CAE}"/>
    <dgm:cxn modelId="{EC97A6DC-E2EF-4E64-9AA7-0D68B73AFF82}" srcId="{7FF4367D-6161-45AC-905E-F3C5D602154D}" destId="{954E67E9-F57E-443B-AD82-68A1DA9C1E5C}" srcOrd="4" destOrd="0" parTransId="{E4FD73D3-41E2-486F-ADEE-275FAF1F20E3}" sibTransId="{EFE63FB2-FB4F-42A1-A0C9-DF309F3A9B7B}"/>
    <dgm:cxn modelId="{0DCB4A17-8714-43CC-835F-617BC8240949}" type="presOf" srcId="{BA215565-AD7E-4FC1-BC51-C4C6167CAA57}" destId="{E83BF221-2A4D-4681-B6EB-DE0E818246B6}" srcOrd="0" destOrd="0" presId="urn:microsoft.com/office/officeart/2005/8/layout/default#1"/>
    <dgm:cxn modelId="{8F2E2115-ACFF-4430-979B-483946ADBE1D}" type="presOf" srcId="{390E7505-7BD7-48A7-8861-7BAD414FF32C}" destId="{F3F99E82-0394-4138-9359-82F3F72D86D0}" srcOrd="0" destOrd="0" presId="urn:microsoft.com/office/officeart/2005/8/layout/default#1"/>
    <dgm:cxn modelId="{AF6E5ADF-892E-414B-AE23-68A865317291}" type="presOf" srcId="{954E67E9-F57E-443B-AD82-68A1DA9C1E5C}" destId="{976DCFFB-EF82-4B80-8D28-E10B7C4EC5ED}" srcOrd="0" destOrd="0" presId="urn:microsoft.com/office/officeart/2005/8/layout/default#1"/>
    <dgm:cxn modelId="{4D13E682-49EE-4A20-BDFC-E146E9346C96}" type="presParOf" srcId="{DD2ED046-FCA6-43F6-BC7B-1AEEA60E3615}" destId="{EB434695-5ADF-440D-A1CB-97B518983DA9}" srcOrd="0" destOrd="0" presId="urn:microsoft.com/office/officeart/2005/8/layout/default#1"/>
    <dgm:cxn modelId="{95A0207A-6136-4214-84AF-7D38BADB03E9}" type="presParOf" srcId="{DD2ED046-FCA6-43F6-BC7B-1AEEA60E3615}" destId="{5930939F-85B2-4DC4-A344-634EF8C87B1D}" srcOrd="1" destOrd="0" presId="urn:microsoft.com/office/officeart/2005/8/layout/default#1"/>
    <dgm:cxn modelId="{B5F467F9-A368-416E-A9E0-848F7C3BE515}" type="presParOf" srcId="{DD2ED046-FCA6-43F6-BC7B-1AEEA60E3615}" destId="{F3F99E82-0394-4138-9359-82F3F72D86D0}" srcOrd="2" destOrd="0" presId="urn:microsoft.com/office/officeart/2005/8/layout/default#1"/>
    <dgm:cxn modelId="{9E051F46-C7BF-4964-B104-4744FCF474BA}" type="presParOf" srcId="{DD2ED046-FCA6-43F6-BC7B-1AEEA60E3615}" destId="{0EAE7099-A1A3-4074-881D-04A09F5DA555}" srcOrd="3" destOrd="0" presId="urn:microsoft.com/office/officeart/2005/8/layout/default#1"/>
    <dgm:cxn modelId="{52E9BE32-2BE8-4907-BC73-C007E7B240E7}" type="presParOf" srcId="{DD2ED046-FCA6-43F6-BC7B-1AEEA60E3615}" destId="{E83BF221-2A4D-4681-B6EB-DE0E818246B6}" srcOrd="4" destOrd="0" presId="urn:microsoft.com/office/officeart/2005/8/layout/default#1"/>
    <dgm:cxn modelId="{3D3AB14C-E23E-4F74-950A-380B9CF2E8A6}" type="presParOf" srcId="{DD2ED046-FCA6-43F6-BC7B-1AEEA60E3615}" destId="{812D9023-DE21-4200-85ED-914D2CB862E9}" srcOrd="5" destOrd="0" presId="urn:microsoft.com/office/officeart/2005/8/layout/default#1"/>
    <dgm:cxn modelId="{770E4C1C-938C-4ED9-94E8-C5D333694939}" type="presParOf" srcId="{DD2ED046-FCA6-43F6-BC7B-1AEEA60E3615}" destId="{C425ADAD-8832-4F73-AF31-7B938C1E8471}" srcOrd="6" destOrd="0" presId="urn:microsoft.com/office/officeart/2005/8/layout/default#1"/>
    <dgm:cxn modelId="{E2451612-F944-44C4-8E35-8916412C2C51}" type="presParOf" srcId="{DD2ED046-FCA6-43F6-BC7B-1AEEA60E3615}" destId="{43F739D3-8185-41A3-9904-0D482415E1F4}" srcOrd="7" destOrd="0" presId="urn:microsoft.com/office/officeart/2005/8/layout/default#1"/>
    <dgm:cxn modelId="{A37FAA3D-6017-4B19-90FE-B18AC06DB5A9}" type="presParOf" srcId="{DD2ED046-FCA6-43F6-BC7B-1AEEA60E3615}" destId="{976DCFFB-EF82-4B80-8D28-E10B7C4EC5ED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0.03691</cdr:x>
      <cdr:y>0.70608</cdr:y>
    </cdr:from>
    <cdr:to>
      <cdr:x>0.99798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3528" y="3832448"/>
          <a:ext cx="8424936" cy="14687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just"/>
          <a:r>
            <a:rPr lang="ru-RU" sz="2400" dirty="0" smtClean="0"/>
            <a:t>Анкетирование  показало, что более </a:t>
          </a:r>
          <a:r>
            <a:rPr lang="ru-RU" sz="2400" dirty="0"/>
            <a:t>80% </a:t>
          </a:r>
          <a:r>
            <a:rPr lang="ru-RU" sz="2400" dirty="0" smtClean="0"/>
            <a:t> опрошенных </a:t>
          </a:r>
        </a:p>
        <a:p xmlns:a="http://schemas.openxmlformats.org/drawingml/2006/main">
          <a:pPr algn="just"/>
          <a:r>
            <a:rPr lang="ru-RU" sz="2400" dirty="0" smtClean="0"/>
            <a:t>задумываются </a:t>
          </a:r>
          <a:r>
            <a:rPr lang="ru-RU" sz="2400" dirty="0"/>
            <a:t>о </a:t>
          </a:r>
          <a:r>
            <a:rPr lang="ru-RU" sz="2400" dirty="0" smtClean="0"/>
            <a:t>вопросе</a:t>
          </a:r>
          <a:r>
            <a:rPr lang="ru-RU" sz="2400" dirty="0"/>
            <a:t> </a:t>
          </a:r>
          <a:r>
            <a:rPr lang="ru-RU" sz="2400" dirty="0" smtClean="0"/>
            <a:t>трудоустройства  </a:t>
          </a:r>
          <a:r>
            <a:rPr lang="ru-RU" sz="2400" dirty="0"/>
            <a:t>уже в годы учебы </a:t>
          </a:r>
          <a:endParaRPr lang="ru-RU" sz="2400" dirty="0" smtClean="0"/>
        </a:p>
        <a:p xmlns:a="http://schemas.openxmlformats.org/drawingml/2006/main">
          <a:pPr algn="just"/>
          <a:r>
            <a:rPr lang="ru-RU" sz="2400" dirty="0" smtClean="0"/>
            <a:t>в образовательном учреждении.</a:t>
          </a:r>
          <a:endParaRPr lang="ru-RU" sz="2400" dirty="0"/>
        </a:p>
      </cdr:txBody>
    </cdr:sp>
  </cdr:relSizeAnchor>
  <cdr:relSizeAnchor xmlns:cdr="http://schemas.openxmlformats.org/drawingml/2006/chartDrawing">
    <cdr:from>
      <cdr:x>0.51334</cdr:x>
      <cdr:y>0.32274</cdr:y>
    </cdr:from>
    <cdr:to>
      <cdr:x>0.61765</cdr:x>
      <cdr:y>0.50572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499992" y="16127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/>
            <a:t>80%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0.20941</cdr:x>
      <cdr:y>0.10659</cdr:y>
    </cdr:from>
    <cdr:to>
      <cdr:x>0.31372</cdr:x>
      <cdr:y>0.37603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35725" y="532646"/>
          <a:ext cx="914399" cy="1346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/>
            <a:t>20%</a:t>
          </a:r>
          <a:endParaRPr lang="ru-RU" sz="28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FA28CB-19C0-4C38-B8C2-39589C10E8DF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2DDA75-A57D-4675-9C45-E63B77C24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02128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Times New Roman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  <a:tabLst>
                <a:tab pos="7741285" algn="ctr"/>
              </a:tabLst>
            </a:pPr>
            <a:r>
              <a:rPr lang="ru-RU" sz="1400" b="1" dirty="0" smtClean="0">
                <a:solidFill>
                  <a:srgbClr val="0070C0"/>
                </a:solidFill>
                <a:effectLst/>
                <a:latin typeface="Helvetica"/>
                <a:ea typeface="Times New Roman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5" name="Рисунок 4" descr="C:\Работа4(конференция зима)\верхний колонтитул 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2188" y="607541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627784" y="3429000"/>
            <a:ext cx="59046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Мынова</a:t>
            </a:r>
            <a:r>
              <a:rPr lang="ru-RU" b="1" dirty="0"/>
              <a:t> </a:t>
            </a:r>
            <a:r>
              <a:rPr lang="ru-RU" b="1" dirty="0" smtClean="0"/>
              <a:t>Анна Александровна</a:t>
            </a:r>
            <a:endParaRPr lang="ru-RU" b="1" dirty="0"/>
          </a:p>
          <a:p>
            <a:r>
              <a:rPr lang="ru-RU" b="1" dirty="0" smtClean="0"/>
              <a:t>студентка </a:t>
            </a:r>
            <a:r>
              <a:rPr lang="ru-RU" b="1" dirty="0"/>
              <a:t>4 курса </a:t>
            </a:r>
          </a:p>
          <a:p>
            <a:r>
              <a:rPr lang="ru-RU" b="1" dirty="0"/>
              <a:t>специальности 070602  Дизайн (по отраслям) </a:t>
            </a:r>
          </a:p>
          <a:p>
            <a:r>
              <a:rPr lang="ru-RU" b="1" dirty="0"/>
              <a:t>Руководитель: </a:t>
            </a:r>
            <a:r>
              <a:rPr lang="ru-RU" b="1" dirty="0" err="1"/>
              <a:t>Воротникова</a:t>
            </a:r>
            <a:r>
              <a:rPr lang="ru-RU" b="1" dirty="0"/>
              <a:t> Е.В</a:t>
            </a:r>
          </a:p>
          <a:p>
            <a:r>
              <a:rPr lang="ru-RU" b="1" dirty="0"/>
              <a:t>Негосударственное образовательное учреждение среднего профессионального образования «Тамбовский колледж социокультурных технологий»</a:t>
            </a:r>
          </a:p>
          <a:p>
            <a:r>
              <a:rPr lang="ru-RU" b="1" dirty="0"/>
              <a:t>г. Тамбов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92098" y="1628800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Практическая работа </a:t>
            </a:r>
          </a:p>
          <a:p>
            <a:pPr algn="ctr"/>
            <a:r>
              <a:rPr lang="ru-RU" alt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по дисциплине «Курс поиска работы» на тему:</a:t>
            </a:r>
          </a:p>
          <a:p>
            <a:pPr algn="ctr"/>
            <a:r>
              <a:rPr lang="ru-RU" alt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Calibri" pitchFamily="34" charset="0"/>
                <a:cs typeface="Calibri" pitchFamily="34" charset="0"/>
              </a:rPr>
              <a:t>«Анализ рынка труда в тамбовском регионе по профессии «дизайнер» </a:t>
            </a:r>
            <a:endParaRPr lang="ru-RU" alt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38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Segoe Print" pitchFamily="2" charset="0"/>
              </a:rPr>
              <a:t>Опрос студентов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Факторы, которые могут помочь при трудоустройстве выпускнику</a:t>
            </a:r>
            <a:r>
              <a:rPr lang="ru-RU" sz="1800" b="1" dirty="0" smtClean="0"/>
              <a:t>:</a:t>
            </a:r>
            <a:endParaRPr lang="ru-RU" sz="18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845487552"/>
              </p:ext>
            </p:extLst>
          </p:nvPr>
        </p:nvGraphicFramePr>
        <p:xfrm>
          <a:off x="827584" y="2204864"/>
          <a:ext cx="770485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Опрос студентов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19792" cy="43490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Более </a:t>
            </a:r>
            <a:r>
              <a:rPr lang="ru-RU" sz="2400" dirty="0"/>
              <a:t>70% опрошенных отметили опыт работы как наиболее значимое условие успешного трудоустройства. Необходимо отметить, что   молодежь не осознает значимость  фактора  активного участия в общественной жизни учебного заведения, города, области (7%)   при  59</a:t>
            </a:r>
            <a:r>
              <a:rPr lang="ru-RU" sz="2400" dirty="0" smtClean="0"/>
              <a:t>%, </a:t>
            </a:r>
            <a:r>
              <a:rPr lang="ru-RU" sz="2400" dirty="0"/>
              <a:t>которые отметили в анкете </a:t>
            </a:r>
            <a:r>
              <a:rPr lang="ru-RU" sz="2400" dirty="0" smtClean="0"/>
              <a:t>фактор «умение </a:t>
            </a:r>
            <a:r>
              <a:rPr lang="ru-RU" sz="2400" dirty="0"/>
              <a:t>общаться с нужными </a:t>
            </a:r>
            <a:r>
              <a:rPr lang="ru-RU" sz="2400" dirty="0" smtClean="0"/>
              <a:t>людьми». </a:t>
            </a:r>
            <a:r>
              <a:rPr lang="ru-RU" sz="2400" dirty="0"/>
              <a:t>Заметно противоречие, при котором студенты никак не связывают эти два фактора, ведь контакты в профессиональной деятельности многократно </a:t>
            </a:r>
            <a:r>
              <a:rPr lang="ru-RU" sz="2400" dirty="0" smtClean="0"/>
              <a:t>расширяются  при </a:t>
            </a:r>
            <a:r>
              <a:rPr lang="ru-RU" sz="2400" dirty="0"/>
              <a:t>участии молодого человека в общественной жизни региона.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653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Опрос студентов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331640" y="184482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468544" cy="110256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Segoe Print" pitchFamily="2" charset="0"/>
              </a:rPr>
              <a:t>Источники информации о вакансиях</a:t>
            </a:r>
            <a:endParaRPr lang="ru-RU" sz="3200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24394701"/>
              </p:ext>
            </p:extLst>
          </p:nvPr>
        </p:nvGraphicFramePr>
        <p:xfrm>
          <a:off x="251520" y="1700808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7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Вакансии в интернете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http://www.rabota.ru/</a:t>
            </a:r>
          </a:p>
          <a:p>
            <a:r>
              <a:rPr lang="ru-RU" dirty="0" smtClean="0"/>
              <a:t>http://vakant.ru/</a:t>
            </a:r>
          </a:p>
          <a:p>
            <a:r>
              <a:rPr lang="ru-RU" dirty="0" smtClean="0"/>
              <a:t>http://www.avito.ru</a:t>
            </a:r>
          </a:p>
          <a:p>
            <a:r>
              <a:rPr lang="ru-RU" dirty="0" smtClean="0"/>
              <a:t>http://www.superjob.ru/</a:t>
            </a:r>
          </a:p>
          <a:p>
            <a:r>
              <a:rPr lang="ru-RU" dirty="0" smtClean="0"/>
              <a:t>http://tambov.irr.ru</a:t>
            </a:r>
          </a:p>
          <a:p>
            <a:r>
              <a:rPr lang="ru-RU" dirty="0" smtClean="0"/>
              <a:t>http://www.vdvtambov.ru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Кадровые агентства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Карьера </a:t>
            </a:r>
          </a:p>
          <a:p>
            <a:pPr lvl="0"/>
            <a:r>
              <a:rPr lang="ru-RU" dirty="0" smtClean="0"/>
              <a:t>Перспектива </a:t>
            </a:r>
          </a:p>
          <a:p>
            <a:pPr lvl="0"/>
            <a:r>
              <a:rPr lang="ru-RU" dirty="0" smtClean="0"/>
              <a:t>Гармония </a:t>
            </a:r>
          </a:p>
          <a:p>
            <a:pPr lvl="0"/>
            <a:r>
              <a:rPr lang="ru-RU" dirty="0" smtClean="0"/>
              <a:t>Социальная служба по трудоустройству </a:t>
            </a:r>
          </a:p>
          <a:p>
            <a:pPr lvl="0"/>
            <a:r>
              <a:rPr lang="ru-RU" dirty="0" smtClean="0"/>
              <a:t>Доверие </a:t>
            </a:r>
          </a:p>
          <a:p>
            <a:pPr lvl="0"/>
            <a:r>
              <a:rPr lang="ru-RU" dirty="0" smtClean="0"/>
              <a:t>Наш век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Дизайнерские студии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Студия дизайна "Леонардо </a:t>
            </a:r>
            <a:r>
              <a:rPr lang="ru-RU" dirty="0" err="1" smtClean="0"/>
              <a:t>ex</a:t>
            </a:r>
            <a:r>
              <a:rPr lang="ru-RU" dirty="0" smtClean="0"/>
              <a:t> </a:t>
            </a:r>
            <a:r>
              <a:rPr lang="ru-RU" dirty="0" err="1" smtClean="0"/>
              <a:t>professo</a:t>
            </a:r>
            <a:r>
              <a:rPr lang="ru-RU" dirty="0" smtClean="0"/>
              <a:t>"</a:t>
            </a:r>
          </a:p>
          <a:p>
            <a:pPr lvl="0"/>
            <a:r>
              <a:rPr lang="ru-RU" dirty="0" smtClean="0"/>
              <a:t>Дизайн-студия «</a:t>
            </a:r>
            <a:r>
              <a:rPr lang="ru-RU" dirty="0" err="1" smtClean="0"/>
              <a:t>Креатив</a:t>
            </a:r>
            <a:r>
              <a:rPr lang="ru-RU" dirty="0" smtClean="0"/>
              <a:t>»</a:t>
            </a:r>
          </a:p>
          <a:p>
            <a:pPr lvl="0"/>
            <a:r>
              <a:rPr lang="ru-RU" dirty="0" smtClean="0"/>
              <a:t>Студия эксклюзивного интерьера «</a:t>
            </a:r>
            <a:r>
              <a:rPr lang="ru-RU" dirty="0" err="1" smtClean="0"/>
              <a:t>Art-DECO</a:t>
            </a:r>
            <a:r>
              <a:rPr lang="ru-RU" dirty="0" smtClean="0"/>
              <a:t>»</a:t>
            </a:r>
          </a:p>
          <a:p>
            <a:pPr lvl="0"/>
            <a:r>
              <a:rPr lang="ru-RU" dirty="0" smtClean="0"/>
              <a:t>Архитектурная мастерская "Дизайн-проект"</a:t>
            </a:r>
          </a:p>
          <a:p>
            <a:pPr lvl="0"/>
            <a:r>
              <a:rPr lang="ru-RU" dirty="0" smtClean="0"/>
              <a:t>Проектно-дизайнерское бюро №1</a:t>
            </a:r>
          </a:p>
          <a:p>
            <a:pPr lvl="0"/>
            <a:r>
              <a:rPr lang="ru-RU" dirty="0" smtClean="0"/>
              <a:t>Декоративные искусственные растения для интерьера</a:t>
            </a:r>
          </a:p>
          <a:p>
            <a:pPr lvl="0"/>
            <a:r>
              <a:rPr lang="ru-RU" dirty="0" smtClean="0"/>
              <a:t>Архитектурная мастерская "Квадрат"</a:t>
            </a:r>
          </a:p>
          <a:p>
            <a:pPr lvl="0"/>
            <a:r>
              <a:rPr lang="ru-RU" dirty="0" smtClean="0"/>
              <a:t>"Садовый театр" (ландшафтный дизайн)</a:t>
            </a:r>
          </a:p>
          <a:p>
            <a:pPr lvl="0"/>
            <a:r>
              <a:rPr lang="ru-RU" dirty="0" smtClean="0"/>
              <a:t>Дизайн-студия «Кактус»</a:t>
            </a:r>
          </a:p>
          <a:p>
            <a:pPr lvl="0"/>
            <a:r>
              <a:rPr lang="ru-RU" dirty="0" smtClean="0"/>
              <a:t>Архитектор-дизайнер Михаил Завадский</a:t>
            </a:r>
          </a:p>
          <a:p>
            <a:pPr lvl="0"/>
            <a:r>
              <a:rPr lang="ru-RU" dirty="0" smtClean="0"/>
              <a:t>Дизайн-студия "Эксклюзив"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Вывод: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Профессия </a:t>
            </a:r>
            <a:r>
              <a:rPr lang="ru-RU" dirty="0"/>
              <a:t>дизайнера на региональном рынке труда является востребованной, интерес работодателей к ней растет, поэтому по выбранной мною профессии  перспектива устроится на работу достаточно велика не только в городе Тамбове, но и других крупных городах. </a:t>
            </a:r>
            <a:r>
              <a:rPr lang="ru-RU" dirty="0" smtClean="0"/>
              <a:t>Материал практической работы может </a:t>
            </a:r>
            <a:r>
              <a:rPr lang="ru-RU" dirty="0"/>
              <a:t>оказать </a:t>
            </a:r>
            <a:r>
              <a:rPr lang="ru-RU" dirty="0" smtClean="0"/>
              <a:t>существенную </a:t>
            </a:r>
            <a:r>
              <a:rPr lang="ru-RU" dirty="0"/>
              <a:t>помощь при трудоустройстве выпускнику колледжа, особенно на первых этапах.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59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Анализ рынка труда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31186" y="2967335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783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768" y="2636912"/>
            <a:ext cx="8622704" cy="11626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Segoe Print" pitchFamily="2" charset="0"/>
              </a:rPr>
              <a:t>«Анализ рынка труда в тамбовском регионе по профессии «дизайнер» </a:t>
            </a:r>
            <a:endParaRPr lang="ru-RU" sz="2700" dirty="0">
              <a:latin typeface="Segoe Prin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7" y="332656"/>
            <a:ext cx="8611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Segoe Print" pitchFamily="2" charset="0"/>
              </a:rPr>
              <a:t>НОУСПО «Тамбовский колледж социокультурных технологий»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Segoe Print" pitchFamily="2" charset="0"/>
              </a:rPr>
              <a:t>Практическая работа </a:t>
            </a:r>
            <a:r>
              <a:rPr lang="ru-RU" b="1" dirty="0" smtClean="0">
                <a:latin typeface="Segoe Print" pitchFamily="2" charset="0"/>
              </a:rPr>
              <a:t> </a:t>
            </a:r>
          </a:p>
          <a:p>
            <a:pPr algn="ctr"/>
            <a:r>
              <a:rPr lang="ru-RU" b="1" dirty="0" smtClean="0">
                <a:latin typeface="Segoe Print" pitchFamily="2" charset="0"/>
              </a:rPr>
              <a:t>по </a:t>
            </a:r>
            <a:r>
              <a:rPr lang="ru-RU" b="1" dirty="0">
                <a:latin typeface="Segoe Print" pitchFamily="2" charset="0"/>
              </a:rPr>
              <a:t>дисциплине «Курс </a:t>
            </a:r>
            <a:r>
              <a:rPr lang="ru-RU" b="1" dirty="0" smtClean="0">
                <a:latin typeface="Segoe Print" pitchFamily="2" charset="0"/>
              </a:rPr>
              <a:t>поиска работы»</a:t>
            </a:r>
          </a:p>
          <a:p>
            <a:pPr algn="ctr"/>
            <a:r>
              <a:rPr lang="ru-RU" b="1" dirty="0" smtClean="0">
                <a:latin typeface="Segoe Print" pitchFamily="2" charset="0"/>
              </a:rPr>
              <a:t>на тему: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83455" y="4653136"/>
            <a:ext cx="4680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Segoe Print" pitchFamily="2" charset="0"/>
              </a:rPr>
              <a:t>Выполнила: студентка 4 курса</a:t>
            </a:r>
          </a:p>
          <a:p>
            <a:r>
              <a:rPr lang="ru-RU" sz="1600" b="1" dirty="0">
                <a:latin typeface="Segoe Print" pitchFamily="2" charset="0"/>
              </a:rPr>
              <a:t>специальности «Дизайн (по отраслям)»</a:t>
            </a:r>
          </a:p>
          <a:p>
            <a:r>
              <a:rPr lang="ru-RU" sz="1600" b="1" dirty="0" err="1" smtClean="0">
                <a:latin typeface="Segoe Print" pitchFamily="2" charset="0"/>
              </a:rPr>
              <a:t>Мынова</a:t>
            </a:r>
            <a:r>
              <a:rPr lang="ru-RU" sz="1600" b="1" dirty="0" smtClean="0">
                <a:latin typeface="Segoe Print" pitchFamily="2" charset="0"/>
              </a:rPr>
              <a:t> </a:t>
            </a:r>
            <a:r>
              <a:rPr lang="ru-RU" sz="1600" b="1" dirty="0">
                <a:latin typeface="Segoe Print" pitchFamily="2" charset="0"/>
              </a:rPr>
              <a:t>Анна</a:t>
            </a:r>
          </a:p>
          <a:p>
            <a:r>
              <a:rPr lang="ru-RU" sz="1600" b="1" dirty="0">
                <a:latin typeface="Segoe Print" pitchFamily="2" charset="0"/>
              </a:rPr>
              <a:t>Руководитель: </a:t>
            </a:r>
            <a:r>
              <a:rPr lang="ru-RU" sz="1600" b="1" dirty="0" err="1">
                <a:latin typeface="Segoe Print" pitchFamily="2" charset="0"/>
              </a:rPr>
              <a:t>Воротникова</a:t>
            </a:r>
            <a:r>
              <a:rPr lang="ru-RU" sz="1600" b="1" dirty="0">
                <a:latin typeface="Segoe Print" pitchFamily="2" charset="0"/>
              </a:rPr>
              <a:t> Е.В.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20078" y="6237312"/>
            <a:ext cx="2430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Segoe Print" pitchFamily="2" charset="0"/>
              </a:rPr>
              <a:t>15 мая 2012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Анализ рынка труда.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b="1" dirty="0" smtClean="0"/>
              <a:t>Цель</a:t>
            </a:r>
            <a:r>
              <a:rPr lang="ru-RU" dirty="0" smtClean="0"/>
              <a:t> данной работы заключается в изучении рынка труда в регионе по профессии дизайнер, анализе его состояния и перспектив для выпускников образовательных учреждений, а также осознании сущности  и социальной значимости своей профессии, проявлении к ней устойчивого интереса.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Анализ рынка труда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   Для реализации поставленной цели решались следующие </a:t>
            </a:r>
            <a:r>
              <a:rPr lang="ru-RU" b="1" dirty="0" smtClean="0"/>
              <a:t>задачи</a:t>
            </a:r>
            <a:r>
              <a:rPr lang="ru-RU" dirty="0" smtClean="0"/>
              <a:t>:</a:t>
            </a:r>
          </a:p>
          <a:p>
            <a:pPr lvl="0" algn="just"/>
            <a:r>
              <a:rPr lang="ru-RU" dirty="0" smtClean="0"/>
              <a:t>Определить, что такое рынок труда.</a:t>
            </a:r>
          </a:p>
          <a:p>
            <a:pPr lvl="0" algn="just"/>
            <a:r>
              <a:rPr lang="ru-RU" dirty="0" smtClean="0"/>
              <a:t>Обозначить факторы, которые могут помочь выпускнику при трудоустройстве на работу. </a:t>
            </a:r>
          </a:p>
          <a:p>
            <a:pPr lvl="0" algn="just"/>
            <a:r>
              <a:rPr lang="ru-RU" dirty="0" smtClean="0"/>
              <a:t>Изучить источники о  получении информации о трудоустройстве.</a:t>
            </a:r>
          </a:p>
          <a:p>
            <a:pPr lvl="0" algn="just"/>
            <a:r>
              <a:rPr lang="ru-RU" dirty="0" smtClean="0"/>
              <a:t>Выявить потенциальные организации, в которых возможно дальнейшее трудоустройство по специальности Дизайн.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Segoe Print" pitchFamily="2" charset="0"/>
              </a:rPr>
              <a:t>Что такое рынок труда</a:t>
            </a:r>
            <a:r>
              <a:rPr lang="ru-RU" dirty="0" smtClean="0">
                <a:latin typeface="Segoe Print" pitchFamily="2" charset="0"/>
              </a:rPr>
              <a:t>?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  Рынок труда, с одной стороны, похож на прочие рынки, так как на нем также действует ценовой механизм - механизм заработной платы. Однако, такой рынок имеет существенные отличительные особенности, которые, прежде всего, связаны с тем, что данный товар, то </a:t>
            </a:r>
            <a:r>
              <a:rPr lang="ru-RU" smtClean="0"/>
              <a:t>есть рабочая сила, </a:t>
            </a:r>
            <a:r>
              <a:rPr lang="ru-RU" dirty="0" smtClean="0"/>
              <a:t>является неотъемлемой частью человека.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forbes.ru/sites/default/files/slideshow/11484202_S_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2178" y="2876178"/>
            <a:ext cx="3981822" cy="39818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Рынок труда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Рынок труда - сфера формирования спроса и предложения на рабочую силу. </a:t>
            </a:r>
          </a:p>
          <a:p>
            <a:pPr algn="just">
              <a:buNone/>
            </a:pPr>
            <a:r>
              <a:rPr lang="ru-RU" dirty="0" smtClean="0"/>
              <a:t>       Особенностью рынка труда и его механизма является то, что  объектом купли-продажи на нем является право на использование рабочей силы, знаний, квалификации и способностей к трудовому процессу.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forbes.ru/sites/default/files/slideshow/11484202_S_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2178" y="2876178"/>
            <a:ext cx="3981822" cy="39818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Print" pitchFamily="2" charset="0"/>
              </a:rPr>
              <a:t>Рынок труда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712968" cy="4467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 	В </a:t>
            </a:r>
            <a:r>
              <a:rPr lang="ru-RU" dirty="0"/>
              <a:t>наше время невозможно понятие гарантированного пожизненного трудоустройства. Но чтобы постоянно быть востребованным на рынке труда, необходимо повышать свою конкурентоспособность, то есть совокупность знаний, умений и навыков, и делать это осознанно вместе со своим работодателем. Рыночная стоимость сотрудника растет главным образом с его опытом.</a:t>
            </a:r>
          </a:p>
        </p:txBody>
      </p:sp>
    </p:spTree>
    <p:extLst>
      <p:ext uri="{BB962C8B-B14F-4D97-AF65-F5344CB8AC3E}">
        <p14:creationId xmlns:p14="http://schemas.microsoft.com/office/powerpoint/2010/main" val="39867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Segoe Print" pitchFamily="2" charset="0"/>
              </a:rPr>
              <a:t>Опрос студентов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352928" cy="4323184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Проведен опрос студентов различных курсов Тамбовского колледжа социокультурных технологий.</a:t>
            </a:r>
          </a:p>
          <a:p>
            <a:pPr algn="just">
              <a:buNone/>
            </a:pPr>
            <a:r>
              <a:rPr lang="ru-RU" dirty="0" smtClean="0"/>
              <a:t>    Анкета состояла из двух вопросов: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Задумываетесь ли Вы о дальнейшем трудоустройстве ?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Что может помочь выпускнику учебного заведения в успешном трудоустройстве?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Segoe Print" pitchFamily="2" charset="0"/>
              </a:rPr>
              <a:t>Опрос студентов</a:t>
            </a:r>
            <a:endParaRPr lang="ru-RU" dirty="0">
              <a:latin typeface="Segoe Print" pitchFamily="2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85714118"/>
              </p:ext>
            </p:extLst>
          </p:nvPr>
        </p:nvGraphicFramePr>
        <p:xfrm>
          <a:off x="0" y="1860848"/>
          <a:ext cx="8766175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312</TotalTime>
  <Words>609</Words>
  <Application>Microsoft Office PowerPoint</Application>
  <PresentationFormat>Экран (4:3)</PresentationFormat>
  <Paragraphs>93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Обычная</vt:lpstr>
      <vt:lpstr>Презентация PowerPoint</vt:lpstr>
      <vt:lpstr>«Анализ рынка труда в тамбовском регионе по профессии «дизайнер» </vt:lpstr>
      <vt:lpstr>Анализ рынка труда.</vt:lpstr>
      <vt:lpstr>Анализ рынка труда</vt:lpstr>
      <vt:lpstr>Что такое рынок труда?</vt:lpstr>
      <vt:lpstr>Рынок труда</vt:lpstr>
      <vt:lpstr>Рынок труда</vt:lpstr>
      <vt:lpstr>Опрос студентов</vt:lpstr>
      <vt:lpstr>Опрос студентов</vt:lpstr>
      <vt:lpstr>Опрос студентов</vt:lpstr>
      <vt:lpstr>Опрос студентов</vt:lpstr>
      <vt:lpstr>Опрос студентов</vt:lpstr>
      <vt:lpstr>Источники информации о вакансиях</vt:lpstr>
      <vt:lpstr>Вакансии в интернете</vt:lpstr>
      <vt:lpstr>Кадровые агентства</vt:lpstr>
      <vt:lpstr>Дизайнерские студии</vt:lpstr>
      <vt:lpstr>Вывод:</vt:lpstr>
      <vt:lpstr>Анализ рынка труда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рынка труда</dc:title>
  <dc:creator>анна</dc:creator>
  <cp:lastModifiedBy>Венера Узбековна</cp:lastModifiedBy>
  <cp:revision>40</cp:revision>
  <dcterms:created xsi:type="dcterms:W3CDTF">2012-05-02T18:55:06Z</dcterms:created>
  <dcterms:modified xsi:type="dcterms:W3CDTF">2015-02-13T15:26:22Z</dcterms:modified>
</cp:coreProperties>
</file>