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74" r:id="rId2"/>
    <p:sldId id="263" r:id="rId3"/>
    <p:sldId id="264" r:id="rId4"/>
    <p:sldId id="273" r:id="rId5"/>
    <p:sldId id="267" r:id="rId6"/>
    <p:sldId id="269" r:id="rId7"/>
    <p:sldId id="268" r:id="rId8"/>
    <p:sldId id="270" r:id="rId9"/>
    <p:sldId id="256" r:id="rId10"/>
    <p:sldId id="272" r:id="rId11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008000"/>
    <a:srgbClr val="ADFDC0"/>
    <a:srgbClr val="FF3300"/>
    <a:srgbClr val="FF99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89" autoAdjust="0"/>
    <p:restoredTop sz="94660"/>
  </p:normalViewPr>
  <p:slideViewPr>
    <p:cSldViewPr>
      <p:cViewPr>
        <p:scale>
          <a:sx n="76" d="100"/>
          <a:sy n="76" d="100"/>
        </p:scale>
        <p:origin x="-117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FE4E7D4-81B3-4D3E-B61C-F3795AD0DA49}" type="datetimeFigureOut">
              <a:rPr lang="ru-RU"/>
              <a:pPr>
                <a:defRPr/>
              </a:pPr>
              <a:t>29.01.2015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B54209E-ADC7-4291-878A-652B80E5BC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713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00FAA-E291-40B8-9DC0-A2D3796EEE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5962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697985-201C-499D-8F6C-62E2820821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909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950565-D950-4453-B5E7-ACA2496D10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253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0ACA7-84F9-4648-B4B3-2422B78D11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70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28D13-9201-439E-BA4D-7E9E52966C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889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9C0EF-29F0-4863-BD42-2ECC35FCB6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252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E2C44-6DB6-49C0-BB6B-DFDAB26C61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033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442F55-BB22-41C5-BE9F-0138EAF909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271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63C71D-DF41-475A-9097-044D78B3E2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1523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80300E-AE39-4388-BC74-D24ACE1F9D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3928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0A358F-DFF6-4EB1-A35D-3342239861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554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07A18-33D7-4B86-89BA-EE8ADBD032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378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4265764-FF83-4AD4-91DD-A7CE8CE94D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fotki.yandex.ru/users/shadrinagalin/view/924901/" TargetMode="Externa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C:\Работа4(фестиваль зима)\верхний колонтитул naukograd 2013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04664"/>
            <a:ext cx="6115050" cy="314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013228"/>
            <a:ext cx="8786506" cy="415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690629" y="1124744"/>
            <a:ext cx="7776864" cy="1731503"/>
          </a:xfrm>
          <a:prstGeom prst="flowChartAlternateProcess">
            <a:avLst/>
          </a:prstGeom>
          <a:gradFill rotWithShape="0">
            <a:gsLst>
              <a:gs pos="0">
                <a:srgbClr val="95B3D7"/>
              </a:gs>
              <a:gs pos="50000">
                <a:srgbClr val="DBE5F1"/>
              </a:gs>
              <a:gs pos="100000">
                <a:srgbClr val="95B3D7"/>
              </a:gs>
            </a:gsLst>
            <a:lin ang="18900000" scaled="1"/>
          </a:gradFill>
          <a:ln w="12700">
            <a:solidFill>
              <a:srgbClr val="95B3D7"/>
            </a:solidFill>
            <a:miter lim="800000"/>
            <a:headEnd/>
            <a:tailEnd/>
          </a:ln>
          <a:effectLst>
            <a:outerShdw dist="107763" dir="2700000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altLang="ru-RU" sz="2800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  <a:cs typeface="Arial" pitchFamily="34" charset="0"/>
              </a:rPr>
              <a:t>У</a:t>
            </a:r>
            <a:r>
              <a:rPr kumimoji="0" lang="ru-RU" alt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  <a:cs typeface="Arial" pitchFamily="34" charset="0"/>
              </a:rPr>
              <a:t>рок русского языка во 2 классе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  <a:cs typeface="Arial" pitchFamily="34" charset="0"/>
              </a:rPr>
              <a:t> </a:t>
            </a:r>
            <a:r>
              <a:rPr kumimoji="0" lang="ru-RU" alt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  <a:cs typeface="Arial" pitchFamily="34" charset="0"/>
              </a:rPr>
              <a:t>по теме: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altLang="ru-RU" sz="4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  <a:cs typeface="Arial" pitchFamily="34" charset="0"/>
              </a:rPr>
              <a:t> Приставки и предлоги </a:t>
            </a:r>
            <a:endParaRPr kumimoji="0" lang="ru-RU" altLang="ru-RU" sz="4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3031698" y="3068960"/>
            <a:ext cx="5401365" cy="2664296"/>
          </a:xfrm>
          <a:prstGeom prst="flowChartAlternateProcess">
            <a:avLst/>
          </a:prstGeom>
          <a:gradFill rotWithShape="0">
            <a:gsLst>
              <a:gs pos="0">
                <a:srgbClr val="95B3D7"/>
              </a:gs>
              <a:gs pos="50000">
                <a:srgbClr val="DBE5F1"/>
              </a:gs>
              <a:gs pos="100000">
                <a:srgbClr val="95B3D7"/>
              </a:gs>
            </a:gsLst>
            <a:lin ang="18900000" scaled="1"/>
          </a:gradFill>
          <a:ln w="12700">
            <a:solidFill>
              <a:srgbClr val="95B3D7"/>
            </a:solidFill>
            <a:miter lim="800000"/>
            <a:headEnd/>
            <a:tailEnd/>
          </a:ln>
          <a:effectLst>
            <a:outerShdw dist="107763" dir="2700000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alt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Тетенёва</a:t>
            </a:r>
            <a:r>
              <a:rPr kumimoji="0" lang="ru-RU" alt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Елена Алексеевна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alt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начальных классов высшей категории</a:t>
            </a:r>
          </a:p>
          <a:p>
            <a:pPr lvl="0">
              <a:spcAft>
                <a:spcPts val="1000"/>
              </a:spcAft>
            </a:pPr>
            <a:r>
              <a:rPr kumimoji="0" lang="ru-RU" alt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Негосударственная общеобразовательная Автономная некоммерческая организация «Павловская гимназия» </a:t>
            </a:r>
          </a:p>
          <a:p>
            <a:pPr lvl="0">
              <a:spcAft>
                <a:spcPts val="1000"/>
              </a:spcAft>
            </a:pPr>
            <a:r>
              <a:rPr kumimoji="0" lang="ru-RU" alt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деревня </a:t>
            </a:r>
            <a:r>
              <a:rPr kumimoji="0" lang="ru-RU" alt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anose="02020603050405020304" pitchFamily="18" charset="0"/>
              </a:rPr>
              <a:t>Веледниково</a:t>
            </a:r>
            <a:r>
              <a:rPr kumimoji="0" lang="ru-RU" alt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anose="02020603050405020304" pitchFamily="18" charset="0"/>
              </a:rPr>
              <a:t>Истринского</a:t>
            </a:r>
            <a:r>
              <a:rPr kumimoji="0" lang="ru-RU" alt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anose="02020603050405020304" pitchFamily="18" charset="0"/>
              </a:rPr>
              <a:t> района  Московской области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alt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629" y="4005064"/>
            <a:ext cx="2239895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234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DFD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eaLnBrk="1" hangingPunct="1"/>
            <a:r>
              <a:rPr lang="ru-RU" altLang="ru-RU" sz="6000" b="1" smtClean="0">
                <a:solidFill>
                  <a:schemeClr val="accent2"/>
                </a:solidFill>
              </a:rPr>
              <a:t>1. Для чего нужны предлоги?</a:t>
            </a:r>
          </a:p>
          <a:p>
            <a:pPr eaLnBrk="1" hangingPunct="1"/>
            <a:endParaRPr lang="ru-RU" altLang="ru-RU" sz="6000" b="1" smtClean="0">
              <a:solidFill>
                <a:schemeClr val="accent2"/>
              </a:solidFill>
            </a:endParaRPr>
          </a:p>
          <a:p>
            <a:pPr eaLnBrk="1" hangingPunct="1"/>
            <a:r>
              <a:rPr lang="ru-RU" altLang="ru-RU" sz="6000" b="1" smtClean="0">
                <a:solidFill>
                  <a:schemeClr val="accent2"/>
                </a:solidFill>
              </a:rPr>
              <a:t>2. Как они пишутся?</a:t>
            </a:r>
          </a:p>
          <a:p>
            <a:pPr eaLnBrk="1" hangingPunct="1"/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1"/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5113337" cy="5949950"/>
          </a:xfrm>
        </p:spPr>
        <p:txBody>
          <a:bodyPr/>
          <a:lstStyle/>
          <a:p>
            <a:pPr eaLnBrk="1" hangingPunct="1"/>
            <a:r>
              <a:rPr lang="ru-RU" altLang="ru-RU" sz="6000" b="1" smtClean="0">
                <a:solidFill>
                  <a:schemeClr val="accent2"/>
                </a:solidFill>
              </a:rPr>
              <a:t>пушистой</a:t>
            </a:r>
            <a:br>
              <a:rPr lang="ru-RU" altLang="ru-RU" sz="6000" b="1" smtClean="0">
                <a:solidFill>
                  <a:schemeClr val="accent2"/>
                </a:solidFill>
              </a:rPr>
            </a:br>
            <a:r>
              <a:rPr lang="ru-RU" altLang="ru-RU" sz="6000" b="1" smtClean="0">
                <a:solidFill>
                  <a:schemeClr val="accent2"/>
                </a:solidFill>
              </a:rPr>
              <a:t>заяц-беляк</a:t>
            </a:r>
            <a:br>
              <a:rPr lang="ru-RU" altLang="ru-RU" sz="6000" b="1" smtClean="0">
                <a:solidFill>
                  <a:schemeClr val="accent2"/>
                </a:solidFill>
              </a:rPr>
            </a:br>
            <a:r>
              <a:rPr lang="ru-RU" altLang="ru-RU" sz="6000" b="1" smtClean="0">
                <a:solidFill>
                  <a:schemeClr val="accent2"/>
                </a:solidFill>
              </a:rPr>
              <a:t>елочкой</a:t>
            </a:r>
            <a:br>
              <a:rPr lang="ru-RU" altLang="ru-RU" sz="6000" b="1" smtClean="0">
                <a:solidFill>
                  <a:schemeClr val="accent2"/>
                </a:solidFill>
              </a:rPr>
            </a:br>
            <a:r>
              <a:rPr lang="ru-RU" altLang="ru-RU" sz="6000" b="1" smtClean="0">
                <a:solidFill>
                  <a:schemeClr val="accent2"/>
                </a:solidFill>
              </a:rPr>
              <a:t>построил</a:t>
            </a:r>
            <a:br>
              <a:rPr lang="ru-RU" altLang="ru-RU" sz="6000" b="1" smtClean="0">
                <a:solidFill>
                  <a:schemeClr val="accent2"/>
                </a:solidFill>
              </a:rPr>
            </a:br>
            <a:r>
              <a:rPr lang="ru-RU" altLang="ru-RU" sz="6000" b="1" smtClean="0">
                <a:solidFill>
                  <a:schemeClr val="accent2"/>
                </a:solidFill>
              </a:rPr>
              <a:t>дом</a:t>
            </a:r>
            <a:r>
              <a:rPr lang="ru-RU" altLang="ru-RU" smtClean="0"/>
              <a:t> </a:t>
            </a:r>
          </a:p>
        </p:txBody>
      </p:sp>
      <p:pic>
        <p:nvPicPr>
          <p:cNvPr id="2051" name="Picture 4" descr="j0304933"/>
          <p:cNvPicPr>
            <a:picLocks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20607421">
            <a:off x="3403600" y="4157663"/>
            <a:ext cx="1819275" cy="1668462"/>
          </a:xfrm>
          <a:noFill/>
        </p:spPr>
      </p:pic>
      <p:pic>
        <p:nvPicPr>
          <p:cNvPr id="2052" name="Picture 7" descr="http://img-fotki.yandex.ru/get/4900/65387414.27c/0_e1ce5_3e22beef_S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836613"/>
            <a:ext cx="3743325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428625" y="285750"/>
            <a:ext cx="4546600" cy="6249988"/>
          </a:xfrm>
        </p:spPr>
        <p:txBody>
          <a:bodyPr/>
          <a:lstStyle/>
          <a:p>
            <a:pPr eaLnBrk="1" hangingPunct="1"/>
            <a:r>
              <a:rPr lang="ru-RU" altLang="ru-RU" sz="6000" b="1" smtClean="0">
                <a:solidFill>
                  <a:schemeClr val="accent2"/>
                </a:solidFill>
              </a:rPr>
              <a:t>белочка</a:t>
            </a:r>
            <a:br>
              <a:rPr lang="ru-RU" altLang="ru-RU" sz="6000" b="1" smtClean="0">
                <a:solidFill>
                  <a:schemeClr val="accent2"/>
                </a:solidFill>
              </a:rPr>
            </a:br>
            <a:r>
              <a:rPr lang="ru-RU" altLang="ru-RU" sz="6000" b="1" smtClean="0">
                <a:solidFill>
                  <a:schemeClr val="accent2"/>
                </a:solidFill>
              </a:rPr>
              <a:t>ветку</a:t>
            </a:r>
            <a:br>
              <a:rPr lang="ru-RU" altLang="ru-RU" sz="6000" b="1" smtClean="0">
                <a:solidFill>
                  <a:schemeClr val="accent2"/>
                </a:solidFill>
              </a:rPr>
            </a:br>
            <a:r>
              <a:rPr lang="ru-RU" altLang="ru-RU" sz="6000" b="1" smtClean="0">
                <a:solidFill>
                  <a:schemeClr val="accent2"/>
                </a:solidFill>
              </a:rPr>
              <a:t>ветки</a:t>
            </a:r>
            <a:br>
              <a:rPr lang="ru-RU" altLang="ru-RU" sz="6000" b="1" smtClean="0">
                <a:solidFill>
                  <a:schemeClr val="accent2"/>
                </a:solidFill>
              </a:rPr>
            </a:br>
            <a:r>
              <a:rPr lang="ru-RU" altLang="ru-RU" sz="6000" b="1" smtClean="0">
                <a:solidFill>
                  <a:schemeClr val="accent2"/>
                </a:solidFill>
              </a:rPr>
              <a:t>рыжая прыгает</a:t>
            </a:r>
            <a:r>
              <a:rPr lang="ru-RU" altLang="ru-RU" smtClean="0"/>
              <a:t> </a:t>
            </a:r>
          </a:p>
        </p:txBody>
      </p:sp>
      <p:graphicFrame>
        <p:nvGraphicFramePr>
          <p:cNvPr id="3075" name="Object 6"/>
          <p:cNvGraphicFramePr>
            <a:graphicFrameLocks noChangeAspect="1"/>
          </p:cNvGraphicFramePr>
          <p:nvPr>
            <p:ph idx="1"/>
          </p:nvPr>
        </p:nvGraphicFramePr>
        <p:xfrm>
          <a:off x="4787900" y="1989138"/>
          <a:ext cx="4165600" cy="452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Точечный рисунок" r:id="rId3" imgW="1933333" imgH="1933333" progId="Paint.Picture">
                  <p:embed/>
                </p:oleObj>
              </mc:Choice>
              <mc:Fallback>
                <p:oleObj name="Точечный рисунок" r:id="rId3" imgW="1933333" imgH="1933333" progId="Paint.Pictur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1989138"/>
                        <a:ext cx="4165600" cy="4525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037"/>
          </a:xfrm>
        </p:spPr>
        <p:txBody>
          <a:bodyPr/>
          <a:lstStyle/>
          <a:p>
            <a:endParaRPr lang="ru-RU" altLang="ru-RU" smtClean="0"/>
          </a:p>
        </p:txBody>
      </p:sp>
      <p:sp>
        <p:nvSpPr>
          <p:cNvPr id="4099" name="Содержимое 6"/>
          <p:cNvSpPr>
            <a:spLocks noGrp="1"/>
          </p:cNvSpPr>
          <p:nvPr>
            <p:ph sz="half" idx="1"/>
          </p:nvPr>
        </p:nvSpPr>
        <p:spPr>
          <a:xfrm>
            <a:off x="357188" y="857250"/>
            <a:ext cx="4038600" cy="4525963"/>
          </a:xfrm>
        </p:spPr>
        <p:txBody>
          <a:bodyPr/>
          <a:lstStyle/>
          <a:p>
            <a:r>
              <a:rPr lang="ru-RU" altLang="ru-RU" sz="5400" b="1" smtClean="0">
                <a:solidFill>
                  <a:srgbClr val="FF0000"/>
                </a:solidFill>
              </a:rPr>
              <a:t>пушистой</a:t>
            </a:r>
            <a:br>
              <a:rPr lang="ru-RU" altLang="ru-RU" sz="5400" b="1" smtClean="0">
                <a:solidFill>
                  <a:srgbClr val="FF0000"/>
                </a:solidFill>
              </a:rPr>
            </a:br>
            <a:r>
              <a:rPr lang="ru-RU" altLang="ru-RU" sz="5400" b="1" smtClean="0">
                <a:solidFill>
                  <a:srgbClr val="FF0000"/>
                </a:solidFill>
              </a:rPr>
              <a:t>заяц-беляк</a:t>
            </a:r>
            <a:br>
              <a:rPr lang="ru-RU" altLang="ru-RU" sz="5400" b="1" smtClean="0">
                <a:solidFill>
                  <a:srgbClr val="FF0000"/>
                </a:solidFill>
              </a:rPr>
            </a:br>
            <a:r>
              <a:rPr lang="ru-RU" altLang="ru-RU" sz="5400" b="1" smtClean="0">
                <a:solidFill>
                  <a:srgbClr val="FF0000"/>
                </a:solidFill>
              </a:rPr>
              <a:t>елочкой</a:t>
            </a:r>
            <a:br>
              <a:rPr lang="ru-RU" altLang="ru-RU" sz="5400" b="1" smtClean="0">
                <a:solidFill>
                  <a:srgbClr val="FF0000"/>
                </a:solidFill>
              </a:rPr>
            </a:br>
            <a:r>
              <a:rPr lang="ru-RU" altLang="ru-RU" sz="5400" b="1" smtClean="0">
                <a:solidFill>
                  <a:srgbClr val="FF0000"/>
                </a:solidFill>
              </a:rPr>
              <a:t>построил</a:t>
            </a:r>
            <a:br>
              <a:rPr lang="ru-RU" altLang="ru-RU" sz="5400" b="1" smtClean="0">
                <a:solidFill>
                  <a:srgbClr val="FF0000"/>
                </a:solidFill>
              </a:rPr>
            </a:br>
            <a:r>
              <a:rPr lang="ru-RU" altLang="ru-RU" sz="5400" b="1" smtClean="0">
                <a:solidFill>
                  <a:srgbClr val="FF0000"/>
                </a:solidFill>
              </a:rPr>
              <a:t>дом</a:t>
            </a:r>
            <a:r>
              <a:rPr lang="ru-RU" altLang="ru-RU" sz="540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100" name="Содержимое 7"/>
          <p:cNvSpPr>
            <a:spLocks noGrp="1"/>
          </p:cNvSpPr>
          <p:nvPr>
            <p:ph sz="quarter" idx="2"/>
          </p:nvPr>
        </p:nvSpPr>
        <p:spPr>
          <a:xfrm>
            <a:off x="4932363" y="857250"/>
            <a:ext cx="4535487" cy="2185988"/>
          </a:xfrm>
        </p:spPr>
        <p:txBody>
          <a:bodyPr/>
          <a:lstStyle/>
          <a:p>
            <a:r>
              <a:rPr lang="ru-RU" altLang="ru-RU" sz="5400" b="1" smtClean="0">
                <a:solidFill>
                  <a:srgbClr val="008000"/>
                </a:solidFill>
              </a:rPr>
              <a:t>белочка</a:t>
            </a:r>
            <a:br>
              <a:rPr lang="ru-RU" altLang="ru-RU" sz="5400" b="1" smtClean="0">
                <a:solidFill>
                  <a:srgbClr val="008000"/>
                </a:solidFill>
              </a:rPr>
            </a:br>
            <a:r>
              <a:rPr lang="ru-RU" altLang="ru-RU" sz="5400" b="1" smtClean="0">
                <a:solidFill>
                  <a:srgbClr val="008000"/>
                </a:solidFill>
              </a:rPr>
              <a:t>ветку</a:t>
            </a:r>
            <a:br>
              <a:rPr lang="ru-RU" altLang="ru-RU" sz="5400" b="1" smtClean="0">
                <a:solidFill>
                  <a:srgbClr val="008000"/>
                </a:solidFill>
              </a:rPr>
            </a:br>
            <a:r>
              <a:rPr lang="ru-RU" altLang="ru-RU" sz="5400" b="1" smtClean="0">
                <a:solidFill>
                  <a:srgbClr val="008000"/>
                </a:solidFill>
              </a:rPr>
              <a:t>ветки</a:t>
            </a:r>
            <a:br>
              <a:rPr lang="ru-RU" altLang="ru-RU" sz="5400" b="1" smtClean="0">
                <a:solidFill>
                  <a:srgbClr val="008000"/>
                </a:solidFill>
              </a:rPr>
            </a:br>
            <a:r>
              <a:rPr lang="ru-RU" altLang="ru-RU" sz="5400" b="1" smtClean="0">
                <a:solidFill>
                  <a:srgbClr val="008000"/>
                </a:solidFill>
              </a:rPr>
              <a:t>рыжая прыгает</a:t>
            </a:r>
            <a:r>
              <a:rPr lang="ru-RU" altLang="ru-RU" sz="5400" smtClean="0">
                <a:solidFill>
                  <a:srgbClr val="008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DFD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29600" cy="5073650"/>
          </a:xfrm>
        </p:spPr>
        <p:txBody>
          <a:bodyPr/>
          <a:lstStyle/>
          <a:p>
            <a:pPr eaLnBrk="1" hangingPunct="1"/>
            <a:r>
              <a:rPr lang="ru-RU" altLang="ru-RU" sz="6000" b="1" smtClean="0">
                <a:solidFill>
                  <a:schemeClr val="accent2"/>
                </a:solidFill>
              </a:rPr>
              <a:t>1. Для чего нужны предлоги?</a:t>
            </a:r>
          </a:p>
          <a:p>
            <a:pPr eaLnBrk="1" hangingPunct="1"/>
            <a:endParaRPr lang="ru-RU" altLang="ru-RU" sz="6000" b="1" smtClean="0">
              <a:solidFill>
                <a:schemeClr val="accent2"/>
              </a:solidFill>
            </a:endParaRPr>
          </a:p>
          <a:p>
            <a:pPr eaLnBrk="1" hangingPunct="1"/>
            <a:r>
              <a:rPr lang="ru-RU" altLang="ru-RU" sz="6000" b="1" smtClean="0">
                <a:solidFill>
                  <a:schemeClr val="accent2"/>
                </a:solidFill>
              </a:rPr>
              <a:t>2. Как они пишутся?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DFD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1"/>
          <p:cNvSpPr>
            <a:spLocks noGrp="1" noChangeArrowheads="1"/>
          </p:cNvSpPr>
          <p:nvPr>
            <p:ph type="title"/>
          </p:nvPr>
        </p:nvSpPr>
        <p:spPr>
          <a:xfrm>
            <a:off x="1116013" y="549275"/>
            <a:ext cx="7570787" cy="5832475"/>
          </a:xfrm>
        </p:spPr>
        <p:txBody>
          <a:bodyPr/>
          <a:lstStyle/>
          <a:p>
            <a:pPr algn="l" eaLnBrk="1" hangingPunct="1"/>
            <a:r>
              <a:rPr lang="ru-RU" altLang="ru-RU" sz="5400" b="1" smtClean="0">
                <a:solidFill>
                  <a:schemeClr val="accent2"/>
                </a:solidFill>
              </a:rPr>
              <a:t>     Заяц-беляк </a:t>
            </a:r>
            <a:r>
              <a:rPr lang="ru-RU" altLang="ru-RU" sz="5400" b="1" smtClean="0">
                <a:solidFill>
                  <a:srgbClr val="FF3300"/>
                </a:solidFill>
              </a:rPr>
              <a:t>под</a:t>
            </a:r>
            <a:r>
              <a:rPr lang="ru-RU" altLang="ru-RU" sz="5400" b="1" smtClean="0">
                <a:solidFill>
                  <a:schemeClr val="accent2"/>
                </a:solidFill>
              </a:rPr>
              <a:t> пушистой ёлочкой построил дом.</a:t>
            </a:r>
            <a:br>
              <a:rPr lang="ru-RU" altLang="ru-RU" sz="5400" b="1" smtClean="0">
                <a:solidFill>
                  <a:schemeClr val="accent2"/>
                </a:solidFill>
              </a:rPr>
            </a:br>
            <a:r>
              <a:rPr lang="ru-RU" altLang="ru-RU" sz="5400" b="1" smtClean="0">
                <a:solidFill>
                  <a:schemeClr val="accent2"/>
                </a:solidFill>
              </a:rPr>
              <a:t/>
            </a:r>
            <a:br>
              <a:rPr lang="ru-RU" altLang="ru-RU" sz="5400" b="1" smtClean="0">
                <a:solidFill>
                  <a:schemeClr val="accent2"/>
                </a:solidFill>
              </a:rPr>
            </a:br>
            <a:r>
              <a:rPr lang="ru-RU" altLang="ru-RU" sz="5400" b="1" smtClean="0">
                <a:solidFill>
                  <a:schemeClr val="accent2"/>
                </a:solidFill>
              </a:rPr>
              <a:t>     Рыжая белочка прыгает </a:t>
            </a:r>
            <a:r>
              <a:rPr lang="ru-RU" altLang="ru-RU" sz="5400" b="1" smtClean="0">
                <a:solidFill>
                  <a:srgbClr val="FF3300"/>
                </a:solidFill>
              </a:rPr>
              <a:t>с</a:t>
            </a:r>
            <a:r>
              <a:rPr lang="ru-RU" altLang="ru-RU" sz="5400" b="1" smtClean="0">
                <a:solidFill>
                  <a:schemeClr val="accent2"/>
                </a:solidFill>
              </a:rPr>
              <a:t> ветки </a:t>
            </a:r>
            <a:r>
              <a:rPr lang="ru-RU" altLang="ru-RU" sz="5400" b="1" smtClean="0">
                <a:solidFill>
                  <a:srgbClr val="FF3300"/>
                </a:solidFill>
              </a:rPr>
              <a:t>на </a:t>
            </a:r>
            <a:r>
              <a:rPr lang="ru-RU" altLang="ru-RU" sz="5400" b="1" smtClean="0">
                <a:solidFill>
                  <a:schemeClr val="accent2"/>
                </a:solidFill>
              </a:rPr>
              <a:t>ветку.</a:t>
            </a:r>
            <a:br>
              <a:rPr lang="ru-RU" altLang="ru-RU" sz="5400" b="1" smtClean="0">
                <a:solidFill>
                  <a:schemeClr val="accent2"/>
                </a:solidFill>
              </a:rPr>
            </a:br>
            <a:endParaRPr lang="ru-RU" altLang="ru-RU" sz="5400" b="1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6597650"/>
          </a:xfrm>
        </p:spPr>
        <p:txBody>
          <a:bodyPr/>
          <a:lstStyle/>
          <a:p>
            <a:pPr algn="l" eaLnBrk="1" hangingPunct="1"/>
            <a:r>
              <a:rPr lang="ru-RU" altLang="ru-RU" b="1" smtClean="0">
                <a:solidFill>
                  <a:schemeClr val="accent2"/>
                </a:solidFill>
              </a:rPr>
              <a:t>1. Дед в печи, дрова на печи. </a:t>
            </a:r>
            <a:br>
              <a:rPr lang="ru-RU" altLang="ru-RU" b="1" smtClean="0">
                <a:solidFill>
                  <a:schemeClr val="accent2"/>
                </a:solidFill>
              </a:rPr>
            </a:br>
            <a:r>
              <a:rPr lang="ru-RU" altLang="ru-RU" b="1" smtClean="0">
                <a:solidFill>
                  <a:schemeClr val="accent2"/>
                </a:solidFill>
              </a:rPr>
              <a:t>2. На столе сапожки, под столом лепёшки. </a:t>
            </a:r>
            <a:br>
              <a:rPr lang="ru-RU" altLang="ru-RU" b="1" smtClean="0">
                <a:solidFill>
                  <a:schemeClr val="accent2"/>
                </a:solidFill>
              </a:rPr>
            </a:br>
            <a:r>
              <a:rPr lang="ru-RU" altLang="ru-RU" b="1" smtClean="0">
                <a:solidFill>
                  <a:schemeClr val="accent2"/>
                </a:solidFill>
              </a:rPr>
              <a:t>3. Овечки в речке, караси у речки. </a:t>
            </a:r>
            <a:br>
              <a:rPr lang="ru-RU" altLang="ru-RU" b="1" smtClean="0">
                <a:solidFill>
                  <a:schemeClr val="accent2"/>
                </a:solidFill>
              </a:rPr>
            </a:br>
            <a:r>
              <a:rPr lang="ru-RU" altLang="ru-RU" b="1" smtClean="0">
                <a:solidFill>
                  <a:schemeClr val="accent2"/>
                </a:solidFill>
              </a:rPr>
              <a:t>4. Под столом портрет, над столом табурет. </a:t>
            </a:r>
            <a:br>
              <a:rPr lang="ru-RU" altLang="ru-RU" b="1" smtClean="0">
                <a:solidFill>
                  <a:schemeClr val="accent2"/>
                </a:solidFill>
              </a:rPr>
            </a:br>
            <a:endParaRPr lang="ru-RU" altLang="ru-RU" b="1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DFD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820150" cy="6858000"/>
          </a:xfrm>
        </p:spPr>
        <p:txBody>
          <a:bodyPr/>
          <a:lstStyle/>
          <a:p>
            <a:pPr algn="l" eaLnBrk="1" hangingPunct="1"/>
            <a:r>
              <a:rPr lang="ru-RU" altLang="ru-RU" sz="4200" b="1" smtClean="0">
                <a:solidFill>
                  <a:schemeClr val="accent2"/>
                </a:solidFill>
              </a:rPr>
              <a:t>Решили лисы кролика (за) печь,</a:t>
            </a:r>
            <a:br>
              <a:rPr lang="ru-RU" altLang="ru-RU" sz="4200" b="1" smtClean="0">
                <a:solidFill>
                  <a:schemeClr val="accent2"/>
                </a:solidFill>
              </a:rPr>
            </a:br>
            <a:r>
              <a:rPr lang="ru-RU" altLang="ru-RU" sz="4200" b="1" smtClean="0">
                <a:solidFill>
                  <a:schemeClr val="accent2"/>
                </a:solidFill>
              </a:rPr>
              <a:t>А кролик из духовки прыг (за)         печь.</a:t>
            </a:r>
            <a:br>
              <a:rPr lang="ru-RU" altLang="ru-RU" sz="4200" b="1" smtClean="0">
                <a:solidFill>
                  <a:schemeClr val="accent2"/>
                </a:solidFill>
              </a:rPr>
            </a:br>
            <a:r>
              <a:rPr lang="ru-RU" altLang="ru-RU" sz="4200" b="1" smtClean="0">
                <a:solidFill>
                  <a:schemeClr val="accent2"/>
                </a:solidFill>
              </a:rPr>
              <a:t/>
            </a:r>
            <a:br>
              <a:rPr lang="ru-RU" altLang="ru-RU" sz="4200" b="1" smtClean="0">
                <a:solidFill>
                  <a:schemeClr val="accent2"/>
                </a:solidFill>
              </a:rPr>
            </a:br>
            <a:r>
              <a:rPr lang="ru-RU" altLang="ru-RU" sz="4200" b="1" smtClean="0">
                <a:solidFill>
                  <a:schemeClr val="accent2"/>
                </a:solidFill>
              </a:rPr>
              <a:t>Зависело б (от) мыла,</a:t>
            </a:r>
            <a:br>
              <a:rPr lang="ru-RU" altLang="ru-RU" sz="4200" b="1" smtClean="0">
                <a:solidFill>
                  <a:schemeClr val="accent2"/>
                </a:solidFill>
              </a:rPr>
            </a:br>
            <a:r>
              <a:rPr lang="ru-RU" altLang="ru-RU" sz="4200" b="1" smtClean="0">
                <a:solidFill>
                  <a:schemeClr val="accent2"/>
                </a:solidFill>
              </a:rPr>
              <a:t>Веснушки я б (от) мыла.</a:t>
            </a:r>
            <a:br>
              <a:rPr lang="ru-RU" altLang="ru-RU" sz="4200" b="1" smtClean="0">
                <a:solidFill>
                  <a:schemeClr val="accent2"/>
                </a:solidFill>
              </a:rPr>
            </a:br>
            <a:r>
              <a:rPr lang="ru-RU" altLang="ru-RU" sz="4200" b="1" smtClean="0">
                <a:solidFill>
                  <a:schemeClr val="accent2"/>
                </a:solidFill>
              </a:rPr>
              <a:t/>
            </a:r>
            <a:br>
              <a:rPr lang="ru-RU" altLang="ru-RU" sz="4200" b="1" smtClean="0">
                <a:solidFill>
                  <a:schemeClr val="accent2"/>
                </a:solidFill>
              </a:rPr>
            </a:br>
            <a:r>
              <a:rPr lang="ru-RU" altLang="ru-RU" sz="4200" b="1" smtClean="0">
                <a:solidFill>
                  <a:schemeClr val="accent2"/>
                </a:solidFill>
              </a:rPr>
              <a:t>Сугробы снега вьюги (на) мели,</a:t>
            </a:r>
            <a:br>
              <a:rPr lang="ru-RU" altLang="ru-RU" sz="4200" b="1" smtClean="0">
                <a:solidFill>
                  <a:schemeClr val="accent2"/>
                </a:solidFill>
              </a:rPr>
            </a:br>
            <a:r>
              <a:rPr lang="ru-RU" altLang="ru-RU" sz="4200" b="1" smtClean="0">
                <a:solidFill>
                  <a:schemeClr val="accent2"/>
                </a:solidFill>
              </a:rPr>
              <a:t>И грузовик, как баржа (на) мели.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Точечный рисунок" r:id="rId3" imgW="5990476" imgH="4514286" progId="Paint.Picture">
                  <p:embed/>
                </p:oleObj>
              </mc:Choice>
              <mc:Fallback>
                <p:oleObj name="Точечный рисунок" r:id="rId3" imgW="5990476" imgH="4514286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446</TotalTime>
  <Words>92</Words>
  <Application>Microsoft Office PowerPoint</Application>
  <PresentationFormat>Экран (4:3)</PresentationFormat>
  <Paragraphs>19</Paragraphs>
  <Slides>10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Оформление по умолчанию</vt:lpstr>
      <vt:lpstr>Точечный рисунок</vt:lpstr>
      <vt:lpstr>Презентация PowerPoint</vt:lpstr>
      <vt:lpstr>пушистой заяц-беляк елочкой построил дом </vt:lpstr>
      <vt:lpstr>белочка ветку ветки рыжая прыгает </vt:lpstr>
      <vt:lpstr>Презентация PowerPoint</vt:lpstr>
      <vt:lpstr>Презентация PowerPoint</vt:lpstr>
      <vt:lpstr>     Заяц-беляк под пушистой ёлочкой построил дом.       Рыжая белочка прыгает с ветки на ветку. </vt:lpstr>
      <vt:lpstr>1. Дед в печи, дрова на печи.  2. На столе сапожки, под столом лепёшки.  3. Овечки в речке, караси у речки.  4. Под столом портрет, над столом табурет.  </vt:lpstr>
      <vt:lpstr>Решили лисы кролика (за) печь, А кролик из духовки прыг (за)         печь.  Зависело б (от) мыла, Веснушки я б (от) мыла.  Сугробы снега вьюги (на) мели, И грузовик, как баржа (на) мели.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Александр</dc:creator>
  <cp:lastModifiedBy>Венера Узбековна</cp:lastModifiedBy>
  <cp:revision>18</cp:revision>
  <cp:lastPrinted>2015-01-28T04:53:35Z</cp:lastPrinted>
  <dcterms:created xsi:type="dcterms:W3CDTF">2007-02-23T04:59:21Z</dcterms:created>
  <dcterms:modified xsi:type="dcterms:W3CDTF">2015-01-29T17:20:40Z</dcterms:modified>
</cp:coreProperties>
</file>