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9" r:id="rId3"/>
    <p:sldId id="257" r:id="rId4"/>
    <p:sldId id="261" r:id="rId5"/>
    <p:sldId id="258" r:id="rId6"/>
    <p:sldId id="267" r:id="rId7"/>
    <p:sldId id="260" r:id="rId8"/>
    <p:sldId id="268" r:id="rId9"/>
    <p:sldId id="263" r:id="rId10"/>
    <p:sldId id="269" r:id="rId11"/>
    <p:sldId id="262" r:id="rId12"/>
    <p:sldId id="264" r:id="rId13"/>
    <p:sldId id="270" r:id="rId14"/>
    <p:sldId id="265" r:id="rId15"/>
    <p:sldId id="271" r:id="rId16"/>
    <p:sldId id="273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94660"/>
  </p:normalViewPr>
  <p:slideViewPr>
    <p:cSldViewPr>
      <p:cViewPr>
        <p:scale>
          <a:sx n="114" d="100"/>
          <a:sy n="114" d="100"/>
        </p:scale>
        <p:origin x="-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99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91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29989F-ABBF-49AE-A6E3-7A7A89B3C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0836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A56BB-BFEC-4650-A192-9E6EB63FA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09273"/>
      </p:ext>
    </p:extLst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2EE7-F2C0-4FDE-B858-2BD9E6A95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87226"/>
      </p:ext>
    </p:extLst>
  </p:cSld>
  <p:clrMapOvr>
    <a:masterClrMapping/>
  </p:clrMapOvr>
  <p:transition spd="slow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4B75C-D704-4055-8519-4B3BB5F61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02766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8467-87D0-4E26-AEB2-B1D59FBF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15629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1C1C0-4400-4E40-B662-581657D0C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20338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2E2A-D53B-4E1D-BEC6-0C99F28E3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02980"/>
      </p:ext>
    </p:extLst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CB11-D6C9-4BB6-91EA-044CC2460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5352"/>
      </p:ext>
    </p:extLst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7BC7-9248-47D5-A5BD-6BD10E350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80787"/>
      </p:ext>
    </p:extLst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4432-FD1A-4ACD-BF9A-36DE484F2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02195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4978-48D9-4378-A74C-06CCE019C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88825"/>
      </p:ext>
    </p:extLst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3F53-323D-478D-96A9-480331760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27852"/>
      </p:ext>
    </p:extLst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236AA-287A-48EC-AC3A-179B77104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8696"/>
      </p:ext>
    </p:extLst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88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88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889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1506EC5-C0A9-4DBB-A56A-90CE5DEC4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 advTm="6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" Target="slide5.xm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973" y="6646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Виды конструкторских документов, создаваемых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0188" y="2132856"/>
            <a:ext cx="6400800" cy="935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400" b="1" i="1" dirty="0">
                <a:solidFill>
                  <a:srgbClr val="0000FF"/>
                </a:solidFill>
                <a:latin typeface="Times New Roman" pitchFamily="18" charset="0"/>
              </a:rPr>
              <a:t>с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  <a:t>истемой КОМПАС 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  <a:t>D</a:t>
            </a:r>
            <a:endParaRPr lang="ru-RU" sz="44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60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600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Рисунок 1" descr="C:\Работа4(фестиваль зима)\верхний колонтитул naukograd 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0876"/>
            <a:ext cx="6115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936" y="6021288"/>
            <a:ext cx="867645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Times New Roman"/>
                <a:cs typeface="Times New Roman"/>
              </a:rPr>
              <a:t>Вторая Всероссийская научно-методическая конференция, 10 ноября 2014 - 10 февраля 2015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Times New Roman"/>
                <a:cs typeface="Times New Roman"/>
              </a:rPr>
              <a:t>"Педагогическая технология и мастерство учителя"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2852936"/>
            <a:ext cx="3353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23816" y="2996952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Мирошниченко Евгения Александровна</a:t>
            </a:r>
          </a:p>
          <a:p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преподаватель дисциплин Компьютерная графика, Инженерная графика</a:t>
            </a:r>
          </a:p>
          <a:p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Государственное бюджетное образовательное учреждение  среднего профессионального образования </a:t>
            </a:r>
            <a:r>
              <a:rPr lang="ru-RU" sz="1800" b="1" cap="all" dirty="0">
                <a:solidFill>
                  <a:schemeClr val="bg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Краснодарский </a:t>
            </a:r>
            <a:r>
              <a:rPr lang="ru-RU" sz="1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машиностроительный </a:t>
            </a:r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колледж</a:t>
            </a:r>
            <a:r>
              <a:rPr lang="ru-RU" sz="1800" b="1" cap="all" dirty="0">
                <a:solidFill>
                  <a:schemeClr val="bg1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Краснодарского края</a:t>
            </a:r>
          </a:p>
          <a:p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г. Краснодар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115888"/>
            <a:ext cx="8229600" cy="6556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0000FF"/>
                </a:solidFill>
                <a:latin typeface="Times New Roman" pitchFamily="18" charset="0"/>
              </a:rPr>
              <a:t>Модели 3</a:t>
            </a:r>
            <a:r>
              <a:rPr lang="en-US" sz="4000" i="1" smtClean="0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ru-RU" sz="4000" i="1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07529" name="Picture 9" descr="3Д моде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"/>
          <a:stretch>
            <a:fillRect/>
          </a:stretch>
        </p:blipFill>
        <p:spPr>
          <a:xfrm>
            <a:off x="179388" y="1728788"/>
            <a:ext cx="6840537" cy="494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0" name="Picture 10" descr="kompas-3d модел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/>
          <a:stretch>
            <a:fillRect/>
          </a:stretch>
        </p:blipFill>
        <p:spPr>
          <a:xfrm>
            <a:off x="971550" y="765175"/>
            <a:ext cx="5905500" cy="4672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4" name="Picture 14" descr="с вырезом четверти с тенью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7280275" cy="5824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3" name="Picture 13" descr="3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984250"/>
            <a:ext cx="7343775" cy="587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0000FF"/>
                </a:solidFill>
                <a:latin typeface="Times New Roman" pitchFamily="18" charset="0"/>
              </a:rPr>
              <a:t>Текстовый документ</a:t>
            </a:r>
            <a:br>
              <a:rPr lang="ru-RU" sz="4800" b="1" i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(расширение файла 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>.kdw</a:t>
            </a: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sz="4000" smtClean="0">
                <a:latin typeface="Times New Roman" pitchFamily="18" charset="0"/>
              </a:rPr>
              <a:t> 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835150" y="2349500"/>
            <a:ext cx="6985000" cy="3959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FF"/>
                </a:solidFill>
                <a:latin typeface="Times New Roman" pitchFamily="18" charset="0"/>
              </a:rPr>
              <a:t>- в нем обычно оформляют различные пояснительные записки. Студенту обычно удобней оформлять РПЗ в Word. </a:t>
            </a:r>
          </a:p>
          <a:p>
            <a:pPr eaLnBrk="1" hangingPunct="1">
              <a:defRPr/>
            </a:pPr>
            <a:endParaRPr lang="ru-RU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Не доступно в Компас 3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D LT</a:t>
            </a:r>
            <a:endParaRPr lang="ru-RU" sz="240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3316" name="Рисунок 5" descr="Описание: Текстовый докумен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565400"/>
            <a:ext cx="935037" cy="108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0000FF"/>
                </a:solidFill>
                <a:latin typeface="Times New Roman" pitchFamily="18" charset="0"/>
              </a:rPr>
              <a:t>Спецификация</a:t>
            </a:r>
            <a:r>
              <a:rPr lang="en-US" sz="4000" b="1" i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4000" b="1" i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(расширение файла 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>.spw</a:t>
            </a: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sz="4000" smtClean="0">
                <a:latin typeface="Times New Roman" pitchFamily="18" charset="0"/>
              </a:rPr>
              <a:t> 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051050" y="1600200"/>
            <a:ext cx="6635750" cy="456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</a:rPr>
              <a:t>- этот вид документа используется для создания спецификаций. Спецификация, кстати, может быть ассоциативно связана с 2d или 3d сборкой, когда изменения, производимые в чертеже или 3d сборке, автоматически корректируются в спецификации.</a:t>
            </a:r>
            <a:endParaRPr lang="en-US" sz="280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Не доступно в Компас 3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D LT</a:t>
            </a:r>
            <a:endParaRPr lang="ru-RU" sz="240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340" name="Рисунок 6" descr="Описание: Документ Спецификация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252537" cy="1368425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специфика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91" b="6575"/>
          <a:stretch>
            <a:fillRect/>
          </a:stretch>
        </p:blipFill>
        <p:spPr>
          <a:xfrm>
            <a:off x="1187450" y="476250"/>
            <a:ext cx="7345363" cy="609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Сборка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smtClean="0">
                <a:solidFill>
                  <a:srgbClr val="0000FF"/>
                </a:solidFill>
                <a:latin typeface="Times New Roman" pitchFamily="18" charset="0"/>
              </a:rPr>
              <a:t>(расширение файла </a:t>
            </a: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.a3d</a:t>
            </a:r>
            <a:r>
              <a:rPr lang="ru-RU" sz="400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sz="4000" smtClean="0">
                <a:latin typeface="Times New Roman" pitchFamily="18" charset="0"/>
              </a:rPr>
              <a:t> 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1773238"/>
            <a:ext cx="6491287" cy="4781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</a:rPr>
              <a:t>- 3d сборка содержит в своем составе более одной 3d детали, между которыми существует связи. Количество деталей в сборке может исчисляться тысячами - примером может служить 3d сборка автомобиля, здания.</a:t>
            </a:r>
            <a:endParaRPr lang="en-US" sz="280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280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Не доступно в Компас 3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D LT</a:t>
            </a:r>
            <a:endParaRPr lang="ru-RU" sz="240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388" name="Рисунок 7" descr="Описание: Документ Сб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7" descr="Описание: Документ Сбор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1284287" cy="128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5" name="Picture 13" descr="мотоцикл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916113"/>
            <a:ext cx="6696075" cy="474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4" name="Picture 12" descr="тема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/>
          <a:stretch>
            <a:fillRect/>
          </a:stretch>
        </p:blipFill>
        <p:spPr>
          <a:xfrm>
            <a:off x="1116013" y="2133600"/>
            <a:ext cx="4819650" cy="414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55018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88" y="1600200"/>
            <a:ext cx="7015162" cy="438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0000FF"/>
                </a:solidFill>
                <a:latin typeface="Times New Roman" pitchFamily="18" charset="0"/>
              </a:rPr>
              <a:t>Сборочные узлы:</a:t>
            </a:r>
            <a:br>
              <a:rPr lang="ru-RU" sz="4000" i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000" b="1" i="1" smtClean="0">
                <a:solidFill>
                  <a:srgbClr val="0000FF"/>
                </a:solidFill>
                <a:latin typeface="Times New Roman" pitchFamily="18" charset="0"/>
              </a:rPr>
              <a:t>простые и сложные</a:t>
            </a:r>
          </a:p>
        </p:txBody>
      </p:sp>
      <p:pic>
        <p:nvPicPr>
          <p:cNvPr id="110607" name="Picture 15" descr="сборка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295400"/>
            <a:ext cx="6408738" cy="4805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071688"/>
            <a:ext cx="8229600" cy="5127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00FF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0000FF"/>
                </a:solidFill>
              </a:rPr>
              <a:t>Цели и задачи: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FF"/>
                </a:solidFill>
              </a:rPr>
              <a:t>Ознакомиться с видами документов, создаваемых в системе КОМПАС 3</a:t>
            </a:r>
            <a:r>
              <a:rPr lang="en-US" smtClean="0">
                <a:solidFill>
                  <a:srgbClr val="0000FF"/>
                </a:solidFill>
              </a:rPr>
              <a:t>D</a:t>
            </a:r>
            <a:endParaRPr lang="ru-RU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0000FF"/>
                </a:solidFill>
              </a:rPr>
              <a:t>Начало работы в КОМПАС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675687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>
                <a:solidFill>
                  <a:srgbClr val="0000FF"/>
                </a:solidFill>
              </a:rPr>
              <a:t>На рабочем столе открываем программу со значком</a:t>
            </a:r>
          </a:p>
          <a:p>
            <a:pPr eaLnBrk="1" hangingPunct="1">
              <a:defRPr/>
            </a:pPr>
            <a:r>
              <a:rPr lang="ru-RU" sz="1800" smtClean="0">
                <a:solidFill>
                  <a:srgbClr val="0000FF"/>
                </a:solidFill>
              </a:rPr>
              <a:t>После появления окна приветствия выбираем оформление, нажимаем ОК</a:t>
            </a:r>
          </a:p>
          <a:p>
            <a:pPr eaLnBrk="1" hangingPunct="1">
              <a:defRPr/>
            </a:pPr>
            <a:r>
              <a:rPr lang="ru-RU" sz="1800" smtClean="0">
                <a:solidFill>
                  <a:srgbClr val="0000FF"/>
                </a:solidFill>
              </a:rPr>
              <a:t>На панели инструментов нажимаем значок        , появится окно «новый документ»</a:t>
            </a:r>
          </a:p>
          <a:p>
            <a:pPr eaLnBrk="1" hangingPunct="1">
              <a:defRPr/>
            </a:pP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ru-RU" sz="1800" smtClean="0"/>
          </a:p>
          <a:p>
            <a:pPr eaLnBrk="1" hangingPunct="1">
              <a:defRPr/>
            </a:pPr>
            <a:endParaRPr lang="ru-RU" sz="1800" smtClean="0"/>
          </a:p>
          <a:p>
            <a:pPr eaLnBrk="1" hangingPunct="1">
              <a:defRPr/>
            </a:pPr>
            <a:endParaRPr lang="ru-RU" sz="1800" smtClean="0"/>
          </a:p>
          <a:p>
            <a:pPr eaLnBrk="1" hangingPunct="1">
              <a:defRPr/>
            </a:pPr>
            <a:endParaRPr lang="ru-RU" sz="1800" smtClean="0"/>
          </a:p>
          <a:p>
            <a:pPr eaLnBrk="1" hangingPunct="1">
              <a:defRPr/>
            </a:pPr>
            <a:endParaRPr lang="ru-RU" sz="1800" smtClean="0"/>
          </a:p>
          <a:p>
            <a:pPr eaLnBrk="1" hangingPunct="1">
              <a:defRPr/>
            </a:pPr>
            <a:endParaRPr lang="ru-RU" sz="1800" smtClean="0"/>
          </a:p>
          <a:p>
            <a:pPr eaLnBrk="1" hangingPunct="1">
              <a:defRPr/>
            </a:pPr>
            <a:endParaRPr lang="ru-RU" sz="1800" smtClean="0"/>
          </a:p>
          <a:p>
            <a:pPr eaLnBrk="1" hangingPunct="1">
              <a:defRPr/>
            </a:pPr>
            <a:r>
              <a:rPr lang="ru-RU" sz="1800" smtClean="0">
                <a:solidFill>
                  <a:srgbClr val="0000FF"/>
                </a:solidFill>
              </a:rPr>
              <a:t>Выбираем нужный документ, открываем двойным щелчком мыши.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411288"/>
            <a:ext cx="5762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3698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38893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чертеж компа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lum bright="-12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357563"/>
            <a:ext cx="241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Рисунок 3" descr="Описание: Документ Фрагмент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lum bright="-12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357563"/>
            <a:ext cx="2365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Рисунок 5" descr="Описание: Текстовый документ"/>
          <p:cNvPicPr>
            <a:picLocks noChangeAspect="1" noChangeArrowheads="1"/>
          </p:cNvPicPr>
          <p:nvPr/>
        </p:nvPicPr>
        <p:blipFill>
          <a:blip r:embed="rId9" cstate="email">
            <a:lum bright="-6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357563"/>
            <a:ext cx="247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Рисунок 6" descr="Описание: Документ Спецификация"/>
          <p:cNvPicPr>
            <a:picLocks noChangeAspect="1" noChangeArrowheads="1"/>
          </p:cNvPicPr>
          <p:nvPr/>
        </p:nvPicPr>
        <p:blipFill>
          <a:blip r:embed="rId10" cstate="email">
            <a:lum bright="-12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357563"/>
            <a:ext cx="261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Рисунок 7" descr="Описание: Документ Сборка"/>
          <p:cNvPicPr>
            <a:picLocks noChangeAspect="1" noChangeArrowheads="1"/>
          </p:cNvPicPr>
          <p:nvPr/>
        </p:nvPicPr>
        <p:blipFill>
          <a:blip r:embed="rId11" cstate="email">
            <a:lum bright="-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Рисунок 4" descr="Описание: документ Деталь"/>
          <p:cNvPicPr>
            <a:picLocks noChangeAspect="1" noChangeArrowheads="1"/>
          </p:cNvPicPr>
          <p:nvPr/>
        </p:nvPicPr>
        <p:blipFill>
          <a:blip r:embed="rId12">
            <a:lum bright="-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3575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8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8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18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18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18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8075612" cy="46640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i="1" smtClean="0">
                <a:solidFill>
                  <a:srgbClr val="0000FF"/>
                </a:solidFill>
                <a:latin typeface="Times New Roman" pitchFamily="18" charset="0"/>
              </a:rPr>
              <a:t>Виды конструкторских документов, создаваемых системой КОМПАС</a:t>
            </a:r>
            <a:r>
              <a:rPr lang="ru-RU" sz="6000" i="1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0000FF"/>
                </a:solidFill>
                <a:latin typeface="Times New Roman" pitchFamily="18" charset="0"/>
              </a:rPr>
              <a:t>Чертеж</a:t>
            </a:r>
            <a:br>
              <a:rPr lang="ru-RU" sz="4800" b="1" i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(расширение файла 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>.cdw</a:t>
            </a: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sz="4000" smtClean="0">
                <a:latin typeface="Times New Roman" pitchFamily="18" charset="0"/>
              </a:rPr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35150" y="1989138"/>
            <a:ext cx="6985000" cy="3960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</a:rPr>
              <a:t>- основной графический документ. Можно создавать чертежи как на основе 3D моделей, так и "с нуля". Конструктор выбирает только формат чертежа (А0, А1, А2, А3, А4, А5), а такие элементы оформления, как основная надпись, рамка создаются автоматически.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172" name="Рисунок 2" descr="Описание: Документ Чертеж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1055688" cy="1266825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0000FF"/>
                </a:solidFill>
                <a:latin typeface="Times New Roman" pitchFamily="18" charset="0"/>
              </a:rPr>
              <a:t>Примеры чертежей</a:t>
            </a:r>
          </a:p>
        </p:txBody>
      </p:sp>
      <p:pic>
        <p:nvPicPr>
          <p:cNvPr id="102408" name="Picture 8" descr="корпус чертеж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5184775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2" name="Picture 12" descr="чертеж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781300"/>
            <a:ext cx="5257800" cy="393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3" name="Picture 13" descr="Сопряжени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8138" y="2401888"/>
            <a:ext cx="6265862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9" name="Picture 9" descr="колесо зубчато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475" y="908050"/>
            <a:ext cx="5724525" cy="443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1844675"/>
            <a:ext cx="6491287" cy="3240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</a:rPr>
              <a:t>- это также графический документ, отличающийся от чертежа тем, что здесь нет ни рамки, ни основной надписи. Фрагмент представляет собой чистый лист, размеры которого не ограничены.</a:t>
            </a:r>
          </a:p>
        </p:txBody>
      </p:sp>
      <p:pic>
        <p:nvPicPr>
          <p:cNvPr id="9219" name="Рисунок 3" descr="Описание: Документ Фрагмент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3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1160462" cy="1368425"/>
          </a:xfrm>
        </p:spPr>
      </p:pic>
      <p:sp>
        <p:nvSpPr>
          <p:cNvPr id="839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0000FF"/>
                </a:solidFill>
                <a:latin typeface="Times New Roman" pitchFamily="18" charset="0"/>
              </a:rPr>
              <a:t>Фрагмент</a:t>
            </a:r>
            <a:br>
              <a:rPr lang="ru-RU" sz="4800" b="1" i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800" b="1" i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(расширение файла 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>.frw</a:t>
            </a: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sz="40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63" name="Picture 15" descr="построение фрагмент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981075"/>
            <a:ext cx="5329238" cy="426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70" name="Picture 22" descr="сопряжение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6688" y="2170113"/>
            <a:ext cx="6437312" cy="4687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0000FF"/>
                </a:solidFill>
                <a:latin typeface="Times New Roman" pitchFamily="18" charset="0"/>
              </a:rPr>
              <a:t>Фрагменты бывают:</a:t>
            </a:r>
          </a:p>
        </p:txBody>
      </p:sp>
      <p:pic>
        <p:nvPicPr>
          <p:cNvPr id="104464" name="Picture 16" descr="слайд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7563" y="836613"/>
            <a:ext cx="7056437" cy="517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9" name="Picture 21" descr="сопряжение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598613"/>
            <a:ext cx="6769100" cy="496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0000FF"/>
                </a:solidFill>
                <a:latin typeface="Times New Roman" pitchFamily="18" charset="0"/>
              </a:rPr>
              <a:t>Деталь</a:t>
            </a:r>
            <a:br>
              <a:rPr lang="ru-RU" b="1" i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b="1" i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smtClean="0">
                <a:solidFill>
                  <a:srgbClr val="0000FF"/>
                </a:solidFill>
                <a:latin typeface="Times New Roman" pitchFamily="18" charset="0"/>
              </a:rPr>
              <a:t>(расширение файла </a:t>
            </a: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.m3d</a:t>
            </a:r>
            <a:r>
              <a:rPr lang="ru-RU" sz="400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sz="4000" smtClean="0">
                <a:latin typeface="Times New Roman" pitchFamily="18" charset="0"/>
              </a:rPr>
              <a:t> 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051050" y="1844675"/>
            <a:ext cx="6635750" cy="2592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</a:rPr>
              <a:t>- трехмерный документ Компас. 3d модель создается последовательностью различных операций (выдавливание, вращение), для которых в свою очередь необходимо наличие 2d эскиза. </a:t>
            </a:r>
          </a:p>
        </p:txBody>
      </p:sp>
      <p:pic>
        <p:nvPicPr>
          <p:cNvPr id="11268" name="Рисунок 4" descr="Описание: документ Деталь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052638"/>
            <a:ext cx="1295400" cy="1295400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37d27b5acfbe4395ac4cac43c56a5b3e9e18"/>
</p:tagLst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295</TotalTime>
  <Words>360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Лучи</vt:lpstr>
      <vt:lpstr>Виды конструкторских документов, создаваемых</vt:lpstr>
      <vt:lpstr>Цели и задачи:</vt:lpstr>
      <vt:lpstr>Начало работы в КОМПАС</vt:lpstr>
      <vt:lpstr>Виды конструкторских документов, создаваемых системой КОМПАС </vt:lpstr>
      <vt:lpstr>Чертеж (расширение файла .cdw) </vt:lpstr>
      <vt:lpstr>Примеры чертежей</vt:lpstr>
      <vt:lpstr>Фрагмент  (расширение файла .frw) </vt:lpstr>
      <vt:lpstr>Фрагменты бывают:</vt:lpstr>
      <vt:lpstr>Деталь  (расширение файла .m3d) </vt:lpstr>
      <vt:lpstr>Модели 3D:</vt:lpstr>
      <vt:lpstr>Текстовый документ  (расширение файла .kdw) </vt:lpstr>
      <vt:lpstr>Спецификация  (расширение файла .spw) </vt:lpstr>
      <vt:lpstr>Презентация PowerPoint</vt:lpstr>
      <vt:lpstr>Сборка  (расширение файла .a3d) </vt:lpstr>
      <vt:lpstr>Сборочные узлы: простые и сложные</vt:lpstr>
      <vt:lpstr>Спасибо за внимание</vt:lpstr>
    </vt:vector>
  </TitlesOfParts>
  <Company>КубГУ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конструкторских документов, создаваемых</dc:title>
  <dc:creator>Кубанский государственный университет</dc:creator>
  <cp:lastModifiedBy>Венера Узбековна</cp:lastModifiedBy>
  <cp:revision>19</cp:revision>
  <dcterms:created xsi:type="dcterms:W3CDTF">2011-11-23T12:45:37Z</dcterms:created>
  <dcterms:modified xsi:type="dcterms:W3CDTF">2015-01-16T14:22:09Z</dcterms:modified>
</cp:coreProperties>
</file>