
<file path=[Content_Types].xml><?xml version="1.0" encoding="utf-8"?>
<Types xmlns="http://schemas.openxmlformats.org/package/2006/content-types">
  <Default Extension="png" ContentType="image/png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72" r:id="rId2"/>
    <p:sldId id="271" r:id="rId3"/>
    <p:sldId id="323" r:id="rId4"/>
    <p:sldId id="275" r:id="rId5"/>
    <p:sldId id="276" r:id="rId6"/>
    <p:sldId id="279" r:id="rId7"/>
    <p:sldId id="302" r:id="rId8"/>
    <p:sldId id="303" r:id="rId9"/>
    <p:sldId id="304" r:id="rId10"/>
    <p:sldId id="305" r:id="rId11"/>
    <p:sldId id="306" r:id="rId12"/>
    <p:sldId id="307" r:id="rId13"/>
    <p:sldId id="308" r:id="rId14"/>
    <p:sldId id="309" r:id="rId15"/>
    <p:sldId id="310" r:id="rId16"/>
    <p:sldId id="311" r:id="rId17"/>
    <p:sldId id="312" r:id="rId18"/>
    <p:sldId id="313" r:id="rId19"/>
    <p:sldId id="314" r:id="rId20"/>
    <p:sldId id="315" r:id="rId21"/>
    <p:sldId id="316" r:id="rId22"/>
    <p:sldId id="317" r:id="rId23"/>
    <p:sldId id="318" r:id="rId24"/>
    <p:sldId id="319" r:id="rId25"/>
    <p:sldId id="320" r:id="rId26"/>
    <p:sldId id="321" r:id="rId27"/>
    <p:sldId id="322" r:id="rId28"/>
    <p:sldId id="277" r:id="rId29"/>
    <p:sldId id="278" r:id="rId30"/>
    <p:sldId id="273" r:id="rId31"/>
  </p:sldIdLst>
  <p:sldSz cx="9144000" cy="6858000" type="screen4x3"/>
  <p:notesSz cx="6858000" cy="9144000"/>
  <p:custDataLst>
    <p:tags r:id="rId32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0000"/>
    <a:srgbClr val="006600"/>
    <a:srgbClr val="0DC93E"/>
    <a:srgbClr val="A40079"/>
    <a:srgbClr val="D327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660"/>
  </p:normalViewPr>
  <p:slideViewPr>
    <p:cSldViewPr>
      <p:cViewPr>
        <p:scale>
          <a:sx n="114" d="100"/>
          <a:sy n="114" d="100"/>
        </p:scale>
        <p:origin x="-72" y="10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6FCDB-FAA3-4A6C-ADC2-56B1A4F5BC7B}" type="datetimeFigureOut">
              <a:rPr lang="ru-RU"/>
              <a:pPr>
                <a:defRPr/>
              </a:pPr>
              <a:t>11.02.2015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8F8AB-E346-443F-ADE0-06C69D30BA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1301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A17FF-F0CB-40B0-8CC4-8464A3CD53D6}" type="datetimeFigureOut">
              <a:rPr lang="ru-RU"/>
              <a:pPr>
                <a:defRPr/>
              </a:pPr>
              <a:t>11.02.2015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CC658-8FFC-402C-B3C6-5C76C41EF6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22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69EEF-489F-4AA2-9DE7-257199CB064B}" type="datetimeFigureOut">
              <a:rPr lang="ru-RU"/>
              <a:pPr>
                <a:defRPr/>
              </a:pPr>
              <a:t>11.02.2015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ADC2D-A488-495A-85AB-0DD5F6C480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7700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B11C3-2421-4324-9C1F-ACEB0571CEC4}" type="datetimeFigureOut">
              <a:rPr lang="ru-RU"/>
              <a:pPr>
                <a:defRPr/>
              </a:pPr>
              <a:t>11.02.2015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CFBA5-91F5-45DA-B650-F817B743AE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39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FBE9D-B5ED-442E-B469-E0756B7ED71D}" type="datetimeFigureOut">
              <a:rPr lang="ru-RU"/>
              <a:pPr>
                <a:defRPr/>
              </a:pPr>
              <a:t>11.02.2015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A9346-DE2A-4A96-AED0-B4A59B5519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4575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2B723-887D-4562-9A5B-2E315CFB54C4}" type="datetimeFigureOut">
              <a:rPr lang="ru-RU"/>
              <a:pPr>
                <a:defRPr/>
              </a:pPr>
              <a:t>11.02.2015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FE45E-B5D0-4CD5-98A5-8F0D1F6E38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7064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CFF70-311D-4BAC-94C8-2F318CEAF2E3}" type="datetimeFigureOut">
              <a:rPr lang="ru-RU"/>
              <a:pPr>
                <a:defRPr/>
              </a:pPr>
              <a:t>11.02.2015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B41C6-C145-4622-B20C-8E982563B0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6638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94FC7-5509-497D-B343-B13586C805AA}" type="datetimeFigureOut">
              <a:rPr lang="ru-RU"/>
              <a:pPr>
                <a:defRPr/>
              </a:pPr>
              <a:t>11.02.2015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95A2E-87B1-4D1B-B819-FFC4DA2270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2210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48164-0089-4BDB-BBE7-A2FE5C951247}" type="datetimeFigureOut">
              <a:rPr lang="ru-RU"/>
              <a:pPr>
                <a:defRPr/>
              </a:pPr>
              <a:t>11.02.2015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992F3-EA81-4DCD-BE4E-67487DCAE0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6631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99C81-8590-4830-A199-3CF313229E93}" type="datetimeFigureOut">
              <a:rPr lang="ru-RU"/>
              <a:pPr>
                <a:defRPr/>
              </a:pPr>
              <a:t>11.02.2015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9186-1914-426F-AB65-A59F3877F4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6036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9715F-084D-401E-979B-E205B5DCFA2A}" type="datetimeFigureOut">
              <a:rPr lang="ru-RU"/>
              <a:pPr>
                <a:defRPr/>
              </a:pPr>
              <a:t>11.02.2015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A0C78-65D0-4B59-A2F4-90C35DE600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0692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27A724AD-0699-408D-85A9-831DA58373A0}" type="datetimeFigureOut">
              <a:rPr lang="ru-RU"/>
              <a:pPr>
                <a:defRPr/>
              </a:pPr>
              <a:t>11.02.2015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52BDA380-3C18-418D-BCC9-9A562AB9A9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0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619" y="450853"/>
            <a:ext cx="8640762" cy="857257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3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</a:rPr>
              <a:t/>
            </a:r>
            <a:br>
              <a:rPr lang="ru-RU" sz="23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</a:rPr>
            </a:br>
            <a:r>
              <a:rPr lang="ru-RU" sz="23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3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300" i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Пособие: карточки для индивидуальной работы по формированию грамматического строя речи.</a:t>
            </a:r>
            <a:br>
              <a:rPr lang="ru-RU" sz="2300" i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300" i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Тема: «Практическое усвоение навыков согласования числительных с существительными в роде, числе, падеже»</a:t>
            </a:r>
            <a:endParaRPr lang="ru-RU" sz="2300" i="1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1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691680" y="2060848"/>
            <a:ext cx="5519536" cy="2847776"/>
          </a:xfrm>
          <a:prstGeom prst="roundRect">
            <a:avLst>
              <a:gd name="adj" fmla="val 16667"/>
            </a:avLst>
          </a:prstGeom>
          <a:ln w="28575">
            <a:solidFill>
              <a:srgbClr val="92D050"/>
            </a:solidFill>
            <a:prstDash val="sysDot"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6" name="Прямоугольник 5"/>
          <p:cNvSpPr/>
          <p:nvPr/>
        </p:nvSpPr>
        <p:spPr>
          <a:xfrm>
            <a:off x="3779912" y="5097218"/>
            <a:ext cx="529382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b="1" kern="10" dirty="0" err="1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+mn-lt"/>
                <a:cs typeface="+mn-cs"/>
              </a:rPr>
              <a:t>Лоханина</a:t>
            </a:r>
            <a:r>
              <a:rPr lang="ru-RU" sz="1500" b="1" kern="10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+mn-lt"/>
                <a:cs typeface="+mn-cs"/>
              </a:rPr>
              <a:t> Елена Константиновна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b="1" kern="10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+mn-lt"/>
                <a:cs typeface="+mn-cs"/>
              </a:rPr>
              <a:t>у</a:t>
            </a:r>
            <a:r>
              <a:rPr lang="ru-RU" sz="1500" b="1" kern="10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+mn-lt"/>
                <a:cs typeface="+mn-cs"/>
              </a:rPr>
              <a:t>читель-логопед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b="1" kern="10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+mn-lt"/>
                <a:cs typeface="+mn-cs"/>
              </a:rPr>
              <a:t>СП  </a:t>
            </a:r>
            <a:r>
              <a:rPr lang="ru-RU" sz="1500" b="1" kern="10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+mn-lt"/>
                <a:cs typeface="+mn-cs"/>
              </a:rPr>
              <a:t>«Детский сад №19 «Колокольчик»»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b="1" kern="10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+mn-lt"/>
                <a:cs typeface="+mn-cs"/>
              </a:rPr>
              <a:t>ГБОУ СОШ №3 г.о.  Чапаевск Самарской области</a:t>
            </a:r>
            <a:endParaRPr lang="ru-RU" sz="1500" b="1" dirty="0">
              <a:ln w="10541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latin typeface="+mn-lt"/>
              <a:cs typeface="+mn-cs"/>
            </a:endParaRPr>
          </a:p>
        </p:txBody>
      </p:sp>
      <p:pic>
        <p:nvPicPr>
          <p:cNvPr id="9" name="Picture 6" descr="эмблема"/>
          <p:cNvPicPr preferRelativeResize="0">
            <a:picLocks noChangeArrowheads="1" noChangeShapeType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426580">
            <a:off x="6874531" y="4036644"/>
            <a:ext cx="990600" cy="914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4" name="Picture 24" descr="http://img-fotki.yandex.ru/get/4808/valenta-mog.73/0_63c39_f5b1d1be_L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504" y="1988840"/>
            <a:ext cx="2428875" cy="199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6" descr="C:\Работа4(конференция зима)\верхний колонтитул naukograd 2013.pn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14475" y="147145"/>
            <a:ext cx="61150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467544" y="6237312"/>
            <a:ext cx="82089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200" b="1" dirty="0">
                <a:solidFill>
                  <a:srgbClr val="0070C0"/>
                </a:solidFill>
                <a:latin typeface="Helvetica"/>
                <a:ea typeface="Times New Roman"/>
                <a:cs typeface="Times New Roman"/>
              </a:rPr>
              <a:t>Вторая Всероссийская научно-методическая конференция, 10 ноября 2014 - 10 февраля 2015</a:t>
            </a:r>
            <a:endParaRPr lang="ru-RU" sz="1200" dirty="0">
              <a:latin typeface="Calibri"/>
              <a:ea typeface="Times New Roman"/>
              <a:cs typeface="Times New Roman"/>
            </a:endParaRPr>
          </a:p>
          <a:p>
            <a:pPr algn="ctr">
              <a:spcAft>
                <a:spcPts val="0"/>
              </a:spcAft>
              <a:tabLst>
                <a:tab pos="7741285" algn="ctr"/>
              </a:tabLst>
            </a:pPr>
            <a:r>
              <a:rPr lang="ru-RU" sz="1200" b="1" dirty="0">
                <a:solidFill>
                  <a:srgbClr val="0070C0"/>
                </a:solidFill>
                <a:latin typeface="Helvetica"/>
                <a:ea typeface="Times New Roman"/>
                <a:cs typeface="Times New Roman"/>
              </a:rPr>
              <a:t>"Педагогическая технология и мастерство учителя"</a:t>
            </a:r>
            <a:endParaRPr lang="ru-RU" sz="1200" dirty="0">
              <a:effectLst/>
              <a:latin typeface="Calibri"/>
              <a:ea typeface="Times New Roman"/>
              <a:cs typeface="Times New Roman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4875" y="188640"/>
            <a:ext cx="7354257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1.2. Домашние животные</a:t>
            </a:r>
          </a:p>
        </p:txBody>
      </p:sp>
      <p:sp>
        <p:nvSpPr>
          <p:cNvPr id="11267" name="TextBox 6"/>
          <p:cNvSpPr txBox="1">
            <a:spLocks noChangeArrowheads="1"/>
          </p:cNvSpPr>
          <p:nvPr/>
        </p:nvSpPr>
        <p:spPr bwMode="auto">
          <a:xfrm>
            <a:off x="250825" y="1125538"/>
            <a:ext cx="223361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800" b="1" i="1">
                <a:solidFill>
                  <a:srgbClr val="006600"/>
                </a:solidFill>
              </a:rPr>
              <a:t>Карточка 3</a:t>
            </a:r>
          </a:p>
        </p:txBody>
      </p:sp>
      <p:pic>
        <p:nvPicPr>
          <p:cNvPr id="8" name="Picture 2" descr="C:\Documents and Settings\Admin\Мои документы\Мои рисунки\Изображение\Изображение 03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49" y="2227369"/>
            <a:ext cx="3465352" cy="33843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3708400" y="1773238"/>
            <a:ext cx="5256213" cy="42926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300" b="1" u="sng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Рекомендуемые вопросы и задания:</a:t>
            </a: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                                                                                                                    </a:t>
            </a:r>
          </a:p>
          <a:p>
            <a:pPr>
              <a:defRPr/>
            </a:pP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Кого ты видишь на картинке?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Как можно назвать одним словом этих животных?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Каких домашних животных ещё знаешь?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Отгадай загадку: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Без расчёски причесался,        Длинное ухо, комочек пуха,</a:t>
            </a:r>
          </a:p>
          <a:p>
            <a:pPr>
              <a:defRPr/>
            </a:pPr>
            <a:r>
              <a:rPr lang="ru-RU" sz="1300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 И умылся без воды,            Прыгает ловко, грызёт морковку.</a:t>
            </a:r>
          </a:p>
          <a:p>
            <a:pPr>
              <a:defRPr/>
            </a:pPr>
            <a:r>
              <a:rPr lang="ru-RU" sz="1300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В кресло мягкое забрался                   (кролик)</a:t>
            </a:r>
          </a:p>
          <a:p>
            <a:pPr>
              <a:defRPr/>
            </a:pPr>
            <a:r>
              <a:rPr lang="ru-RU" sz="1300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  И запел на все лады.</a:t>
            </a:r>
          </a:p>
          <a:p>
            <a:pPr>
              <a:defRPr/>
            </a:pPr>
            <a:r>
              <a:rPr lang="ru-RU" sz="1300" i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             (кот)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Как называется дом у кролика?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Назови любимое лакомство кролика и кошки.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Опиши внешний вид своей кошки (если есть) или на картинке.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Как называются детки у кошки? у крольчихи?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Назови ласково  кошку.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Сосчитай, сколько кошек и кроликов гуляет на полянке, по образцу: </a:t>
            </a:r>
            <a:r>
              <a:rPr lang="ru-RU" sz="1300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одна кошка, две  кошки, …пять  кошек; один</a:t>
            </a: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кролик, </a:t>
            </a:r>
            <a:r>
              <a:rPr lang="ru-RU" sz="1300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два кролика, ..пять кроликов;</a:t>
            </a: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Нарисуй или слепи кролика, кошечку.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4875" y="188640"/>
            <a:ext cx="7354257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1.2. Домашние животные</a:t>
            </a:r>
          </a:p>
        </p:txBody>
      </p:sp>
      <p:sp>
        <p:nvSpPr>
          <p:cNvPr id="12291" name="TextBox 6"/>
          <p:cNvSpPr txBox="1">
            <a:spLocks noChangeArrowheads="1"/>
          </p:cNvSpPr>
          <p:nvPr/>
        </p:nvSpPr>
        <p:spPr bwMode="auto">
          <a:xfrm>
            <a:off x="250825" y="1125538"/>
            <a:ext cx="223361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800" b="1" i="1">
                <a:solidFill>
                  <a:srgbClr val="006600"/>
                </a:solidFill>
              </a:rPr>
              <a:t>Карточка 4</a:t>
            </a:r>
          </a:p>
        </p:txBody>
      </p:sp>
      <p:pic>
        <p:nvPicPr>
          <p:cNvPr id="6" name="Picture 2" descr="C:\Documents and Settings\Admin\Мои документы\Мои рисунки\Изображение\Изображение 037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7504" y="2276872"/>
            <a:ext cx="3600400" cy="33123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TextBox 1"/>
          <p:cNvSpPr txBox="1"/>
          <p:nvPr/>
        </p:nvSpPr>
        <p:spPr>
          <a:xfrm>
            <a:off x="3924300" y="1844675"/>
            <a:ext cx="5111750" cy="4294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300" b="1" u="sng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Рекомендуемые вопросы и задания:</a:t>
            </a: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                                                                                                                    </a:t>
            </a:r>
          </a:p>
          <a:p>
            <a:pPr>
              <a:defRPr/>
            </a:pP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Кого ты видишь на картинке?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Как можно назвать одним словом этих животных?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Каких домашних животных ещё знаешь?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Отгадай загадки: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Голодная мычит,                        Не прядёт, не ткёт,                                                  </a:t>
            </a:r>
          </a:p>
          <a:p>
            <a:pPr>
              <a:defRPr/>
            </a:pPr>
            <a:r>
              <a:rPr lang="ru-RU" sz="1300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 Сытая жуёт,                                А людей одевает.</a:t>
            </a:r>
          </a:p>
          <a:p>
            <a:pPr>
              <a:defRPr/>
            </a:pPr>
            <a:r>
              <a:rPr lang="ru-RU" sz="1300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Всем ребятам                                    (овца)</a:t>
            </a:r>
          </a:p>
          <a:p>
            <a:pPr>
              <a:defRPr/>
            </a:pPr>
            <a:r>
              <a:rPr lang="ru-RU" sz="1300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 Молока даёт.</a:t>
            </a:r>
          </a:p>
          <a:p>
            <a:pPr>
              <a:defRPr/>
            </a:pPr>
            <a:r>
              <a:rPr lang="ru-RU" sz="1300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   (корова)                                                                          </a:t>
            </a: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Как называется дом у коровы, овцы?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Назови любимое лакомство  коровы? овцы?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Опиши внешний вид коровы, овцы.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Как называются детки у коровы? овцы?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Назови ласково  корову, овцу.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Сосчитай, сколько  коров и овец  гуляет на полянке, по образцу: </a:t>
            </a:r>
            <a:r>
              <a:rPr lang="ru-RU" sz="1300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одна корова, две  коровы, …пять  коров; одна овца, две овцы, …пять овец.</a:t>
            </a: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Нарисуй или слепи корову с телёнком, овцу с ягнёнком.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Выучи загадки про животных.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4875" y="188640"/>
            <a:ext cx="7354257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1.2. Домашние животные</a:t>
            </a:r>
          </a:p>
        </p:txBody>
      </p:sp>
      <p:sp>
        <p:nvSpPr>
          <p:cNvPr id="13315" name="TextBox 6"/>
          <p:cNvSpPr txBox="1">
            <a:spLocks noChangeArrowheads="1"/>
          </p:cNvSpPr>
          <p:nvPr/>
        </p:nvSpPr>
        <p:spPr bwMode="auto">
          <a:xfrm>
            <a:off x="250825" y="1125538"/>
            <a:ext cx="223361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800" b="1" i="1">
                <a:solidFill>
                  <a:srgbClr val="006600"/>
                </a:solidFill>
              </a:rPr>
              <a:t>Карточка 5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983038" y="1563688"/>
            <a:ext cx="5111750" cy="52943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300" b="1" u="sng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Рекомендуемые вопросы и задания:</a:t>
            </a: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            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                                                                                                                                                                                                         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Кого ты видишь на картинке?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Как можно назвать одним словом этих животных?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Каких домашних животных ещё знаешь?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Отгадай загадки: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Спереди – пятачок,                    С бородой, а не старик,</a:t>
            </a:r>
          </a:p>
          <a:p>
            <a:pPr>
              <a:defRPr/>
            </a:pPr>
            <a:r>
              <a:rPr lang="ru-RU" sz="1300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 Сзади – крючок.                          С рогами , а не бык.</a:t>
            </a:r>
          </a:p>
          <a:p>
            <a:pPr>
              <a:defRPr/>
            </a:pPr>
            <a:r>
              <a:rPr lang="ru-RU" sz="1300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Посередине спинка,                      Доят, а не корова.</a:t>
            </a:r>
          </a:p>
          <a:p>
            <a:pPr>
              <a:defRPr/>
            </a:pPr>
            <a:r>
              <a:rPr lang="ru-RU" sz="1300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А на ней щетинка.                                  (коза)</a:t>
            </a:r>
          </a:p>
          <a:p>
            <a:pPr>
              <a:defRPr/>
            </a:pPr>
            <a:r>
              <a:rPr lang="ru-RU" sz="1300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       (свинья)                                                                                                                                                    </a:t>
            </a: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Как называется дом у свиньи, козы?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Назови любимое лакомство  свиньи? козы?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Опиши внешний вид свиньи, козы.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Как называются детки у свиньи? козы?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Назови ласково  свинью, козу.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Сосчитай, сколько  свиней и коз гуляет на полянке, по образцу : </a:t>
            </a:r>
            <a:r>
              <a:rPr lang="ru-RU" sz="1300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одна свинья, две  свиньи, …пять  свиней; одна коза, две козы, …пять коз.</a:t>
            </a: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Нарисуй или слепи свинью с поросёнком, козу с козлёнком.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Выучи </a:t>
            </a:r>
            <a:r>
              <a:rPr lang="ru-RU" sz="1300" b="1" dirty="0" err="1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чистоговорку</a:t>
            </a: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: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Три козы среди лозы</a:t>
            </a:r>
          </a:p>
          <a:p>
            <a:pPr>
              <a:defRPr/>
            </a:pPr>
            <a:r>
              <a:rPr lang="ru-RU" sz="1300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Схоронились от грозы.</a:t>
            </a:r>
          </a:p>
          <a:p>
            <a:pPr>
              <a:defRPr/>
            </a:pPr>
            <a:r>
              <a:rPr lang="ru-RU" sz="1300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Вот и кончилась гроза.</a:t>
            </a:r>
          </a:p>
          <a:p>
            <a:pPr>
              <a:defRPr/>
            </a:pPr>
            <a:r>
              <a:rPr lang="ru-RU" sz="130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Козы </a:t>
            </a:r>
            <a:r>
              <a:rPr lang="ru-RU" sz="1300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здесь, а где лоза?</a:t>
            </a:r>
          </a:p>
        </p:txBody>
      </p:sp>
      <p:pic>
        <p:nvPicPr>
          <p:cNvPr id="8" name="Picture 3" descr="C:\Documents and Settings\Admin\Мои документы\Мои рисунки\Изображение\Изображение 038.jpg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1520" y="1772816"/>
            <a:ext cx="3657725" cy="35283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69640" y="188640"/>
            <a:ext cx="3204723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1.3. Птицы</a:t>
            </a:r>
          </a:p>
        </p:txBody>
      </p:sp>
      <p:sp>
        <p:nvSpPr>
          <p:cNvPr id="14339" name="TextBox 6"/>
          <p:cNvSpPr txBox="1">
            <a:spLocks noChangeArrowheads="1"/>
          </p:cNvSpPr>
          <p:nvPr/>
        </p:nvSpPr>
        <p:spPr bwMode="auto">
          <a:xfrm>
            <a:off x="250825" y="1125538"/>
            <a:ext cx="223361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800" b="1" i="1">
                <a:solidFill>
                  <a:srgbClr val="006600"/>
                </a:solidFill>
              </a:rPr>
              <a:t>Карточка 1</a:t>
            </a:r>
          </a:p>
        </p:txBody>
      </p:sp>
      <p:pic>
        <p:nvPicPr>
          <p:cNvPr id="6" name="Picture 2" descr="C:\Documents and Settings\Admin\Мои документы\Мои рисунки\Изображение\Изображение 019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504" y="1916832"/>
            <a:ext cx="3672408" cy="34563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TextBox 1"/>
          <p:cNvSpPr txBox="1"/>
          <p:nvPr/>
        </p:nvSpPr>
        <p:spPr>
          <a:xfrm>
            <a:off x="3908425" y="950913"/>
            <a:ext cx="5056188" cy="60944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300" b="1" i="1" u="sng" dirty="0">
                <a:solidFill>
                  <a:schemeClr val="bg1"/>
                </a:solidFill>
                <a:cs typeface="+mn-cs"/>
              </a:rPr>
              <a:t>Рекомендуемые  вопросы и задания</a:t>
            </a:r>
            <a:r>
              <a:rPr lang="ru-RU" sz="1300" b="1" i="1" dirty="0">
                <a:solidFill>
                  <a:schemeClr val="bg1"/>
                </a:solidFill>
                <a:cs typeface="+mn-cs"/>
              </a:rPr>
              <a:t> :                                                                                                                            </a:t>
            </a:r>
            <a:endParaRPr lang="ru-RU" sz="1300" b="1" dirty="0">
              <a:solidFill>
                <a:schemeClr val="bg1"/>
              </a:solidFill>
              <a:cs typeface="+mn-cs"/>
            </a:endParaRPr>
          </a:p>
          <a:p>
            <a:pPr>
              <a:defRPr/>
            </a:pPr>
            <a:endParaRPr lang="ru-RU" sz="1300" dirty="0">
              <a:solidFill>
                <a:schemeClr val="bg1"/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/>
                </a:solidFill>
                <a:cs typeface="+mn-cs"/>
              </a:rPr>
              <a:t>1. Какое время года изображено на картинке?</a:t>
            </a:r>
            <a:endParaRPr lang="ru-RU" sz="1300" dirty="0">
              <a:solidFill>
                <a:schemeClr val="bg1"/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/>
                </a:solidFill>
                <a:cs typeface="+mn-cs"/>
              </a:rPr>
              <a:t>2. Назови, каких птиц ты видишь.</a:t>
            </a:r>
            <a:endParaRPr lang="ru-RU" sz="1300" dirty="0">
              <a:solidFill>
                <a:schemeClr val="bg1"/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/>
                </a:solidFill>
                <a:cs typeface="+mn-cs"/>
              </a:rPr>
              <a:t>3. Какие это  птицы: зимующие  или  перелётные?</a:t>
            </a:r>
            <a:endParaRPr lang="ru-RU" sz="1300" dirty="0">
              <a:solidFill>
                <a:schemeClr val="bg1"/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/>
                </a:solidFill>
                <a:cs typeface="+mn-cs"/>
              </a:rPr>
              <a:t>4. Отгадай загадку, а отгадку найди  на  картинке:</a:t>
            </a:r>
            <a:endParaRPr lang="ru-RU" sz="1300" dirty="0">
              <a:solidFill>
                <a:schemeClr val="bg1"/>
              </a:solidFill>
              <a:cs typeface="+mn-cs"/>
            </a:endParaRPr>
          </a:p>
          <a:p>
            <a:pPr>
              <a:defRPr/>
            </a:pPr>
            <a:r>
              <a:rPr lang="ru-RU" sz="1300" dirty="0">
                <a:solidFill>
                  <a:schemeClr val="bg1"/>
                </a:solidFill>
                <a:cs typeface="+mn-cs"/>
              </a:rPr>
              <a:t>                 Что за стол среди берёз</a:t>
            </a:r>
          </a:p>
          <a:p>
            <a:pPr>
              <a:defRPr/>
            </a:pPr>
            <a:r>
              <a:rPr lang="ru-RU" sz="1300" dirty="0">
                <a:solidFill>
                  <a:schemeClr val="bg1"/>
                </a:solidFill>
                <a:cs typeface="+mn-cs"/>
              </a:rPr>
              <a:t>                 Под открытым небом?</a:t>
            </a:r>
          </a:p>
          <a:p>
            <a:pPr>
              <a:defRPr/>
            </a:pPr>
            <a:r>
              <a:rPr lang="ru-RU" sz="1300" dirty="0">
                <a:solidFill>
                  <a:schemeClr val="bg1"/>
                </a:solidFill>
                <a:cs typeface="+mn-cs"/>
              </a:rPr>
              <a:t>                  Угощает он в мороз</a:t>
            </a:r>
          </a:p>
          <a:p>
            <a:pPr>
              <a:defRPr/>
            </a:pPr>
            <a:r>
              <a:rPr lang="ru-RU" sz="1300" dirty="0">
                <a:solidFill>
                  <a:schemeClr val="bg1"/>
                </a:solidFill>
                <a:cs typeface="+mn-cs"/>
              </a:rPr>
              <a:t>               Птиц зерном и  хлебом.</a:t>
            </a:r>
          </a:p>
          <a:p>
            <a:pPr>
              <a:defRPr/>
            </a:pPr>
            <a:r>
              <a:rPr lang="ru-RU" sz="1300" dirty="0">
                <a:solidFill>
                  <a:schemeClr val="bg1"/>
                </a:solidFill>
                <a:cs typeface="+mn-cs"/>
              </a:rPr>
              <a:t>                         (кормушка)</a:t>
            </a:r>
          </a:p>
          <a:p>
            <a:pPr>
              <a:defRPr/>
            </a:pPr>
            <a:r>
              <a:rPr lang="ru-RU" sz="1300" b="1" dirty="0">
                <a:solidFill>
                  <a:schemeClr val="bg1"/>
                </a:solidFill>
                <a:cs typeface="+mn-cs"/>
              </a:rPr>
              <a:t>5. Почему дети повесили кормушку?</a:t>
            </a:r>
            <a:endParaRPr lang="ru-RU" sz="1300" dirty="0">
              <a:solidFill>
                <a:schemeClr val="bg1"/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/>
                </a:solidFill>
                <a:cs typeface="+mn-cs"/>
              </a:rPr>
              <a:t>6. Чем можно кормить  птиц  зимой?</a:t>
            </a:r>
            <a:endParaRPr lang="ru-RU" sz="1300" dirty="0">
              <a:solidFill>
                <a:schemeClr val="bg1"/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/>
                </a:solidFill>
                <a:cs typeface="+mn-cs"/>
              </a:rPr>
              <a:t>7. Угадай,  о какой птице  загадка:</a:t>
            </a:r>
            <a:endParaRPr lang="ru-RU" sz="1300" dirty="0">
              <a:solidFill>
                <a:schemeClr val="bg1"/>
              </a:solidFill>
              <a:cs typeface="+mn-cs"/>
            </a:endParaRPr>
          </a:p>
          <a:p>
            <a:pPr>
              <a:defRPr/>
            </a:pPr>
            <a:r>
              <a:rPr lang="ru-RU" sz="1300" dirty="0">
                <a:solidFill>
                  <a:schemeClr val="bg1"/>
                </a:solidFill>
                <a:cs typeface="+mn-cs"/>
              </a:rPr>
              <a:t>       </a:t>
            </a:r>
            <a:r>
              <a:rPr lang="ru-RU" sz="1300" dirty="0" err="1">
                <a:solidFill>
                  <a:schemeClr val="bg1"/>
                </a:solidFill>
                <a:cs typeface="+mn-cs"/>
              </a:rPr>
              <a:t>Спинкою</a:t>
            </a:r>
            <a:r>
              <a:rPr lang="ru-RU" sz="1300" dirty="0">
                <a:solidFill>
                  <a:schemeClr val="bg1"/>
                </a:solidFill>
                <a:cs typeface="+mn-cs"/>
              </a:rPr>
              <a:t>  зеленовата,           Чернокрылый, красногрудый</a:t>
            </a:r>
          </a:p>
          <a:p>
            <a:pPr>
              <a:defRPr/>
            </a:pPr>
            <a:r>
              <a:rPr lang="ru-RU" sz="1300" dirty="0">
                <a:solidFill>
                  <a:schemeClr val="bg1"/>
                </a:solidFill>
                <a:cs typeface="+mn-cs"/>
              </a:rPr>
              <a:t>      Животиком  желтовата,               И зимой найдёт приют.</a:t>
            </a:r>
          </a:p>
          <a:p>
            <a:pPr>
              <a:defRPr/>
            </a:pPr>
            <a:r>
              <a:rPr lang="ru-RU" sz="1300" dirty="0">
                <a:solidFill>
                  <a:schemeClr val="bg1"/>
                </a:solidFill>
                <a:cs typeface="+mn-cs"/>
              </a:rPr>
              <a:t>       Чёрненькая  шапочка               Не  боится он простуды -</a:t>
            </a:r>
          </a:p>
          <a:p>
            <a:pPr>
              <a:defRPr/>
            </a:pPr>
            <a:r>
              <a:rPr lang="ru-RU" sz="1300" dirty="0">
                <a:solidFill>
                  <a:schemeClr val="bg1"/>
                </a:solidFill>
                <a:cs typeface="+mn-cs"/>
              </a:rPr>
              <a:t>       И  полоска шарфика.            С  первым снегом тут как тут.</a:t>
            </a:r>
          </a:p>
          <a:p>
            <a:pPr>
              <a:defRPr/>
            </a:pPr>
            <a:r>
              <a:rPr lang="ru-RU" sz="1300" dirty="0">
                <a:solidFill>
                  <a:schemeClr val="bg1"/>
                </a:solidFill>
                <a:cs typeface="+mn-cs"/>
              </a:rPr>
              <a:t>                (синица)                                        (снегирь)</a:t>
            </a:r>
          </a:p>
          <a:p>
            <a:pPr>
              <a:defRPr/>
            </a:pPr>
            <a:r>
              <a:rPr lang="ru-RU" sz="1250" b="1" dirty="0">
                <a:solidFill>
                  <a:schemeClr val="bg1"/>
                </a:solidFill>
                <a:cs typeface="+mn-cs"/>
              </a:rPr>
              <a:t>8. Почему так называются снегири?(</a:t>
            </a:r>
            <a:r>
              <a:rPr lang="ru-RU" sz="1250" dirty="0">
                <a:solidFill>
                  <a:schemeClr val="bg1"/>
                </a:solidFill>
                <a:cs typeface="+mn-cs"/>
              </a:rPr>
              <a:t>прилетают к нам зимой, когда лежит снег)</a:t>
            </a:r>
          </a:p>
          <a:p>
            <a:pPr>
              <a:defRPr/>
            </a:pPr>
            <a:r>
              <a:rPr lang="ru-RU" sz="1250" b="1" dirty="0">
                <a:solidFill>
                  <a:schemeClr val="bg1"/>
                </a:solidFill>
                <a:cs typeface="+mn-cs"/>
              </a:rPr>
              <a:t>   - синички?</a:t>
            </a:r>
            <a:r>
              <a:rPr lang="ru-RU" sz="1250" dirty="0">
                <a:solidFill>
                  <a:schemeClr val="bg1"/>
                </a:solidFill>
                <a:cs typeface="+mn-cs"/>
              </a:rPr>
              <a:t>(песенка у синичек: «Синь-синь» У них есть синие пёрышки в оперении.</a:t>
            </a:r>
          </a:p>
          <a:p>
            <a:pPr>
              <a:defRPr/>
            </a:pPr>
            <a:r>
              <a:rPr lang="ru-RU" sz="1250" b="1" dirty="0">
                <a:solidFill>
                  <a:schemeClr val="bg1"/>
                </a:solidFill>
                <a:cs typeface="+mn-cs"/>
              </a:rPr>
              <a:t>9 .Сосчитай, сколько  синичек, снегирей, голубей ты видишь на картинке  по образцу:</a:t>
            </a:r>
            <a:endParaRPr lang="ru-RU" sz="1250" dirty="0">
              <a:solidFill>
                <a:schemeClr val="bg1"/>
              </a:solidFill>
              <a:cs typeface="+mn-cs"/>
            </a:endParaRPr>
          </a:p>
          <a:p>
            <a:pPr>
              <a:defRPr/>
            </a:pPr>
            <a:r>
              <a:rPr lang="ru-RU" sz="1250" b="1" dirty="0">
                <a:solidFill>
                  <a:schemeClr val="bg1"/>
                </a:solidFill>
                <a:cs typeface="+mn-cs"/>
              </a:rPr>
              <a:t>  </a:t>
            </a:r>
            <a:r>
              <a:rPr lang="ru-RU" sz="1250" dirty="0">
                <a:solidFill>
                  <a:schemeClr val="bg1"/>
                </a:solidFill>
                <a:cs typeface="+mn-cs"/>
              </a:rPr>
              <a:t>(один  снегирь, два снегиря,………..пять  снегирей; одна синичка, две синички, …..пять синичек; один голубь, два  голубя, …….пять голубей)</a:t>
            </a:r>
          </a:p>
          <a:p>
            <a:pPr>
              <a:defRPr/>
            </a:pPr>
            <a:r>
              <a:rPr lang="ru-RU" sz="1250" b="1" dirty="0">
                <a:solidFill>
                  <a:schemeClr val="bg1"/>
                </a:solidFill>
                <a:cs typeface="+mn-cs"/>
              </a:rPr>
              <a:t>10. Смастерите с родителями кормушку и подкармливайте птиц зимой каждый день.</a:t>
            </a:r>
            <a:endParaRPr lang="ru-RU" sz="1250" dirty="0">
              <a:solidFill>
                <a:schemeClr val="bg1"/>
              </a:solidFill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69640" y="188640"/>
            <a:ext cx="3204723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1.3. Птицы</a:t>
            </a:r>
          </a:p>
        </p:txBody>
      </p:sp>
      <p:sp>
        <p:nvSpPr>
          <p:cNvPr id="15363" name="TextBox 6"/>
          <p:cNvSpPr txBox="1">
            <a:spLocks noChangeArrowheads="1"/>
          </p:cNvSpPr>
          <p:nvPr/>
        </p:nvSpPr>
        <p:spPr bwMode="auto">
          <a:xfrm>
            <a:off x="250825" y="1125538"/>
            <a:ext cx="223361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800" b="1" i="1">
                <a:solidFill>
                  <a:srgbClr val="006600"/>
                </a:solidFill>
              </a:rPr>
              <a:t>Карточка 2</a:t>
            </a:r>
          </a:p>
        </p:txBody>
      </p:sp>
      <p:pic>
        <p:nvPicPr>
          <p:cNvPr id="8" name="Picture 3" descr="C:\Documents and Settings\Admin\Мои документы\Мои рисунки\Изображение\Изображение 020.jpg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1520" y="1988840"/>
            <a:ext cx="3779912" cy="312900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  <p:sp>
        <p:nvSpPr>
          <p:cNvPr id="15365" name="TextBox 4"/>
          <p:cNvSpPr txBox="1">
            <a:spLocks noChangeArrowheads="1"/>
          </p:cNvSpPr>
          <p:nvPr/>
        </p:nvSpPr>
        <p:spPr bwMode="auto">
          <a:xfrm>
            <a:off x="4176713" y="958850"/>
            <a:ext cx="4859337" cy="589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1300" b="1" u="sng">
                <a:solidFill>
                  <a:schemeClr val="bg1"/>
                </a:solidFill>
              </a:rPr>
              <a:t>Рекомендуемые  вопросы  и задания: </a:t>
            </a:r>
            <a:r>
              <a:rPr lang="ru-RU" sz="1300" b="1">
                <a:solidFill>
                  <a:schemeClr val="bg1"/>
                </a:solidFill>
              </a:rPr>
              <a:t>                                                                                                                                   </a:t>
            </a:r>
          </a:p>
          <a:p>
            <a:pPr eaLnBrk="1" hangingPunct="1"/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1. Какое время года изображено на картине?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2. Назови, каких птиц ты видишь?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3. Какие это птицы: зимующие  или  перелётные?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4. Отгадай загадку. О какой птице она?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Маленький мальчишка   Он в своей лесной палатке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  В сером армятишке       Носит пёстренький халатик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 По дворам шныряет                Он деревья лечит,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    Крохи собирает.                   Постучит - и легче.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        (воробей)                             (дятел)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      </a:t>
            </a:r>
            <a:r>
              <a:rPr lang="en-US" sz="1300">
                <a:solidFill>
                  <a:schemeClr val="bg1"/>
                </a:solidFill>
              </a:rPr>
              <a:t>   </a:t>
            </a:r>
            <a:r>
              <a:rPr lang="ru-RU" sz="1300">
                <a:solidFill>
                  <a:schemeClr val="bg1"/>
                </a:solidFill>
              </a:rPr>
              <a:t>                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                           Вертится, стрекочет,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                           Весь день хлопочет.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                                    (сорока)</a:t>
            </a: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5.  Почему ребята повесили кормушку?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6.  Чем можно кормить птиц зимой?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7.  Кто сидит </a:t>
            </a:r>
            <a:r>
              <a:rPr lang="ru-RU" sz="1300" b="1" u="sng">
                <a:solidFill>
                  <a:schemeClr val="bg1"/>
                </a:solidFill>
              </a:rPr>
              <a:t> на </a:t>
            </a:r>
            <a:r>
              <a:rPr lang="ru-RU" sz="1300" b="1">
                <a:solidFill>
                  <a:schemeClr val="bg1"/>
                </a:solidFill>
              </a:rPr>
              <a:t> ветке? Кто </a:t>
            </a:r>
            <a:r>
              <a:rPr lang="ru-RU" sz="1300" b="1" u="sng">
                <a:solidFill>
                  <a:schemeClr val="bg1"/>
                </a:solidFill>
              </a:rPr>
              <a:t>на </a:t>
            </a:r>
            <a:r>
              <a:rPr lang="ru-RU" sz="1300" b="1">
                <a:solidFill>
                  <a:schemeClr val="bg1"/>
                </a:solidFill>
              </a:rPr>
              <a:t>стволе дерева? Кто летит  </a:t>
            </a:r>
            <a:r>
              <a:rPr lang="ru-RU" sz="1300" b="1" u="sng">
                <a:solidFill>
                  <a:schemeClr val="bg1"/>
                </a:solidFill>
              </a:rPr>
              <a:t>к </a:t>
            </a:r>
            <a:r>
              <a:rPr lang="ru-RU" sz="1300" b="1">
                <a:solidFill>
                  <a:schemeClr val="bg1"/>
                </a:solidFill>
              </a:rPr>
              <a:t>кормушке? Кто рядом </a:t>
            </a:r>
            <a:r>
              <a:rPr lang="ru-RU" sz="1300" b="1" u="sng">
                <a:solidFill>
                  <a:schemeClr val="bg1"/>
                </a:solidFill>
              </a:rPr>
              <a:t> с </a:t>
            </a:r>
            <a:r>
              <a:rPr lang="ru-RU" sz="1300" b="1">
                <a:solidFill>
                  <a:schemeClr val="bg1"/>
                </a:solidFill>
              </a:rPr>
              <a:t> деревом? Кто  </a:t>
            </a:r>
            <a:r>
              <a:rPr lang="ru-RU" sz="1300" b="1" u="sng">
                <a:solidFill>
                  <a:schemeClr val="bg1"/>
                </a:solidFill>
              </a:rPr>
              <a:t>под 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en-US" sz="1300" b="1">
                <a:solidFill>
                  <a:schemeClr val="bg1"/>
                </a:solidFill>
              </a:rPr>
              <a:t>     </a:t>
            </a:r>
            <a:r>
              <a:rPr lang="ru-RU" sz="1300" b="1">
                <a:solidFill>
                  <a:schemeClr val="bg1"/>
                </a:solidFill>
              </a:rPr>
              <a:t>кормушкой?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8.  Сосчитай, сколько и каких птиц ты видишь, по образцу: </a:t>
            </a:r>
            <a:r>
              <a:rPr lang="ru-RU" sz="1300" i="1">
                <a:solidFill>
                  <a:schemeClr val="bg1"/>
                </a:solidFill>
              </a:rPr>
              <a:t>один дятел, два дятла,…пять дятлов; одна сорока, две 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i="1">
                <a:solidFill>
                  <a:schemeClr val="bg1"/>
                </a:solidFill>
              </a:rPr>
              <a:t>     сороки, ..пять сорок; один воробей, два воробья, …пять воробьёв и т.д.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9. Нарисуй картинку на тему «Мы кормушку  смастерили».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10. Выучи загадку о птице и чистоговорку: </a:t>
            </a:r>
            <a:r>
              <a:rPr lang="ru-RU" sz="1300">
                <a:solidFill>
                  <a:schemeClr val="bg1"/>
                </a:solidFill>
              </a:rPr>
              <a:t>«Дятел на дубе сидит  и в дубе дупло долбит».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91586" y="188640"/>
            <a:ext cx="6253187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2.1. Фрукты и овощи </a:t>
            </a:r>
          </a:p>
        </p:txBody>
      </p:sp>
      <p:sp>
        <p:nvSpPr>
          <p:cNvPr id="16387" name="TextBox 6"/>
          <p:cNvSpPr txBox="1">
            <a:spLocks noChangeArrowheads="1"/>
          </p:cNvSpPr>
          <p:nvPr/>
        </p:nvSpPr>
        <p:spPr bwMode="auto">
          <a:xfrm>
            <a:off x="250825" y="1125538"/>
            <a:ext cx="223361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800" b="1" i="1">
                <a:solidFill>
                  <a:srgbClr val="006600"/>
                </a:solidFill>
              </a:rPr>
              <a:t>Карточка 1</a:t>
            </a:r>
          </a:p>
        </p:txBody>
      </p:sp>
      <p:pic>
        <p:nvPicPr>
          <p:cNvPr id="6" name="Picture 2" descr="C:\Documents and Settings\Admin\Мои документы\Мои рисунки\Изображение\Изображение 028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27017" y="1648599"/>
            <a:ext cx="4040188" cy="437268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  <p:sp>
        <p:nvSpPr>
          <p:cNvPr id="16389" name="TextBox 1"/>
          <p:cNvSpPr txBox="1">
            <a:spLocks noChangeArrowheads="1"/>
          </p:cNvSpPr>
          <p:nvPr/>
        </p:nvSpPr>
        <p:spPr bwMode="auto">
          <a:xfrm>
            <a:off x="4356100" y="1268413"/>
            <a:ext cx="4464050" cy="469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1300" b="1" u="sng">
                <a:solidFill>
                  <a:schemeClr val="bg1"/>
                </a:solidFill>
              </a:rPr>
              <a:t>Рекомендуемые  вопросы  и  задания</a:t>
            </a:r>
            <a:r>
              <a:rPr lang="ru-RU" sz="1300" b="1">
                <a:solidFill>
                  <a:schemeClr val="bg1"/>
                </a:solidFill>
              </a:rPr>
              <a:t> :                                                                                                                </a:t>
            </a:r>
            <a:r>
              <a:rPr lang="en-US" sz="1300" b="1">
                <a:solidFill>
                  <a:schemeClr val="bg1"/>
                </a:solidFill>
              </a:rPr>
              <a:t>                    </a:t>
            </a:r>
            <a:endParaRPr lang="ru-RU" sz="1300" b="1">
              <a:solidFill>
                <a:schemeClr val="bg1"/>
              </a:solidFill>
            </a:endParaRPr>
          </a:p>
          <a:p>
            <a:pPr eaLnBrk="1" hangingPunct="1"/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Что ты видишь на картинке?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 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Как можно  назвать одним словом? (фрукты)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Где растут фрукты? Какие фрукты ты  ещё  знаешь?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 Отгадай, о каком фрукте загадка: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     </a:t>
            </a:r>
            <a:r>
              <a:rPr lang="ru-RU" sz="1300">
                <a:solidFill>
                  <a:schemeClr val="bg1"/>
                </a:solidFill>
              </a:rPr>
              <a:t>Круглое, румяное,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      Я расту на ветке.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 Любят меня взрослые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   И маленькие детки.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            (яблоко)</a:t>
            </a: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Где лежат бананы, яблоки, груши, лимоны?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Сосчитай, сколько яблок, груш, лимонов, бананов на картинке, по образцу: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(один лимон, два лимона, …пять лимонов; один банан, два банана, …..пять бананов; одна  груша, две  груши, …пять  груш; одно  яблоко, два  яблока, …пять  яблок)</a:t>
            </a: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Как называется сок из яблок, груш, лимонов, бананов?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Почему дети и взрослые любят фрукты?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Слепи  любимые  фрукты.</a:t>
            </a:r>
            <a:endParaRPr lang="ru-RU" sz="13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91586" y="188640"/>
            <a:ext cx="6253187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2.1. Фрукты и овощи </a:t>
            </a:r>
          </a:p>
        </p:txBody>
      </p:sp>
      <p:sp>
        <p:nvSpPr>
          <p:cNvPr id="17411" name="TextBox 6"/>
          <p:cNvSpPr txBox="1">
            <a:spLocks noChangeArrowheads="1"/>
          </p:cNvSpPr>
          <p:nvPr/>
        </p:nvSpPr>
        <p:spPr bwMode="auto">
          <a:xfrm>
            <a:off x="250825" y="1125538"/>
            <a:ext cx="223361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800" b="1" i="1">
                <a:solidFill>
                  <a:srgbClr val="006600"/>
                </a:solidFill>
              </a:rPr>
              <a:t>Карточка 2</a:t>
            </a:r>
          </a:p>
        </p:txBody>
      </p:sp>
      <p:sp>
        <p:nvSpPr>
          <p:cNvPr id="17412" name="TextBox 1"/>
          <p:cNvSpPr txBox="1">
            <a:spLocks noChangeArrowheads="1"/>
          </p:cNvSpPr>
          <p:nvPr/>
        </p:nvSpPr>
        <p:spPr bwMode="auto">
          <a:xfrm>
            <a:off x="4356100" y="1268413"/>
            <a:ext cx="4752975" cy="529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1300" b="1" u="sng">
                <a:solidFill>
                  <a:schemeClr val="bg1"/>
                </a:solidFill>
              </a:rPr>
              <a:t>Рекомендуемые вопросы и задания:</a:t>
            </a:r>
            <a:r>
              <a:rPr lang="ru-RU" sz="1300" b="1">
                <a:solidFill>
                  <a:schemeClr val="bg1"/>
                </a:solidFill>
              </a:rPr>
              <a:t>                                                                                                                     </a:t>
            </a:r>
          </a:p>
          <a:p>
            <a:pPr eaLnBrk="1" hangingPunct="1"/>
            <a:endParaRPr lang="ru-RU" sz="1300" b="1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Назови предметы, которые ты видишь на картинке.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Как можно назвать одним словом?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Какие овощи ты ещё знаешь?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Где растут овощи?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Как  собирают овощи? (</a:t>
            </a:r>
            <a:r>
              <a:rPr lang="ru-RU" sz="1300">
                <a:solidFill>
                  <a:schemeClr val="bg1"/>
                </a:solidFill>
              </a:rPr>
              <a:t>лук, морковь  – выдёргивают; помидоры, огурцы – срывают; капусту – срезают).</a:t>
            </a: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Угадай, о каком овоще загадка?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Летом - в огороде,        Кто его разделывает,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Свежие, зелёные,         Тот слёзы проливает.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А зимою - в бочке                       (лук)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Крепкие, солёные.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      (огурцы)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                          Уродилась я на славу,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                           Голова бела, кудрява.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                               Кто любит щи.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                                   Меня ищи.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                                    (капуста)</a:t>
            </a: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Сосчитай овощи по образцу:</a:t>
            </a:r>
            <a:r>
              <a:rPr lang="ru-RU" sz="1300">
                <a:solidFill>
                  <a:schemeClr val="bg1"/>
                </a:solidFill>
              </a:rPr>
              <a:t> одна морковка,  две морковки, …пять морковок; одна луковица, две луковицы, …пять луковиц; одна капуста, две капусты, …пять капуст; один помидор, два помидора, …пять помидоров;</a:t>
            </a: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Почему люди  употребляют овощи в пищу?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Выучи загадку о любом овоще.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. Слепи или нарисуй овощи.</a:t>
            </a:r>
            <a:endParaRPr lang="ru-RU" sz="1300">
              <a:solidFill>
                <a:schemeClr val="bg1"/>
              </a:solidFill>
            </a:endParaRPr>
          </a:p>
        </p:txBody>
      </p:sp>
      <p:pic>
        <p:nvPicPr>
          <p:cNvPr id="8" name="Picture 2" descr="C:\Documents and Settings\Admin\Мои документы\Мои рисунки\Изображение\Изображение 033.jpg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96436" y="1815897"/>
            <a:ext cx="4039985" cy="414645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6729" y="188640"/>
            <a:ext cx="3322897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2.2. Ягоды </a:t>
            </a:r>
          </a:p>
        </p:txBody>
      </p:sp>
      <p:sp>
        <p:nvSpPr>
          <p:cNvPr id="18435" name="TextBox 6"/>
          <p:cNvSpPr txBox="1">
            <a:spLocks noChangeArrowheads="1"/>
          </p:cNvSpPr>
          <p:nvPr/>
        </p:nvSpPr>
        <p:spPr bwMode="auto">
          <a:xfrm>
            <a:off x="250825" y="1125538"/>
            <a:ext cx="223361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800" b="1" i="1">
                <a:solidFill>
                  <a:srgbClr val="006600"/>
                </a:solidFill>
              </a:rPr>
              <a:t>Карточка 1</a:t>
            </a:r>
          </a:p>
        </p:txBody>
      </p:sp>
      <p:sp>
        <p:nvSpPr>
          <p:cNvPr id="18436" name="TextBox 1"/>
          <p:cNvSpPr txBox="1">
            <a:spLocks noChangeArrowheads="1"/>
          </p:cNvSpPr>
          <p:nvPr/>
        </p:nvSpPr>
        <p:spPr bwMode="auto">
          <a:xfrm>
            <a:off x="4267200" y="958850"/>
            <a:ext cx="4752975" cy="489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1300" b="1" u="sng">
                <a:solidFill>
                  <a:schemeClr val="bg1"/>
                </a:solidFill>
              </a:rPr>
              <a:t>Рекомендуемые  вопросы и  задания :</a:t>
            </a:r>
            <a:r>
              <a:rPr lang="ru-RU" sz="1300" b="1">
                <a:solidFill>
                  <a:schemeClr val="bg1"/>
                </a:solidFill>
              </a:rPr>
              <a:t>                                                                                                                     </a:t>
            </a:r>
            <a:r>
              <a:rPr lang="en-US" sz="1300" b="1">
                <a:solidFill>
                  <a:schemeClr val="bg1"/>
                </a:solidFill>
              </a:rPr>
              <a:t>                         </a:t>
            </a:r>
            <a:r>
              <a:rPr lang="ru-RU" sz="1300" b="1">
                <a:solidFill>
                  <a:schemeClr val="bg1"/>
                </a:solidFill>
              </a:rPr>
              <a:t>   </a:t>
            </a:r>
          </a:p>
          <a:p>
            <a:pPr eaLnBrk="1" hangingPunct="1"/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Что нарисовано на картинке?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Как можно назвать одним словом? </a:t>
            </a:r>
            <a:r>
              <a:rPr lang="ru-RU" sz="1300">
                <a:solidFill>
                  <a:schemeClr val="bg1"/>
                </a:solidFill>
              </a:rPr>
              <a:t>(ягоды)</a:t>
            </a: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Где могут расти ягоды? В саду – садовые, в лесу - лесные или дикие ягоды.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Какие из этих ягод садовые, а  какие лесные? Обратить внимание, что некоторые ягоды могут быть и лесными, и садовыми.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Какие ягоды находятся </a:t>
            </a:r>
            <a:r>
              <a:rPr lang="ru-RU" sz="1300" b="1" u="sng">
                <a:solidFill>
                  <a:schemeClr val="bg1"/>
                </a:solidFill>
              </a:rPr>
              <a:t> в </a:t>
            </a:r>
            <a:r>
              <a:rPr lang="ru-RU" sz="1300" b="1">
                <a:solidFill>
                  <a:schemeClr val="bg1"/>
                </a:solidFill>
              </a:rPr>
              <a:t>корзинке? </a:t>
            </a:r>
            <a:r>
              <a:rPr lang="ru-RU" sz="1300" b="1" u="sng">
                <a:solidFill>
                  <a:schemeClr val="bg1"/>
                </a:solidFill>
              </a:rPr>
              <a:t>на </a:t>
            </a:r>
            <a:r>
              <a:rPr lang="ru-RU" sz="1300" b="1">
                <a:solidFill>
                  <a:schemeClr val="bg1"/>
                </a:solidFill>
              </a:rPr>
              <a:t> тарелке? </a:t>
            </a:r>
            <a:r>
              <a:rPr lang="ru-RU" sz="1300" b="1" u="sng">
                <a:solidFill>
                  <a:schemeClr val="bg1"/>
                </a:solidFill>
              </a:rPr>
              <a:t>на </a:t>
            </a:r>
            <a:r>
              <a:rPr lang="ru-RU" sz="1300" b="1">
                <a:solidFill>
                  <a:schemeClr val="bg1"/>
                </a:solidFill>
              </a:rPr>
              <a:t> столе?</a:t>
            </a:r>
            <a:r>
              <a:rPr lang="ru-RU" sz="1300" b="1" u="sng">
                <a:solidFill>
                  <a:schemeClr val="bg1"/>
                </a:solidFill>
              </a:rPr>
              <a:t> на  </a:t>
            </a:r>
            <a:r>
              <a:rPr lang="ru-RU" sz="1300" b="1">
                <a:solidFill>
                  <a:schemeClr val="bg1"/>
                </a:solidFill>
              </a:rPr>
              <a:t>подносе?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Отгадай, о какой  загадке  загадка?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       </a:t>
            </a:r>
            <a:r>
              <a:rPr lang="ru-RU" sz="1300">
                <a:solidFill>
                  <a:schemeClr val="bg1"/>
                </a:solidFill>
              </a:rPr>
              <a:t>Бусы красные висят,         Долгоножка хвалится: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   Из кустов на нас  глядят.         Я ли не красавица?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    Очень  любят бусы эти        А всего – то косточка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   Дети, птицы и медведи.     Да красненькая кофточка!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             (малина)                                 (вишня)</a:t>
            </a: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Сосчитай ягоды по образцу: </a:t>
            </a:r>
            <a:r>
              <a:rPr lang="ru-RU" sz="1300">
                <a:solidFill>
                  <a:schemeClr val="bg1"/>
                </a:solidFill>
              </a:rPr>
              <a:t>одна вишенка, две вишенки, …пять вишенок; одна малинка, две малинки, ..пять малинок; одна слива, две сливы, …пять слив; одна клубничка, две клубнички, …пять клубничек….</a:t>
            </a: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Какой сок можно приготовить из вишни? малины? сливы? клубники?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Почему взрослые и дети любят ягоды?</a:t>
            </a:r>
            <a:endParaRPr lang="ru-RU" sz="1300">
              <a:solidFill>
                <a:schemeClr val="bg1"/>
              </a:solidFill>
            </a:endParaRPr>
          </a:p>
        </p:txBody>
      </p:sp>
      <p:pic>
        <p:nvPicPr>
          <p:cNvPr id="6" name="Picture 2" descr="C:\Documents and Settings\Admin\Мои документы\Мои рисунки\Изображение\Изображение 027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465" y="1772816"/>
            <a:ext cx="4223503" cy="410445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  <a:scene3d>
            <a:camera prst="obliqueTopLef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04290" y="188640"/>
            <a:ext cx="7827785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3.1. Воздушный транспорт</a:t>
            </a:r>
          </a:p>
        </p:txBody>
      </p:sp>
      <p:sp>
        <p:nvSpPr>
          <p:cNvPr id="19459" name="TextBox 6"/>
          <p:cNvSpPr txBox="1">
            <a:spLocks noChangeArrowheads="1"/>
          </p:cNvSpPr>
          <p:nvPr/>
        </p:nvSpPr>
        <p:spPr bwMode="auto">
          <a:xfrm>
            <a:off x="250825" y="1125538"/>
            <a:ext cx="223361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800" b="1" i="1">
                <a:solidFill>
                  <a:srgbClr val="006600"/>
                </a:solidFill>
              </a:rPr>
              <a:t>Карточка 1</a:t>
            </a:r>
          </a:p>
        </p:txBody>
      </p:sp>
      <p:sp>
        <p:nvSpPr>
          <p:cNvPr id="19460" name="TextBox 1"/>
          <p:cNvSpPr txBox="1">
            <a:spLocks noChangeArrowheads="1"/>
          </p:cNvSpPr>
          <p:nvPr/>
        </p:nvSpPr>
        <p:spPr bwMode="auto">
          <a:xfrm>
            <a:off x="4257675" y="2492375"/>
            <a:ext cx="4752975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1300" b="1" u="sng">
                <a:solidFill>
                  <a:schemeClr val="bg1"/>
                </a:solidFill>
              </a:rPr>
              <a:t>Рекомендуемые  вопросы и задания:</a:t>
            </a:r>
            <a:r>
              <a:rPr lang="ru-RU" sz="1300" b="1">
                <a:solidFill>
                  <a:schemeClr val="bg1"/>
                </a:solidFill>
              </a:rPr>
              <a:t>                                                                                                                       </a:t>
            </a:r>
            <a:r>
              <a:rPr lang="en-US" sz="1300" b="1">
                <a:solidFill>
                  <a:schemeClr val="bg1"/>
                </a:solidFill>
              </a:rPr>
              <a:t>                            </a:t>
            </a:r>
            <a:endParaRPr lang="ru-RU" sz="1300" b="1">
              <a:solidFill>
                <a:schemeClr val="bg1"/>
              </a:solidFill>
            </a:endParaRPr>
          </a:p>
          <a:p>
            <a:pPr eaLnBrk="1" hangingPunct="1"/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Что ты видишь на картинке? </a:t>
            </a:r>
            <a:r>
              <a:rPr lang="ru-RU" sz="1300">
                <a:solidFill>
                  <a:schemeClr val="bg1"/>
                </a:solidFill>
              </a:rPr>
              <a:t>(самолёт, небо)</a:t>
            </a: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 Какой это вид транспорта?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Приведи примеры воздушного транспорта  </a:t>
            </a:r>
            <a:r>
              <a:rPr lang="ru-RU" sz="1300">
                <a:solidFill>
                  <a:schemeClr val="bg1"/>
                </a:solidFill>
              </a:rPr>
              <a:t>(вертолёт, воздушный летательный аппарат и т.д.)</a:t>
            </a: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Отгадайте загадку: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          </a:t>
            </a:r>
            <a:r>
              <a:rPr lang="ru-RU" sz="1300">
                <a:solidFill>
                  <a:schemeClr val="bg1"/>
                </a:solidFill>
              </a:rPr>
              <a:t>Не машет крылом, а летает,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          Не птица, а всех обгоняет    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                        (самолет)  </a:t>
            </a: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Сосчитай, сколько  самолётов  (по образцу):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          (</a:t>
            </a:r>
            <a:r>
              <a:rPr lang="ru-RU" sz="1300">
                <a:solidFill>
                  <a:schemeClr val="bg1"/>
                </a:solidFill>
              </a:rPr>
              <a:t>один  самолёт,  два  самолёта, …пять  самолётов)</a:t>
            </a: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    6.  Слепи  (нарисуй)  самолёт или любой воздушный транспорт.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400" b="1"/>
              <a:t> </a:t>
            </a:r>
            <a:endParaRPr lang="ru-RU" sz="1400"/>
          </a:p>
        </p:txBody>
      </p:sp>
      <p:pic>
        <p:nvPicPr>
          <p:cNvPr id="8" name="Picture 2" descr="C:\Documents and Settings\Admin\Мои документы\Мои рисунки\Изображение\Изображение 024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8574" y="1815897"/>
            <a:ext cx="4123513" cy="4058606"/>
          </a:xfrm>
          <a:prstGeom prst="roundRect">
            <a:avLst>
              <a:gd name="adj" fmla="val 16667"/>
            </a:avLst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67782" y="188640"/>
            <a:ext cx="6900799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3.2. Водный транспорт</a:t>
            </a:r>
          </a:p>
        </p:txBody>
      </p:sp>
      <p:sp>
        <p:nvSpPr>
          <p:cNvPr id="20483" name="TextBox 6"/>
          <p:cNvSpPr txBox="1">
            <a:spLocks noChangeArrowheads="1"/>
          </p:cNvSpPr>
          <p:nvPr/>
        </p:nvSpPr>
        <p:spPr bwMode="auto">
          <a:xfrm>
            <a:off x="250825" y="1125538"/>
            <a:ext cx="223361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800" b="1" i="1">
                <a:solidFill>
                  <a:srgbClr val="006600"/>
                </a:solidFill>
              </a:rPr>
              <a:t>Карточка 1</a:t>
            </a:r>
          </a:p>
        </p:txBody>
      </p:sp>
      <p:sp>
        <p:nvSpPr>
          <p:cNvPr id="20484" name="TextBox 1"/>
          <p:cNvSpPr txBox="1">
            <a:spLocks noChangeArrowheads="1"/>
          </p:cNvSpPr>
          <p:nvPr/>
        </p:nvSpPr>
        <p:spPr bwMode="auto">
          <a:xfrm>
            <a:off x="4140200" y="2100263"/>
            <a:ext cx="4752975" cy="369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1300" b="1" u="sng">
                <a:solidFill>
                  <a:schemeClr val="bg1"/>
                </a:solidFill>
              </a:rPr>
              <a:t>Рекомендуемые  вопросы и задания:</a:t>
            </a:r>
            <a:r>
              <a:rPr lang="ru-RU" sz="1300" b="1">
                <a:solidFill>
                  <a:schemeClr val="bg1"/>
                </a:solidFill>
              </a:rPr>
              <a:t>                                                                                                                      </a:t>
            </a:r>
            <a:r>
              <a:rPr lang="en-US" sz="1300" b="1">
                <a:solidFill>
                  <a:schemeClr val="bg1"/>
                </a:solidFill>
              </a:rPr>
              <a:t>                           </a:t>
            </a:r>
            <a:r>
              <a:rPr lang="ru-RU" sz="1300" b="1">
                <a:solidFill>
                  <a:schemeClr val="bg1"/>
                </a:solidFill>
              </a:rPr>
              <a:t>  </a:t>
            </a:r>
          </a:p>
          <a:p>
            <a:pPr eaLnBrk="1" hangingPunct="1"/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1. Что ты видишь на картинке? </a:t>
            </a:r>
            <a:r>
              <a:rPr lang="ru-RU" sz="1300">
                <a:solidFill>
                  <a:schemeClr val="bg1"/>
                </a:solidFill>
              </a:rPr>
              <a:t>(море)  </a:t>
            </a:r>
            <a:r>
              <a:rPr lang="ru-RU" sz="1300" b="1">
                <a:solidFill>
                  <a:schemeClr val="bg1"/>
                </a:solidFill>
              </a:rPr>
              <a:t>Поясни (</a:t>
            </a:r>
            <a:r>
              <a:rPr lang="ru-RU" sz="1300">
                <a:solidFill>
                  <a:schemeClr val="bg1"/>
                </a:solidFill>
              </a:rPr>
              <a:t>дельфины, пальмы и т.д.)</a:t>
            </a: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2. Что плывёт по морю?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3. Какой это вид транспорта?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4. Приведи примеры водного транспорта  </a:t>
            </a:r>
            <a:r>
              <a:rPr lang="ru-RU" sz="1300">
                <a:solidFill>
                  <a:schemeClr val="bg1"/>
                </a:solidFill>
              </a:rPr>
              <a:t>(лодка, катер, парусник, пароход и т.д.)</a:t>
            </a: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 5. Отгадайте загадку, о каком транспорте идет речь?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         </a:t>
            </a:r>
            <a:r>
              <a:rPr lang="ru-RU" sz="1300">
                <a:solidFill>
                  <a:schemeClr val="bg1"/>
                </a:solidFill>
              </a:rPr>
              <a:t>Паровоз без колес, вот так чудо – паровоз.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     Не с ума ли он сошел – прямо по морю пошел?     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                                 (пароход)</a:t>
            </a: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6. Сосчитай, сколько кораблей нарисовано, по образцу: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    (</a:t>
            </a:r>
            <a:r>
              <a:rPr lang="ru-RU" sz="1300">
                <a:solidFill>
                  <a:schemeClr val="bg1"/>
                </a:solidFill>
              </a:rPr>
              <a:t>один корабль,  два корабля, …пять кораблей)</a:t>
            </a: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7. Нарисуй картинку на тему «Я летом на море (реке)».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8. Выучи загадку о пароходе.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 </a:t>
            </a:r>
            <a:endParaRPr lang="ru-RU" sz="1300">
              <a:solidFill>
                <a:schemeClr val="bg1"/>
              </a:solidFill>
            </a:endParaRPr>
          </a:p>
        </p:txBody>
      </p:sp>
      <p:pic>
        <p:nvPicPr>
          <p:cNvPr id="9" name="Picture 2" descr="C:\Documents and Settings\Admin\Мои документы\Мои рисунки\Изображение\Изображение 026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11037" y="1988840"/>
            <a:ext cx="3851920" cy="3917359"/>
          </a:xfrm>
          <a:prstGeom prst="roundRect">
            <a:avLst>
              <a:gd name="adj" fmla="val 16667"/>
            </a:avLst>
          </a:prstGeom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572" y="554811"/>
            <a:ext cx="7340072" cy="5786478"/>
          </a:xfrm>
        </p:spPr>
        <p:txBody>
          <a:bodyPr>
            <a:normAutofit fontScale="9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ru-RU" i="1" dirty="0" smtClean="0">
                <a:ln w="50800"/>
                <a:solidFill>
                  <a:schemeClr val="accent2">
                    <a:lumMod val="50000"/>
                  </a:schemeClr>
                </a:solidFill>
                <a:effectLst/>
              </a:rPr>
              <a:t>Игра – ведущая деятельность         дошкольного возраста. </a:t>
            </a:r>
            <a:br>
              <a:rPr lang="ru-RU" i="1" dirty="0" smtClean="0">
                <a:ln w="50800"/>
                <a:solidFill>
                  <a:schemeClr val="accent2">
                    <a:lumMod val="50000"/>
                  </a:schemeClr>
                </a:solidFill>
                <a:effectLst/>
              </a:rPr>
            </a:br>
            <a:r>
              <a:rPr lang="ru-RU" i="1" dirty="0" smtClean="0">
                <a:ln w="50800"/>
                <a:solidFill>
                  <a:schemeClr val="accent2">
                    <a:lumMod val="50000"/>
                  </a:schemeClr>
                </a:solidFill>
                <a:effectLst/>
              </a:rPr>
              <a:t>Игровой характер обучения поможет быстрее и лучше понять, усвоить программный материал.</a:t>
            </a:r>
            <a:endParaRPr lang="ru-RU" i="1" dirty="0">
              <a:ln w="50800"/>
              <a:solidFill>
                <a:schemeClr val="accent2">
                  <a:lumMod val="50000"/>
                </a:schemeClr>
              </a:solidFill>
              <a:effectLst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31626" y="188640"/>
            <a:ext cx="7373109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3.2. Наземный транспорт</a:t>
            </a:r>
          </a:p>
        </p:txBody>
      </p:sp>
      <p:sp>
        <p:nvSpPr>
          <p:cNvPr id="21507" name="TextBox 6"/>
          <p:cNvSpPr txBox="1">
            <a:spLocks noChangeArrowheads="1"/>
          </p:cNvSpPr>
          <p:nvPr/>
        </p:nvSpPr>
        <p:spPr bwMode="auto">
          <a:xfrm>
            <a:off x="250825" y="1125538"/>
            <a:ext cx="223361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800" b="1" i="1">
                <a:solidFill>
                  <a:srgbClr val="006600"/>
                </a:solidFill>
              </a:rPr>
              <a:t>Карточка 1</a:t>
            </a:r>
          </a:p>
        </p:txBody>
      </p:sp>
      <p:sp>
        <p:nvSpPr>
          <p:cNvPr id="21508" name="TextBox 1"/>
          <p:cNvSpPr txBox="1">
            <a:spLocks noChangeArrowheads="1"/>
          </p:cNvSpPr>
          <p:nvPr/>
        </p:nvSpPr>
        <p:spPr bwMode="auto">
          <a:xfrm>
            <a:off x="4067175" y="1363663"/>
            <a:ext cx="4752975" cy="549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1300" b="1" i="1" u="sng">
                <a:solidFill>
                  <a:schemeClr val="bg1"/>
                </a:solidFill>
              </a:rPr>
              <a:t>Рекомендуемые  вопросы и задания:</a:t>
            </a:r>
            <a:r>
              <a:rPr lang="ru-RU" sz="1300" b="1">
                <a:solidFill>
                  <a:schemeClr val="bg1"/>
                </a:solidFill>
              </a:rPr>
              <a:t>                                                                                                                     </a:t>
            </a:r>
            <a:r>
              <a:rPr lang="en-US" sz="1300" b="1">
                <a:solidFill>
                  <a:schemeClr val="bg1"/>
                </a:solidFill>
              </a:rPr>
              <a:t>                           </a:t>
            </a:r>
            <a:r>
              <a:rPr lang="ru-RU" sz="1300" b="1">
                <a:solidFill>
                  <a:schemeClr val="bg1"/>
                </a:solidFill>
              </a:rPr>
              <a:t>   </a:t>
            </a:r>
          </a:p>
          <a:p>
            <a:pPr eaLnBrk="1" hangingPunct="1"/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1. Что ты видишь на картинке? </a:t>
            </a:r>
            <a:r>
              <a:rPr lang="ru-RU" sz="1300">
                <a:solidFill>
                  <a:schemeClr val="bg1"/>
                </a:solidFill>
              </a:rPr>
              <a:t>(дорогу, автомобиль, автобус)</a:t>
            </a: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2. Какой это вид транспорта?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4. Приведи примеры  наземного  транспорта.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 5. Отгадайте загадку: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    </a:t>
            </a:r>
            <a:r>
              <a:rPr lang="ru-RU" sz="1300">
                <a:solidFill>
                  <a:schemeClr val="bg1"/>
                </a:solidFill>
              </a:rPr>
              <a:t>Накорми меня бензином, на копытца дай резины,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    И тогда, поднявши пыль,  побежит  ….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                               (автомобиль)</a:t>
            </a: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   </a:t>
            </a:r>
            <a:r>
              <a:rPr lang="ru-RU" sz="1300">
                <a:solidFill>
                  <a:schemeClr val="bg1"/>
                </a:solidFill>
              </a:rPr>
              <a:t>Что за чудо – белый дом, ребятишек много в нем.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        Носит обувь из резины и питается бензином                        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                                 (автобус)</a:t>
            </a: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6. Скажи, этот транспорт перевозит людей или  грузы?  (Пример: Это транспорт перевозит людей)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7. Как называют людей, которые едут в транспорте?  (В транспорте едут пассажиры)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8.Как называется транспорт, который перевозит пассажиров?  (Пассажирский транспорт)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9. Приведи примеры пассажирского транспорта.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10.  Сосчитай, сколько  машин, автобусов  по образцу: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       (</a:t>
            </a:r>
            <a:r>
              <a:rPr lang="ru-RU" sz="1300">
                <a:solidFill>
                  <a:schemeClr val="bg1"/>
                </a:solidFill>
              </a:rPr>
              <a:t>одна машина,  две  машины, …пять  машин; один автобус, два автобуса, …пять автобусов )</a:t>
            </a: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11. Поговорите о поведении ребёнка на дороге, на перекрёстке. Нарисуй после беседы рисунок « Незнайка переходит дорогу»</a:t>
            </a:r>
            <a:endParaRPr lang="ru-RU" sz="1300">
              <a:solidFill>
                <a:schemeClr val="bg1"/>
              </a:solidFill>
            </a:endParaRPr>
          </a:p>
        </p:txBody>
      </p:sp>
      <p:pic>
        <p:nvPicPr>
          <p:cNvPr id="8" name="Picture 2" descr="C:\Documents and Settings\Admin\Мои документы\Мои рисунки\Изображение\Изображение 025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7505" y="2074027"/>
            <a:ext cx="3960440" cy="3662182"/>
          </a:xfrm>
          <a:prstGeom prst="roundRect">
            <a:avLst>
              <a:gd name="adj" fmla="val 16667"/>
            </a:avLst>
          </a:prstGeom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10907" y="188640"/>
            <a:ext cx="3014543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4. Мебель</a:t>
            </a:r>
          </a:p>
        </p:txBody>
      </p:sp>
      <p:sp>
        <p:nvSpPr>
          <p:cNvPr id="22531" name="TextBox 6"/>
          <p:cNvSpPr txBox="1">
            <a:spLocks noChangeArrowheads="1"/>
          </p:cNvSpPr>
          <p:nvPr/>
        </p:nvSpPr>
        <p:spPr bwMode="auto">
          <a:xfrm>
            <a:off x="250825" y="1125538"/>
            <a:ext cx="223361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800" b="1" i="1">
                <a:solidFill>
                  <a:srgbClr val="006600"/>
                </a:solidFill>
              </a:rPr>
              <a:t>Карточка 1</a:t>
            </a:r>
          </a:p>
        </p:txBody>
      </p:sp>
      <p:pic>
        <p:nvPicPr>
          <p:cNvPr id="10" name="Picture 3" descr="C:\Documents and Settings\Admin\Мои документы\Мои рисунки\Изображение\Изображение 032.jpg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47702" y="2135034"/>
            <a:ext cx="3452343" cy="321161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  <p:sp>
        <p:nvSpPr>
          <p:cNvPr id="22533" name="TextBox 10"/>
          <p:cNvSpPr txBox="1">
            <a:spLocks noChangeArrowheads="1"/>
          </p:cNvSpPr>
          <p:nvPr/>
        </p:nvSpPr>
        <p:spPr bwMode="auto">
          <a:xfrm>
            <a:off x="4067175" y="2159000"/>
            <a:ext cx="4752975" cy="289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1300" b="1" i="1" u="sng">
                <a:solidFill>
                  <a:schemeClr val="bg1"/>
                </a:solidFill>
              </a:rPr>
              <a:t>Рекомендуемые вопросы и задания:</a:t>
            </a:r>
            <a:r>
              <a:rPr lang="ru-RU" sz="1300" b="1">
                <a:solidFill>
                  <a:schemeClr val="bg1"/>
                </a:solidFill>
              </a:rPr>
              <a:t>                                                                                                                     </a:t>
            </a:r>
            <a:r>
              <a:rPr lang="en-US" sz="1300" b="1">
                <a:solidFill>
                  <a:schemeClr val="bg1"/>
                </a:solidFill>
              </a:rPr>
              <a:t>                             </a:t>
            </a:r>
            <a:r>
              <a:rPr lang="ru-RU" sz="1300" b="1">
                <a:solidFill>
                  <a:schemeClr val="bg1"/>
                </a:solidFill>
              </a:rPr>
              <a:t>  </a:t>
            </a:r>
          </a:p>
          <a:p>
            <a:pPr eaLnBrk="1" hangingPunct="1"/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1.  Что  ты видишь  на картинке?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2.  Как можно назвать одним словом? (мебель)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3.  Для чего нужны шкаф? стол? стул?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4.  Из чего можно делать мебель?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5.  Какую мебель ты ещё знаешь?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6. Сосчитай, сколько шкафов, столов, стульев ты видишь, по образцу: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   </a:t>
            </a:r>
            <a:r>
              <a:rPr lang="ru-RU" sz="1300">
                <a:solidFill>
                  <a:schemeClr val="bg1"/>
                </a:solidFill>
              </a:rPr>
              <a:t>(один шкаф, два шкафа, …пять шкафов; один стол, два стола, …пять столов  один стул, два стула, …пять стульев)</a:t>
            </a: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7. Нарисуй картинку «Моя комната».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endParaRPr lang="ru-RU" sz="13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10907" y="188640"/>
            <a:ext cx="3014543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4. Мебель</a:t>
            </a:r>
          </a:p>
        </p:txBody>
      </p:sp>
      <p:sp>
        <p:nvSpPr>
          <p:cNvPr id="23555" name="TextBox 6"/>
          <p:cNvSpPr txBox="1">
            <a:spLocks noChangeArrowheads="1"/>
          </p:cNvSpPr>
          <p:nvPr/>
        </p:nvSpPr>
        <p:spPr bwMode="auto">
          <a:xfrm>
            <a:off x="250825" y="1125538"/>
            <a:ext cx="223361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800" b="1" i="1">
                <a:solidFill>
                  <a:srgbClr val="006600"/>
                </a:solidFill>
              </a:rPr>
              <a:t>Карточка 2</a:t>
            </a:r>
          </a:p>
        </p:txBody>
      </p:sp>
      <p:sp>
        <p:nvSpPr>
          <p:cNvPr id="23556" name="TextBox 1"/>
          <p:cNvSpPr txBox="1">
            <a:spLocks noChangeArrowheads="1"/>
          </p:cNvSpPr>
          <p:nvPr/>
        </p:nvSpPr>
        <p:spPr bwMode="auto">
          <a:xfrm>
            <a:off x="3995738" y="1989138"/>
            <a:ext cx="4752975" cy="309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1300" b="1" u="sng">
                <a:solidFill>
                  <a:schemeClr val="bg1"/>
                </a:solidFill>
              </a:rPr>
              <a:t>Рекомендуемые вопросы и задания:</a:t>
            </a:r>
            <a:r>
              <a:rPr lang="ru-RU" sz="1300" b="1">
                <a:solidFill>
                  <a:schemeClr val="bg1"/>
                </a:solidFill>
              </a:rPr>
              <a:t>                                                                                                      </a:t>
            </a:r>
            <a:r>
              <a:rPr lang="en-US" sz="1300" b="1">
                <a:solidFill>
                  <a:schemeClr val="bg1"/>
                </a:solidFill>
              </a:rPr>
              <a:t>                             </a:t>
            </a:r>
            <a:r>
              <a:rPr lang="ru-RU" sz="1300" b="1">
                <a:solidFill>
                  <a:schemeClr val="bg1"/>
                </a:solidFill>
              </a:rPr>
              <a:t>                 </a:t>
            </a:r>
          </a:p>
          <a:p>
            <a:pPr eaLnBrk="1" hangingPunct="1"/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1.  Что  ты видишь  на картинке?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2.  Как можно назвать одним словом? </a:t>
            </a:r>
            <a:r>
              <a:rPr lang="ru-RU" sz="1300">
                <a:solidFill>
                  <a:schemeClr val="bg1"/>
                </a:solidFill>
              </a:rPr>
              <a:t>(мебель)</a:t>
            </a: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3.  Для чего нужны  диван? кресло? кровать?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4.  Из чего можно делать мебель?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5.  Какую мебель ты ещё знаешь?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6. Сосчитай, сколько диванов, кресел, кроватей? ты видишь, по образцу: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    </a:t>
            </a:r>
            <a:r>
              <a:rPr lang="ru-RU" sz="1300">
                <a:solidFill>
                  <a:schemeClr val="bg1"/>
                </a:solidFill>
              </a:rPr>
              <a:t>(один  диван, два дивана, …пять диванов; одно  кресло,  два  кресла, …пять  кресел; одна кровать, две  кровати,  …пять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    кроватей)</a:t>
            </a: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7. Слепи мебель для трёх медведей (по желанию ребёнка - стол, стул, кровать).</a:t>
            </a:r>
            <a:endParaRPr lang="ru-RU" sz="1300">
              <a:solidFill>
                <a:schemeClr val="bg1"/>
              </a:solidFill>
            </a:endParaRPr>
          </a:p>
        </p:txBody>
      </p:sp>
      <p:pic>
        <p:nvPicPr>
          <p:cNvPr id="8" name="Picture 2" descr="C:\Documents and Settings\Admin\Мои документы\Мои рисунки\Изображение\Изображение 031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7504" y="2060848"/>
            <a:ext cx="3638778" cy="30896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01898" y="188640"/>
            <a:ext cx="3032561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5. Одежда</a:t>
            </a:r>
          </a:p>
        </p:txBody>
      </p:sp>
      <p:sp>
        <p:nvSpPr>
          <p:cNvPr id="24579" name="TextBox 6"/>
          <p:cNvSpPr txBox="1">
            <a:spLocks noChangeArrowheads="1"/>
          </p:cNvSpPr>
          <p:nvPr/>
        </p:nvSpPr>
        <p:spPr bwMode="auto">
          <a:xfrm>
            <a:off x="250825" y="1125538"/>
            <a:ext cx="223361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800" b="1" i="1">
                <a:solidFill>
                  <a:srgbClr val="006600"/>
                </a:solidFill>
              </a:rPr>
              <a:t>Карточка 1</a:t>
            </a:r>
          </a:p>
        </p:txBody>
      </p:sp>
      <p:sp>
        <p:nvSpPr>
          <p:cNvPr id="24580" name="TextBox 1"/>
          <p:cNvSpPr txBox="1">
            <a:spLocks noChangeArrowheads="1"/>
          </p:cNvSpPr>
          <p:nvPr/>
        </p:nvSpPr>
        <p:spPr bwMode="auto">
          <a:xfrm>
            <a:off x="4067175" y="1387475"/>
            <a:ext cx="4752975" cy="429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1300" b="1" u="sng">
                <a:solidFill>
                  <a:schemeClr val="bg1"/>
                </a:solidFill>
              </a:rPr>
              <a:t>Рекомендуемые вопросы и задания:</a:t>
            </a:r>
            <a:r>
              <a:rPr lang="ru-RU" sz="1300" b="1">
                <a:solidFill>
                  <a:schemeClr val="bg1"/>
                </a:solidFill>
              </a:rPr>
              <a:t>                                                                                                                    </a:t>
            </a:r>
          </a:p>
          <a:p>
            <a:pPr eaLnBrk="1" hangingPunct="1"/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Назови, что ты видишь на картинке.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Как можно назвать одним словом?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Эту одежду выбирает мальчик Костя, значит это какая одежда? </a:t>
            </a:r>
            <a:r>
              <a:rPr lang="ru-RU" sz="1300">
                <a:solidFill>
                  <a:schemeClr val="bg1"/>
                </a:solidFill>
              </a:rPr>
              <a:t>(мужская)</a:t>
            </a: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Поговорить о различных видах одежды, по выбору: верхняя - нижняя одежда; женская – мужская;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Детская – взрослая; зимняя – летняя и т.д.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Помоги мальчику Косте, сосчитать одежду, по образцу: </a:t>
            </a:r>
            <a:r>
              <a:rPr lang="ru-RU" sz="1300">
                <a:solidFill>
                  <a:schemeClr val="bg1"/>
                </a:solidFill>
              </a:rPr>
              <a:t>одна футболка, две футболки, ..пять футболок; одна рубашка, две рубашки, ..пять рубашек; одна куртка, две куртки, ..пять курток.</a:t>
            </a: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Назови части рубашки </a:t>
            </a:r>
            <a:r>
              <a:rPr lang="ru-RU" sz="1300">
                <a:solidFill>
                  <a:schemeClr val="bg1"/>
                </a:solidFill>
              </a:rPr>
              <a:t>(воротник, рукава, карманы, манжеты, пуговицы).</a:t>
            </a: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Нарисуй  милиционера, пожарного, военного, моряка и т.д. (</a:t>
            </a:r>
            <a:r>
              <a:rPr lang="ru-RU" sz="1300">
                <a:solidFill>
                  <a:schemeClr val="bg1"/>
                </a:solidFill>
              </a:rPr>
              <a:t>по желанию и выбору ребёнка).</a:t>
            </a:r>
            <a:r>
              <a:rPr lang="ru-RU" sz="1300" b="1">
                <a:solidFill>
                  <a:schemeClr val="bg1"/>
                </a:solidFill>
              </a:rPr>
              <a:t>Поговорите о форме (</a:t>
            </a:r>
            <a:r>
              <a:rPr lang="ru-RU" sz="1300">
                <a:solidFill>
                  <a:schemeClr val="bg1"/>
                </a:solidFill>
              </a:rPr>
              <a:t>спец.одежде)</a:t>
            </a: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Выучите скороговорку: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Кукушка кукушонку купила капюшон,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Как в капюшоне он смешон!</a:t>
            </a:r>
          </a:p>
        </p:txBody>
      </p:sp>
      <p:pic>
        <p:nvPicPr>
          <p:cNvPr id="9" name="Picture 2" descr="C:\Documents and Settings\Admin\Мои документы\Мои рисунки\Изображение\Изображение 029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14282" y="2000240"/>
            <a:ext cx="3709646" cy="33729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01898" y="188640"/>
            <a:ext cx="3032561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5. Одежда</a:t>
            </a:r>
          </a:p>
        </p:txBody>
      </p:sp>
      <p:sp>
        <p:nvSpPr>
          <p:cNvPr id="25603" name="TextBox 6"/>
          <p:cNvSpPr txBox="1">
            <a:spLocks noChangeArrowheads="1"/>
          </p:cNvSpPr>
          <p:nvPr/>
        </p:nvSpPr>
        <p:spPr bwMode="auto">
          <a:xfrm>
            <a:off x="250825" y="1125538"/>
            <a:ext cx="223361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800" b="1" i="1">
                <a:solidFill>
                  <a:srgbClr val="006600"/>
                </a:solidFill>
              </a:rPr>
              <a:t>Карточка 1</a:t>
            </a:r>
          </a:p>
        </p:txBody>
      </p:sp>
      <p:sp>
        <p:nvSpPr>
          <p:cNvPr id="25604" name="TextBox 1"/>
          <p:cNvSpPr txBox="1">
            <a:spLocks noChangeArrowheads="1"/>
          </p:cNvSpPr>
          <p:nvPr/>
        </p:nvSpPr>
        <p:spPr bwMode="auto">
          <a:xfrm>
            <a:off x="4067175" y="1387475"/>
            <a:ext cx="4752975" cy="449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1300" b="1" u="sng">
                <a:solidFill>
                  <a:schemeClr val="bg1"/>
                </a:solidFill>
              </a:rPr>
              <a:t>Рекомендуемые вопросы и задания:</a:t>
            </a:r>
            <a:r>
              <a:rPr lang="ru-RU" sz="1300" b="1">
                <a:solidFill>
                  <a:schemeClr val="bg1"/>
                </a:solidFill>
              </a:rPr>
              <a:t>                                                                                                                    </a:t>
            </a:r>
          </a:p>
          <a:p>
            <a:pPr eaLnBrk="1" hangingPunct="1"/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Назови, что ты видишь на картинке.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Как можно назвать одним словом?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Эту одежду выбирает девочка Настя, значит это какая одежда? </a:t>
            </a:r>
            <a:r>
              <a:rPr lang="ru-RU" sz="1300">
                <a:solidFill>
                  <a:schemeClr val="bg1"/>
                </a:solidFill>
              </a:rPr>
              <a:t>(женская)</a:t>
            </a: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Поговорить о различных видах одежды, по выбору: верхняя - нижняя одежда; женская – мужская;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Детская – взрослая; зимняя – летняя и т.д.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Помоги девочке Насте, сосчитать одежду, по образцу: </a:t>
            </a:r>
            <a:r>
              <a:rPr lang="ru-RU" sz="1300">
                <a:solidFill>
                  <a:schemeClr val="bg1"/>
                </a:solidFill>
              </a:rPr>
              <a:t>одно платье, два платья, ...пять платьев; одна юбка, две  юбки, ..пять  юбок; одна шуба, две  шубы, ..пять шуб.</a:t>
            </a: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Как называется профессия человека, который шьёт одежду? 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Нарисуй  милиционера, пожарного, военного, моряка и т.д. </a:t>
            </a:r>
            <a:r>
              <a:rPr lang="ru-RU" sz="1300">
                <a:solidFill>
                  <a:schemeClr val="bg1"/>
                </a:solidFill>
              </a:rPr>
              <a:t>(по желанию и выбору ребёнка).</a:t>
            </a:r>
            <a:r>
              <a:rPr lang="ru-RU" sz="1300" b="1">
                <a:solidFill>
                  <a:schemeClr val="bg1"/>
                </a:solidFill>
              </a:rPr>
              <a:t>Поговорите о форме </a:t>
            </a:r>
            <a:r>
              <a:rPr lang="ru-RU" sz="1300">
                <a:solidFill>
                  <a:schemeClr val="bg1"/>
                </a:solidFill>
              </a:rPr>
              <a:t>(спец. одежде).</a:t>
            </a: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Выучите скороговорку: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Стеша спешила,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Рубашку шила,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Да поспешила,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Рукав не дошила.</a:t>
            </a:r>
          </a:p>
        </p:txBody>
      </p:sp>
      <p:pic>
        <p:nvPicPr>
          <p:cNvPr id="8" name="Picture 3" descr="C:\Documents and Settings\Admin\Мои документы\Мои рисунки\Изображение\Изображение 030.jpg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3915" y="2060848"/>
            <a:ext cx="3685997" cy="33843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68421" y="188640"/>
            <a:ext cx="2899513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6. Посуда</a:t>
            </a:r>
          </a:p>
        </p:txBody>
      </p:sp>
      <p:sp>
        <p:nvSpPr>
          <p:cNvPr id="26627" name="TextBox 6"/>
          <p:cNvSpPr txBox="1">
            <a:spLocks noChangeArrowheads="1"/>
          </p:cNvSpPr>
          <p:nvPr/>
        </p:nvSpPr>
        <p:spPr bwMode="auto">
          <a:xfrm>
            <a:off x="250825" y="1125538"/>
            <a:ext cx="223361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800" b="1" i="1">
                <a:solidFill>
                  <a:srgbClr val="006600"/>
                </a:solidFill>
              </a:rPr>
              <a:t>Карточка 2</a:t>
            </a:r>
          </a:p>
        </p:txBody>
      </p:sp>
      <p:sp>
        <p:nvSpPr>
          <p:cNvPr id="26628" name="TextBox 1"/>
          <p:cNvSpPr txBox="1">
            <a:spLocks noChangeArrowheads="1"/>
          </p:cNvSpPr>
          <p:nvPr/>
        </p:nvSpPr>
        <p:spPr bwMode="auto">
          <a:xfrm>
            <a:off x="4067175" y="1387475"/>
            <a:ext cx="4752975" cy="449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1300" b="1" u="sng">
                <a:solidFill>
                  <a:schemeClr val="bg1"/>
                </a:solidFill>
              </a:rPr>
              <a:t>Рекомендуемые вопросы и задания:</a:t>
            </a:r>
            <a:r>
              <a:rPr lang="ru-RU" sz="1300" b="1">
                <a:solidFill>
                  <a:schemeClr val="bg1"/>
                </a:solidFill>
              </a:rPr>
              <a:t>                                                                                                                    </a:t>
            </a:r>
          </a:p>
          <a:p>
            <a:pPr eaLnBrk="1" hangingPunct="1"/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Назови, что ты видишь на картинке.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Как можно назвать одним словом?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Эту одежду выбирает девочка Настя, значит это какая одежда? </a:t>
            </a:r>
            <a:r>
              <a:rPr lang="ru-RU" sz="1300">
                <a:solidFill>
                  <a:schemeClr val="bg1"/>
                </a:solidFill>
              </a:rPr>
              <a:t>(женская)</a:t>
            </a: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Поговорить о различных видах одежды, по выбору: верхняя - нижняя одежда; женская – мужская;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Детская – взрослая; зимняя – летняя и т.д.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Помоги девочке Насте, сосчитать одежду, по образцу: </a:t>
            </a:r>
            <a:r>
              <a:rPr lang="ru-RU" sz="1300">
                <a:solidFill>
                  <a:schemeClr val="bg1"/>
                </a:solidFill>
              </a:rPr>
              <a:t>одно платье, два платья, ...пять платьев; одна юбка, две  юбки, ..пять  юбок; одна шуба, две  шубы, ..пять шуб.</a:t>
            </a: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Как называется профессия человека, который шьёт одежду? 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Нарисуй  милиционера, пожарного, военного, моряка и т.д. </a:t>
            </a:r>
            <a:r>
              <a:rPr lang="ru-RU" sz="1300">
                <a:solidFill>
                  <a:schemeClr val="bg1"/>
                </a:solidFill>
              </a:rPr>
              <a:t>(по желанию и выбору ребёнка).</a:t>
            </a:r>
            <a:r>
              <a:rPr lang="ru-RU" sz="1300" b="1">
                <a:solidFill>
                  <a:schemeClr val="bg1"/>
                </a:solidFill>
              </a:rPr>
              <a:t>Поговорите о форме </a:t>
            </a:r>
            <a:r>
              <a:rPr lang="ru-RU" sz="1300">
                <a:solidFill>
                  <a:schemeClr val="bg1"/>
                </a:solidFill>
              </a:rPr>
              <a:t>(спец. одежде).</a:t>
            </a: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Выучите скороговорку: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Стеша спешила,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Рубашку шила,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Да поспешила,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Рукав не дошила.</a:t>
            </a:r>
          </a:p>
        </p:txBody>
      </p:sp>
      <p:pic>
        <p:nvPicPr>
          <p:cNvPr id="8" name="Picture 3" descr="C:\Documents and Settings\Admin\Мои документы\Мои рисунки\Изображение\Изображение 030.jpg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3915" y="2060848"/>
            <a:ext cx="3685997" cy="33843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68421" y="188640"/>
            <a:ext cx="2899513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6. Посуда</a:t>
            </a:r>
          </a:p>
        </p:txBody>
      </p:sp>
      <p:sp>
        <p:nvSpPr>
          <p:cNvPr id="27651" name="TextBox 6"/>
          <p:cNvSpPr txBox="1">
            <a:spLocks noChangeArrowheads="1"/>
          </p:cNvSpPr>
          <p:nvPr/>
        </p:nvSpPr>
        <p:spPr bwMode="auto">
          <a:xfrm>
            <a:off x="250825" y="1125538"/>
            <a:ext cx="223361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800" b="1" i="1">
                <a:solidFill>
                  <a:srgbClr val="006600"/>
                </a:solidFill>
              </a:rPr>
              <a:t>Карточка 1</a:t>
            </a:r>
          </a:p>
        </p:txBody>
      </p:sp>
      <p:sp>
        <p:nvSpPr>
          <p:cNvPr id="27652" name="TextBox 1"/>
          <p:cNvSpPr txBox="1">
            <a:spLocks noChangeArrowheads="1"/>
          </p:cNvSpPr>
          <p:nvPr/>
        </p:nvSpPr>
        <p:spPr bwMode="auto">
          <a:xfrm>
            <a:off x="4067175" y="1387475"/>
            <a:ext cx="4752975" cy="509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1300" b="1" u="sng">
                <a:solidFill>
                  <a:schemeClr val="bg1"/>
                </a:solidFill>
              </a:rPr>
              <a:t>Рекомендуемые вопросы и задания:</a:t>
            </a:r>
            <a:r>
              <a:rPr lang="ru-RU" sz="1300" b="1">
                <a:solidFill>
                  <a:schemeClr val="bg1"/>
                </a:solidFill>
              </a:rPr>
              <a:t>                                                                                                                                                    </a:t>
            </a:r>
          </a:p>
          <a:p>
            <a:pPr eaLnBrk="1" hangingPunct="1"/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Назови предметы, которые ты видишь.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Как можно назвать эти  предметы одним словом?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Какую посуду ты знаешь ещё?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Из чего может быть сделана посуда?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Для чего нужны чайник? тарелка? кастрюля? стакан? ложка?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Отгадай загадки, о какой посуде они?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Из горячего колодца                                   Кто такая?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Через нос водица льётся.                       Каши зачерпнёт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          (чайник)                                         И отправит в рот.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                                                                       (ложка)</a:t>
            </a: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Игра «Скажи наоборот»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Ложка чистая  –  ложка грязная.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Тарелка глубокая  –  тарелка мелкая.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 Стакан большой  –  стакан  маленький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Чайник горячий  –  чайник холодный</a:t>
            </a: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Сосчитай  сколько чайников, кастрюль, тарелок, ложек, стаканов ты видишь на картинке по образцу: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(одна кастрюля, две кастрюли, …пять кастрюль; одна ложка, две ложки, ….пять ложек; одна тарелка, две тарелки, …пять тарелок; один чайник, два чайника, …пять чайников)</a:t>
            </a: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Нарисуй   кастрюлю, назови её  части.  </a:t>
            </a:r>
            <a:endParaRPr lang="ru-RU" sz="1300">
              <a:solidFill>
                <a:schemeClr val="bg1"/>
              </a:solidFill>
            </a:endParaRPr>
          </a:p>
        </p:txBody>
      </p:sp>
      <p:pic>
        <p:nvPicPr>
          <p:cNvPr id="6" name="Picture 2" descr="C:\Documents and Settings\Admin\Мои документы\Мои рисунки\Изображение\Изображение 021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1916832"/>
            <a:ext cx="3851920" cy="34563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68421" y="188640"/>
            <a:ext cx="2899513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6. Посуда</a:t>
            </a:r>
          </a:p>
        </p:txBody>
      </p:sp>
      <p:sp>
        <p:nvSpPr>
          <p:cNvPr id="28675" name="TextBox 6"/>
          <p:cNvSpPr txBox="1">
            <a:spLocks noChangeArrowheads="1"/>
          </p:cNvSpPr>
          <p:nvPr/>
        </p:nvSpPr>
        <p:spPr bwMode="auto">
          <a:xfrm>
            <a:off x="250825" y="1125538"/>
            <a:ext cx="223361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800" b="1" i="1">
                <a:solidFill>
                  <a:srgbClr val="006600"/>
                </a:solidFill>
              </a:rPr>
              <a:t>Карточка 2</a:t>
            </a:r>
          </a:p>
        </p:txBody>
      </p:sp>
      <p:pic>
        <p:nvPicPr>
          <p:cNvPr id="8" name="Picture 3" descr="C:\Documents and Settings\Admin\Мои документы\Мои рисунки\Изображение\Изображение 022.jpg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25223" y="1990973"/>
            <a:ext cx="3942721" cy="374441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  <p:sp>
        <p:nvSpPr>
          <p:cNvPr id="28677" name="TextBox 8"/>
          <p:cNvSpPr txBox="1">
            <a:spLocks noChangeArrowheads="1"/>
          </p:cNvSpPr>
          <p:nvPr/>
        </p:nvSpPr>
        <p:spPr bwMode="auto">
          <a:xfrm>
            <a:off x="4211638" y="1125538"/>
            <a:ext cx="4572000" cy="549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1300" b="1" u="sng">
                <a:solidFill>
                  <a:schemeClr val="bg1"/>
                </a:solidFill>
              </a:rPr>
              <a:t>Рекомендуемые вопросы и задания:</a:t>
            </a:r>
            <a:r>
              <a:rPr lang="ru-RU" sz="1300" b="1">
                <a:solidFill>
                  <a:schemeClr val="bg1"/>
                </a:solidFill>
              </a:rPr>
              <a:t>                                                                                      </a:t>
            </a:r>
          </a:p>
          <a:p>
            <a:pPr eaLnBrk="1" hangingPunct="1"/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Назови предметы, которые ты видишь.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Как можно назвать эти  предметы одним словом?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Какую посуду ты знаешь ещё?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Из чего может быть сделана посуда?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Для чего нужны чайник, чайная  чашка, кувшин, сковорода? 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Отгадай загадки, о какой посуде они?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 </a:t>
            </a:r>
            <a:r>
              <a:rPr lang="ru-RU" sz="1300">
                <a:solidFill>
                  <a:schemeClr val="bg1"/>
                </a:solidFill>
              </a:rPr>
              <a:t>Из горячего колодца                                                          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И в столовой, и на кухне,     Если варят – то в кастрюле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 Через нос водица льётся.                 Жарят на ….                                             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 В ресторане – и везде:                    (сковорода)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           (чайник)                               </a:t>
            </a: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Игра «Скажи наоборот»</a:t>
            </a:r>
            <a:endParaRPr lang="ru-RU" sz="1300">
              <a:solidFill>
                <a:schemeClr val="bg1"/>
              </a:solidFill>
            </a:endParaRP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Сковорода  тяжёлая  –  сковорода  лёгкая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Кувшин большой  –   кувшин  маленький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Чайник горячий  –  чайник холодный</a:t>
            </a:r>
          </a:p>
          <a:p>
            <a:pPr eaLnBrk="1" hangingPunct="1"/>
            <a:r>
              <a:rPr lang="ru-RU" sz="1300">
                <a:solidFill>
                  <a:schemeClr val="bg1"/>
                </a:solidFill>
              </a:rPr>
              <a:t>Чайная чашка чистая  - чайная чашка грязная</a:t>
            </a: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Сосчитай, сколько чайников, кастрюль, тарелок, ложек, стаканов ты видишь на картинке  по образцу:(</a:t>
            </a:r>
            <a:r>
              <a:rPr lang="ru-RU" sz="1300">
                <a:solidFill>
                  <a:schemeClr val="bg1"/>
                </a:solidFill>
              </a:rPr>
              <a:t>одна сковорода, две сковороды, …пять сковородок; один кувшин, два кувшина, ….пять кувшинов; одна  чайная чашка, две  чайных чашек, …пять  чайных чашек; один чайник, два чайника, …пять чайников;)</a:t>
            </a:r>
          </a:p>
          <a:p>
            <a:pPr eaLnBrk="1" hangingPunct="1"/>
            <a:r>
              <a:rPr lang="ru-RU" sz="1300" b="1">
                <a:solidFill>
                  <a:schemeClr val="bg1"/>
                </a:solidFill>
              </a:rPr>
              <a:t>Нарисуй чайник, назови его части.</a:t>
            </a:r>
            <a:endParaRPr lang="ru-RU" sz="13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/>
                </a:solidFill>
                <a:effectLst/>
              </a:rPr>
              <a:t>Результативность использования индивидуальных карточек в работе с детьми</a:t>
            </a:r>
            <a:endParaRPr lang="ru-RU" dirty="0">
              <a:solidFill>
                <a:schemeClr val="bg1"/>
              </a:solidFill>
              <a:effectLst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179388" y="5300663"/>
            <a:ext cx="8643937" cy="1071562"/>
          </a:xfrm>
        </p:spPr>
        <p:txBody>
          <a:bodyPr>
            <a:normAutofit fontScale="77500" lnSpcReduction="20000"/>
          </a:bodyPr>
          <a:lstStyle/>
          <a:p>
            <a:pPr marL="548640" indent="-411480" algn="just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G"/>
              <a:defRPr/>
            </a:pPr>
            <a:r>
              <a:rPr lang="en-US" dirty="0" smtClean="0">
                <a:solidFill>
                  <a:schemeClr val="bg1"/>
                </a:solidFill>
              </a:rPr>
              <a:t>   </a:t>
            </a:r>
            <a:r>
              <a:rPr lang="ru-RU" b="1" dirty="0" smtClean="0">
                <a:solidFill>
                  <a:schemeClr val="bg1"/>
                </a:solidFill>
              </a:rPr>
              <a:t>Итоги мониторинга показывают динамику речевого развития детей старшего дошкольного возраста. Этому способствовало  использование индивидуальных карточек по формированию грамматического строя речи, совместно с другими методиками коррекционного воздействия.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/>
          </a:p>
        </p:txBody>
      </p:sp>
      <p:sp>
        <p:nvSpPr>
          <p:cNvPr id="29700" name="Объект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graphicFrame>
        <p:nvGraphicFramePr>
          <p:cNvPr id="29701" name="Объект 1"/>
          <p:cNvGraphicFramePr>
            <a:graphicFrameLocks/>
          </p:cNvGraphicFramePr>
          <p:nvPr/>
        </p:nvGraphicFramePr>
        <p:xfrm>
          <a:off x="1739900" y="1868488"/>
          <a:ext cx="5664200" cy="312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7" r:id="rId3" imgW="5669771" imgH="3115326" progId="Excel.Chart.8">
                  <p:embed/>
                </p:oleObj>
              </mc:Choice>
              <mc:Fallback>
                <p:oleObj r:id="rId3" imgW="5669771" imgH="3115326" progId="Excel.Chart.8">
                  <p:embed/>
                  <p:pic>
                    <p:nvPicPr>
                      <p:cNvPr id="0" name="Объект 1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9900" y="1868488"/>
                        <a:ext cx="5664200" cy="312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428604"/>
            <a:ext cx="8229600" cy="71438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Литература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072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88" y="1500188"/>
            <a:ext cx="8358187" cy="4929187"/>
          </a:xfrm>
        </p:spPr>
        <p:txBody>
          <a:bodyPr/>
          <a:lstStyle/>
          <a:p>
            <a:pPr marL="342900" indent="-342900" algn="just" eaLnBrk="1" hangingPunct="1"/>
            <a:r>
              <a:rPr lang="ru-RU" sz="1600" smtClean="0">
                <a:solidFill>
                  <a:schemeClr val="bg1"/>
                </a:solidFill>
              </a:rPr>
              <a:t>1.  Арушанова  А.Г.«Речь и речевое развитие общение детей. Формирование грамматического строя речи», М, 2004</a:t>
            </a:r>
          </a:p>
          <a:p>
            <a:pPr marL="342900" indent="-342900" algn="just" eaLnBrk="1" hangingPunct="1"/>
            <a:r>
              <a:rPr lang="ru-RU" sz="1600" smtClean="0">
                <a:solidFill>
                  <a:schemeClr val="bg1"/>
                </a:solidFill>
              </a:rPr>
              <a:t>2.  Брежнева  В.А., Брежнев Н.В. «Хочу всё знать. Рабочая тетрадь по развитию речи детей старшего дошкольного возраста с методическими рекомендациями»</a:t>
            </a:r>
          </a:p>
          <a:p>
            <a:pPr marL="342900" indent="-342900" algn="just" eaLnBrk="1" hangingPunct="1"/>
            <a:r>
              <a:rPr lang="ru-RU" sz="1600" smtClean="0">
                <a:solidFill>
                  <a:schemeClr val="bg1"/>
                </a:solidFill>
              </a:rPr>
              <a:t>3. Вераксы Н.Е. Основная общеобразовательная программа дошкольного образования. От рождения до школы.</a:t>
            </a:r>
          </a:p>
          <a:p>
            <a:pPr marL="342900" indent="-342900" algn="just" eaLnBrk="1" hangingPunct="1"/>
            <a:r>
              <a:rPr lang="ru-RU" sz="1600" smtClean="0">
                <a:solidFill>
                  <a:schemeClr val="bg1"/>
                </a:solidFill>
              </a:rPr>
              <a:t>4. Теремкова Н.Э.  «Логопедические домашние задания для детей 5-7 лет с ОНР»</a:t>
            </a:r>
          </a:p>
          <a:p>
            <a:pPr marL="342900" indent="-342900" algn="just" eaLnBrk="1" hangingPunct="1"/>
            <a:r>
              <a:rPr lang="ru-RU" sz="1600" smtClean="0">
                <a:solidFill>
                  <a:schemeClr val="bg1"/>
                </a:solidFill>
              </a:rPr>
              <a:t>5.Филичева Т.Б, Чиркина Г.В. Программа «Логопедическая работа по преодолению фонетико-фонематического недоразвития у детей подготовительной группы»</a:t>
            </a:r>
          </a:p>
          <a:p>
            <a:pPr marL="342900" indent="-342900" algn="just" eaLnBrk="1" hangingPunct="1"/>
            <a:endParaRPr lang="ru-RU" sz="1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sz="1200" smtClean="0">
                <a:ln>
                  <a:noFill/>
                </a:ln>
                <a:solidFill>
                  <a:srgbClr val="000000"/>
                </a:solidFill>
                <a:effectLst/>
              </a:rPr>
              <a:t>Цель создания пособия: «… воспитание умения в простых случаях сочетать числительные с существительными в роде, числе и падеже…» </a:t>
            </a:r>
            <a:br>
              <a:rPr lang="ru-RU" sz="1200" smtClean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lang="ru-RU" sz="1200" smtClean="0">
                <a:ln>
                  <a:noFill/>
                </a:ln>
                <a:solidFill>
                  <a:srgbClr val="000000"/>
                </a:solidFill>
                <a:effectLst/>
              </a:rPr>
              <a:t>(Т.Б.Филичева, Г.В.Чиркина «Программа логопедической работы по преодолению ФФН у детей подготовительной к школе группы») </a:t>
            </a:r>
            <a:br>
              <a:rPr lang="ru-RU" sz="1200" smtClean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lang="ru-RU" sz="1200" smtClean="0">
                <a:ln>
                  <a:noFill/>
                </a:ln>
                <a:solidFill>
                  <a:srgbClr val="000000"/>
                </a:solidFill>
                <a:effectLst/>
              </a:rPr>
              <a:t>Дидактический материал составлен в соответствии с ФГОС  ДО. </a:t>
            </a:r>
            <a:br>
              <a:rPr lang="ru-RU" sz="1200" smtClean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lang="ru-RU" sz="1200" smtClean="0">
                <a:ln>
                  <a:noFill/>
                </a:ln>
                <a:solidFill>
                  <a:srgbClr val="000000"/>
                </a:solidFill>
                <a:effectLst/>
              </a:rPr>
              <a:t>Содержание дидактического материала обеспечивает развитие детей в образовательных областях:</a:t>
            </a:r>
          </a:p>
        </p:txBody>
      </p:sp>
      <p:sp>
        <p:nvSpPr>
          <p:cNvPr id="4099" name="Rectangle 5"/>
          <p:cNvSpPr>
            <a:spLocks noGrp="1"/>
          </p:cNvSpPr>
          <p:nvPr>
            <p:ph type="body" idx="1"/>
          </p:nvPr>
        </p:nvSpPr>
        <p:spPr>
          <a:xfrm>
            <a:off x="468313" y="1628775"/>
            <a:ext cx="8229600" cy="47085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ru-RU" smtClean="0"/>
          </a:p>
        </p:txBody>
      </p:sp>
      <p:sp>
        <p:nvSpPr>
          <p:cNvPr id="4100" name="AutoShape 34"/>
          <p:cNvSpPr>
            <a:spLocks noChangeArrowheads="1"/>
          </p:cNvSpPr>
          <p:nvPr/>
        </p:nvSpPr>
        <p:spPr bwMode="auto">
          <a:xfrm rot="5400000">
            <a:off x="1439069" y="872332"/>
            <a:ext cx="720725" cy="2376487"/>
          </a:xfrm>
          <a:prstGeom prst="chevron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/>
            <a:r>
              <a:rPr lang="ru-RU" sz="1200" b="1">
                <a:solidFill>
                  <a:schemeClr val="bg1"/>
                </a:solidFill>
              </a:rPr>
              <a:t>Социально-коммуникативное</a:t>
            </a:r>
          </a:p>
          <a:p>
            <a:pPr algn="ctr"/>
            <a:r>
              <a:rPr lang="ru-RU" sz="1200" b="1">
                <a:solidFill>
                  <a:schemeClr val="bg1"/>
                </a:solidFill>
              </a:rPr>
              <a:t> развитие</a:t>
            </a:r>
          </a:p>
        </p:txBody>
      </p:sp>
      <p:sp>
        <p:nvSpPr>
          <p:cNvPr id="4101" name="AutoShape 35"/>
          <p:cNvSpPr>
            <a:spLocks noChangeArrowheads="1"/>
          </p:cNvSpPr>
          <p:nvPr/>
        </p:nvSpPr>
        <p:spPr bwMode="auto">
          <a:xfrm rot="5400000">
            <a:off x="1439069" y="2024857"/>
            <a:ext cx="720725" cy="2376487"/>
          </a:xfrm>
          <a:prstGeom prst="chevron">
            <a:avLst>
              <a:gd name="adj" fmla="val 2500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/>
            <a:r>
              <a:rPr lang="ru-RU" sz="1200" b="1">
                <a:solidFill>
                  <a:schemeClr val="bg1"/>
                </a:solidFill>
              </a:rPr>
              <a:t>Познавательное</a:t>
            </a:r>
          </a:p>
          <a:p>
            <a:pPr algn="ctr"/>
            <a:r>
              <a:rPr lang="ru-RU" sz="1200" b="1">
                <a:solidFill>
                  <a:schemeClr val="bg1"/>
                </a:solidFill>
              </a:rPr>
              <a:t>развитие</a:t>
            </a:r>
          </a:p>
        </p:txBody>
      </p:sp>
      <p:sp>
        <p:nvSpPr>
          <p:cNvPr id="4102" name="AutoShape 36"/>
          <p:cNvSpPr>
            <a:spLocks noChangeArrowheads="1"/>
          </p:cNvSpPr>
          <p:nvPr/>
        </p:nvSpPr>
        <p:spPr bwMode="auto">
          <a:xfrm rot="5400000">
            <a:off x="1367632" y="3248819"/>
            <a:ext cx="792162" cy="2305050"/>
          </a:xfrm>
          <a:prstGeom prst="chevron">
            <a:avLst>
              <a:gd name="adj" fmla="val 25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/>
            <a:r>
              <a:rPr lang="ru-RU" sz="1200" b="1">
                <a:solidFill>
                  <a:schemeClr val="bg1"/>
                </a:solidFill>
              </a:rPr>
              <a:t>Речевое развитие</a:t>
            </a:r>
          </a:p>
        </p:txBody>
      </p:sp>
      <p:sp>
        <p:nvSpPr>
          <p:cNvPr id="4103" name="AutoShape 37"/>
          <p:cNvSpPr>
            <a:spLocks noChangeArrowheads="1"/>
          </p:cNvSpPr>
          <p:nvPr/>
        </p:nvSpPr>
        <p:spPr bwMode="auto">
          <a:xfrm rot="5400000">
            <a:off x="1367631" y="4472782"/>
            <a:ext cx="792163" cy="2305050"/>
          </a:xfrm>
          <a:prstGeom prst="chevro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/>
            <a:r>
              <a:rPr lang="ru-RU" sz="1200" b="1">
                <a:solidFill>
                  <a:schemeClr val="bg1"/>
                </a:solidFill>
              </a:rPr>
              <a:t>Художественно-эстетическое </a:t>
            </a:r>
          </a:p>
          <a:p>
            <a:pPr algn="ctr"/>
            <a:r>
              <a:rPr lang="ru-RU" sz="1200" b="1">
                <a:solidFill>
                  <a:schemeClr val="bg1"/>
                </a:solidFill>
              </a:rPr>
              <a:t>развитие</a:t>
            </a:r>
          </a:p>
        </p:txBody>
      </p:sp>
      <p:sp>
        <p:nvSpPr>
          <p:cNvPr id="4104" name="AutoShape 38"/>
          <p:cNvSpPr>
            <a:spLocks noChangeArrowheads="1"/>
          </p:cNvSpPr>
          <p:nvPr/>
        </p:nvSpPr>
        <p:spPr bwMode="auto">
          <a:xfrm>
            <a:off x="3203575" y="1630363"/>
            <a:ext cx="5256213" cy="719137"/>
          </a:xfrm>
          <a:prstGeom prst="roundRect">
            <a:avLst>
              <a:gd name="adj" fmla="val 16667"/>
            </a:avLst>
          </a:prstGeom>
          <a:solidFill>
            <a:srgbClr val="33CC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1200">
                <a:solidFill>
                  <a:schemeClr val="bg1"/>
                </a:solidFill>
              </a:rPr>
              <a:t>Развитие общения и взаимодействия ребенка со взрослыми.</a:t>
            </a:r>
          </a:p>
          <a:p>
            <a:pPr algn="ctr"/>
            <a:r>
              <a:rPr lang="ru-RU" sz="1200">
                <a:solidFill>
                  <a:schemeClr val="bg1"/>
                </a:solidFill>
              </a:rPr>
              <a:t> Становление самостоятельности, целенаправленности </a:t>
            </a:r>
          </a:p>
          <a:p>
            <a:pPr algn="ctr"/>
            <a:r>
              <a:rPr lang="ru-RU" sz="1200">
                <a:solidFill>
                  <a:schemeClr val="bg1"/>
                </a:solidFill>
              </a:rPr>
              <a:t>и саморегуляции  собственных действий</a:t>
            </a:r>
            <a:r>
              <a:rPr lang="ru-RU" sz="1200"/>
              <a:t>.</a:t>
            </a:r>
          </a:p>
        </p:txBody>
      </p:sp>
      <p:sp>
        <p:nvSpPr>
          <p:cNvPr id="4105" name="AutoShape 39"/>
          <p:cNvSpPr>
            <a:spLocks noChangeArrowheads="1"/>
          </p:cNvSpPr>
          <p:nvPr/>
        </p:nvSpPr>
        <p:spPr bwMode="auto">
          <a:xfrm>
            <a:off x="3276600" y="2781300"/>
            <a:ext cx="5256213" cy="719138"/>
          </a:xfrm>
          <a:prstGeom prst="roundRect">
            <a:avLst>
              <a:gd name="adj" fmla="val 16667"/>
            </a:avLst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1200">
                <a:solidFill>
                  <a:schemeClr val="bg1"/>
                </a:solidFill>
              </a:rPr>
              <a:t>Развитие интересов детей, формирование первичных представлений</a:t>
            </a:r>
          </a:p>
          <a:p>
            <a:pPr algn="ctr"/>
            <a:r>
              <a:rPr lang="ru-RU" sz="1200">
                <a:solidFill>
                  <a:schemeClr val="bg1"/>
                </a:solidFill>
              </a:rPr>
              <a:t> об объектах окружающего мира, о свойствах и отношениях </a:t>
            </a:r>
          </a:p>
          <a:p>
            <a:pPr algn="ctr"/>
            <a:r>
              <a:rPr lang="ru-RU" sz="1200">
                <a:solidFill>
                  <a:schemeClr val="bg1"/>
                </a:solidFill>
              </a:rPr>
              <a:t>объектов окружающего мира.</a:t>
            </a:r>
          </a:p>
        </p:txBody>
      </p:sp>
      <p:sp>
        <p:nvSpPr>
          <p:cNvPr id="4106" name="AutoShape 41"/>
          <p:cNvSpPr>
            <a:spLocks noChangeArrowheads="1"/>
          </p:cNvSpPr>
          <p:nvPr/>
        </p:nvSpPr>
        <p:spPr bwMode="auto">
          <a:xfrm>
            <a:off x="3276600" y="3933825"/>
            <a:ext cx="5327650" cy="719138"/>
          </a:xfrm>
          <a:prstGeom prst="roundRect">
            <a:avLst>
              <a:gd name="adj" fmla="val 16667"/>
            </a:avLst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1200">
                <a:solidFill>
                  <a:schemeClr val="bg1"/>
                </a:solidFill>
              </a:rPr>
              <a:t>Обогащение активного словаря, развитие связной, грамматически</a:t>
            </a:r>
          </a:p>
          <a:p>
            <a:pPr algn="ctr"/>
            <a:r>
              <a:rPr lang="ru-RU" sz="1200">
                <a:solidFill>
                  <a:schemeClr val="bg1"/>
                </a:solidFill>
              </a:rPr>
              <a:t>правильной диалогической речи</a:t>
            </a:r>
          </a:p>
        </p:txBody>
      </p:sp>
      <p:sp>
        <p:nvSpPr>
          <p:cNvPr id="4107" name="AutoShape 42"/>
          <p:cNvSpPr>
            <a:spLocks noChangeArrowheads="1"/>
          </p:cNvSpPr>
          <p:nvPr/>
        </p:nvSpPr>
        <p:spPr bwMode="auto">
          <a:xfrm>
            <a:off x="3276600" y="5157788"/>
            <a:ext cx="5327650" cy="7207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1200">
                <a:solidFill>
                  <a:schemeClr val="bg1"/>
                </a:solidFill>
              </a:rPr>
              <a:t>Развитие предпосылок смыслового восприятия и понимания мира </a:t>
            </a:r>
          </a:p>
          <a:p>
            <a:pPr algn="ctr"/>
            <a:r>
              <a:rPr lang="ru-RU" sz="1200">
                <a:solidFill>
                  <a:schemeClr val="bg1"/>
                </a:solidFill>
              </a:rPr>
              <a:t>природы, реализацию самостоятельной, творческой деятельности детей</a:t>
            </a:r>
          </a:p>
          <a:p>
            <a:pPr algn="ctr"/>
            <a:r>
              <a:rPr lang="ru-RU" sz="1200">
                <a:solidFill>
                  <a:schemeClr val="bg1"/>
                </a:solidFill>
              </a:rPr>
              <a:t>(изобразительной).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179386" y="1571612"/>
            <a:ext cx="8569325" cy="242889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П А С И Б О     </a:t>
            </a:r>
            <a:br>
              <a:rPr lang="ru-RU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А     В Н И М А Н И Е !!!</a:t>
            </a:r>
            <a:endParaRPr lang="ru-RU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4357694"/>
            <a:ext cx="8043890" cy="2071702"/>
          </a:xfrm>
          <a:extLst/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cap="none" dirty="0" smtClean="0">
                <a:ln w="900" cmpd="sng">
                  <a:solidFill>
                    <a:schemeClr val="accent3">
                      <a:lumMod val="60000"/>
                      <a:lumOff val="4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Планирование работы:</a:t>
            </a: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" pitchFamily="2" charset="2"/>
              <a:buChar char="Ø"/>
              <a:defRPr/>
            </a:pPr>
            <a:r>
              <a:rPr lang="ru-RU" dirty="0" smtClean="0"/>
              <a:t>  </a:t>
            </a:r>
            <a:r>
              <a:rPr lang="ru-RU" cap="none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Тематическое</a:t>
            </a:r>
            <a:endParaRPr lang="ru-RU" dirty="0" smtClean="0">
              <a:ln>
                <a:solidFill>
                  <a:srgbClr val="002060"/>
                </a:solidFill>
              </a:ln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" pitchFamily="2" charset="2"/>
              <a:buChar char="Ø"/>
              <a:defRPr/>
            </a:pPr>
            <a:r>
              <a:rPr lang="ru-RU" dirty="0" smtClean="0"/>
              <a:t>  </a:t>
            </a:r>
            <a:r>
              <a:rPr lang="ru-RU" cap="none" dirty="0" smtClean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  <a:latin typeface="+mj-lt"/>
              </a:rPr>
              <a:t>Личностно-ориентированное</a:t>
            </a:r>
            <a:endParaRPr lang="ru-RU" cap="none" dirty="0">
              <a:ln>
                <a:solidFill>
                  <a:srgbClr val="002060"/>
                </a:solidFill>
              </a:ln>
              <a:solidFill>
                <a:srgbClr val="0070C0"/>
              </a:solidFill>
              <a:latin typeface="+mj-lt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000100" y="285728"/>
            <a:ext cx="7072362" cy="1071570"/>
          </a:xfrm>
          <a:extLst/>
        </p:spPr>
        <p:txBody>
          <a:bodyPr>
            <a:normAutofit fontScale="92500" lnSpcReduction="10000"/>
          </a:bodyPr>
          <a:lstStyle/>
          <a:p>
            <a:pPr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Целевая группа: дети 6-7 лет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algn="ctr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cap="none" dirty="0" smtClean="0">
                <a:ln w="18000">
                  <a:solidFill>
                    <a:srgbClr val="002060"/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Форма организации работы</a:t>
            </a:r>
          </a:p>
          <a:p>
            <a:pPr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/>
          </a:p>
        </p:txBody>
      </p:sp>
      <p:pic>
        <p:nvPicPr>
          <p:cNvPr id="7" name="Содержимое 6" descr="SDC13899.JPG"/>
          <p:cNvPicPr>
            <a:picLocks noGrp="1" noChangeAspect="1"/>
          </p:cNvPicPr>
          <p:nvPr>
            <p:ph sz="quarter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00760" y="2143116"/>
            <a:ext cx="1857388" cy="2071702"/>
          </a:xfrm>
          <a:prstGeom prst="round2DiagRect">
            <a:avLst/>
          </a:prstGeom>
          <a:ln>
            <a:solidFill>
              <a:schemeClr val="accent1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</p:pic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85721" y="1214423"/>
            <a:ext cx="8401080" cy="500066"/>
          </a:xfrm>
          <a:extLst/>
        </p:spPr>
        <p:txBody>
          <a:bodyPr>
            <a:norm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     С родителями         </a:t>
            </a:r>
            <a:r>
              <a:rPr lang="ru-RU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</a:rPr>
              <a:t>С логопедом        С воспитателем   </a:t>
            </a:r>
            <a:endParaRPr lang="ru-RU" b="1" dirty="0">
              <a:ln>
                <a:solidFill>
                  <a:schemeClr val="accent1">
                    <a:lumMod val="50000"/>
                  </a:schemeClr>
                </a:solidFill>
              </a:ln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3794" name="Picture 2" descr="C:\Documents and Settings\Admin\Рабочий стол\мамин конкурс\2013_01_31\SDC1390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28992" y="2143116"/>
            <a:ext cx="1857388" cy="2071702"/>
          </a:xfrm>
          <a:prstGeom prst="round2DiagRect">
            <a:avLst/>
          </a:prstGeom>
          <a:ln>
            <a:solidFill>
              <a:schemeClr val="accent1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Нашивка 9"/>
          <p:cNvSpPr/>
          <p:nvPr/>
        </p:nvSpPr>
        <p:spPr>
          <a:xfrm rot="5400000">
            <a:off x="1643063" y="1714500"/>
            <a:ext cx="357188" cy="357187"/>
          </a:xfrm>
          <a:prstGeom prst="chevron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ln>
                <a:solidFill>
                  <a:srgbClr val="00206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1" name="Нашивка 10"/>
          <p:cNvSpPr/>
          <p:nvPr/>
        </p:nvSpPr>
        <p:spPr>
          <a:xfrm rot="5400000">
            <a:off x="4143375" y="1714500"/>
            <a:ext cx="357188" cy="357188"/>
          </a:xfrm>
          <a:prstGeom prst="chevron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ln>
                <a:solidFill>
                  <a:srgbClr val="00206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2" name="Нашивка 11"/>
          <p:cNvSpPr/>
          <p:nvPr/>
        </p:nvSpPr>
        <p:spPr>
          <a:xfrm rot="5400000">
            <a:off x="6786563" y="1714500"/>
            <a:ext cx="357188" cy="357187"/>
          </a:xfrm>
          <a:prstGeom prst="chevron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ln>
                <a:solidFill>
                  <a:srgbClr val="002060"/>
                </a:solidFill>
              </a:ln>
              <a:solidFill>
                <a:srgbClr val="0070C0"/>
              </a:solidFill>
            </a:endParaRPr>
          </a:p>
        </p:txBody>
      </p:sp>
      <p:pic>
        <p:nvPicPr>
          <p:cNvPr id="1026" name="Picture 2" descr="C:\Documents and Settings\Admin\Рабочий стол\SDC13909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2910" y="2143116"/>
            <a:ext cx="2000264" cy="2071702"/>
          </a:xfrm>
          <a:prstGeom prst="round2DiagRect">
            <a:avLst/>
          </a:prstGeom>
          <a:noFill/>
          <a:ln w="12700">
            <a:solidFill>
              <a:schemeClr val="accent1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28688" y="1214438"/>
            <a:ext cx="7215187" cy="5000625"/>
          </a:xfrm>
        </p:spPr>
        <p:txBody>
          <a:bodyPr>
            <a:normAutofit fontScale="92500" lnSpcReduction="10000"/>
          </a:bodyPr>
          <a:lstStyle/>
          <a:p>
            <a:pPr marL="457200" indent="-457200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80000"/>
              <a:buFont typeface="+mj-lt"/>
              <a:buAutoNum type="arabicPeriod"/>
              <a:defRPr/>
            </a:pPr>
            <a:r>
              <a:rPr lang="ru-RU" dirty="0" smtClean="0">
                <a:solidFill>
                  <a:schemeClr val="bg1"/>
                </a:solidFill>
              </a:rPr>
              <a:t>Животный мир </a:t>
            </a:r>
          </a:p>
          <a:p>
            <a:pPr marL="1325880" lvl="1" indent="-45720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chemeClr val="bg1"/>
                </a:solidFill>
              </a:rPr>
              <a:t>1.1  дикие животные</a:t>
            </a:r>
          </a:p>
          <a:p>
            <a:pPr marL="1325880" lvl="1" indent="-45720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chemeClr val="bg1"/>
                </a:solidFill>
              </a:rPr>
              <a:t>1.2 домашние животные</a:t>
            </a:r>
          </a:p>
          <a:p>
            <a:pPr marL="1325880" lvl="1" indent="-45720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chemeClr val="bg1"/>
                </a:solidFill>
              </a:rPr>
              <a:t>1.3 птицы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80000"/>
              <a:buFont typeface="+mj-lt"/>
              <a:buAutoNum type="arabicPeriod"/>
              <a:defRPr/>
            </a:pPr>
            <a:r>
              <a:rPr lang="ru-RU" dirty="0" smtClean="0">
                <a:solidFill>
                  <a:schemeClr val="bg1"/>
                </a:solidFill>
              </a:rPr>
              <a:t> Сад-огород</a:t>
            </a:r>
          </a:p>
          <a:p>
            <a:pPr marL="1325880" lvl="1" indent="-45720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chemeClr val="bg1"/>
                </a:solidFill>
              </a:rPr>
              <a:t>2.1. фрукты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и овощи</a:t>
            </a:r>
          </a:p>
          <a:p>
            <a:pPr marL="1325880" lvl="1" indent="-45720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chemeClr val="bg1"/>
                </a:solidFill>
              </a:rPr>
              <a:t>2.2. ягоды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80000"/>
              <a:buFont typeface="+mj-lt"/>
              <a:buAutoNum type="arabicPeriod"/>
              <a:defRPr/>
            </a:pPr>
            <a:r>
              <a:rPr lang="ru-RU" dirty="0" smtClean="0">
                <a:solidFill>
                  <a:schemeClr val="bg1"/>
                </a:solidFill>
              </a:rPr>
              <a:t>Транспорт</a:t>
            </a:r>
          </a:p>
          <a:p>
            <a:pPr marL="1325880" lvl="1" indent="-45720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chemeClr val="bg1"/>
                </a:solidFill>
              </a:rPr>
              <a:t>3.1. воздушный </a:t>
            </a:r>
          </a:p>
          <a:p>
            <a:pPr marL="1325880" lvl="1" indent="-45720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chemeClr val="bg1"/>
                </a:solidFill>
              </a:rPr>
              <a:t>3.2. водный</a:t>
            </a:r>
          </a:p>
          <a:p>
            <a:pPr marL="1325880" lvl="1" indent="-457200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Wingdings 2"/>
              <a:buNone/>
              <a:defRPr/>
            </a:pPr>
            <a:r>
              <a:rPr lang="ru-RU" dirty="0" smtClean="0">
                <a:solidFill>
                  <a:schemeClr val="bg1"/>
                </a:solidFill>
              </a:rPr>
              <a:t>3.3. наземный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80000"/>
              <a:buFont typeface="+mj-lt"/>
              <a:buAutoNum type="arabicPeriod"/>
              <a:defRPr/>
            </a:pPr>
            <a:r>
              <a:rPr lang="ru-RU" dirty="0" smtClean="0">
                <a:solidFill>
                  <a:schemeClr val="bg1"/>
                </a:solidFill>
              </a:rPr>
              <a:t>Мебель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80000"/>
              <a:buFont typeface="+mj-lt"/>
              <a:buAutoNum type="arabicPeriod"/>
              <a:defRPr/>
            </a:pPr>
            <a:r>
              <a:rPr lang="ru-RU" dirty="0" smtClean="0">
                <a:solidFill>
                  <a:schemeClr val="bg1"/>
                </a:solidFill>
              </a:rPr>
              <a:t>Одежда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80000"/>
              <a:buFont typeface="+mj-lt"/>
              <a:buAutoNum type="arabicPeriod"/>
              <a:defRPr/>
            </a:pPr>
            <a:r>
              <a:rPr lang="ru-RU" dirty="0" smtClean="0">
                <a:solidFill>
                  <a:schemeClr val="bg1"/>
                </a:solidFill>
              </a:rPr>
              <a:t>Посуда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2919" y="260648"/>
            <a:ext cx="8798178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Виды индивидуальных карточек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Изображение 017.jpg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504" y="1844824"/>
            <a:ext cx="3528392" cy="34563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1529664" y="188640"/>
            <a:ext cx="6084679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1.1. Дикие животные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95738" y="1628775"/>
            <a:ext cx="5040312" cy="3894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300" b="1" i="1" u="sng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Рекомендуемые  вопросы и задания</a:t>
            </a: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:                                                                         </a:t>
            </a:r>
            <a:r>
              <a:rPr lang="en-US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                            </a:t>
            </a: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                       </a:t>
            </a:r>
            <a:r>
              <a:rPr lang="en-US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                 </a:t>
            </a: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 </a:t>
            </a:r>
          </a:p>
          <a:p>
            <a:pPr>
              <a:defRPr/>
            </a:pP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Какое время года изображено на картинке?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Каких  животных ты видишь?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Как можно назвать их одним словом? (дикие)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О каком животном загадка?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 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Словно  царскую корону,                  Рыжая птичница</a:t>
            </a:r>
          </a:p>
          <a:p>
            <a:pPr>
              <a:defRPr/>
            </a:pPr>
            <a:r>
              <a:rPr lang="ru-RU" sz="1300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    Носит он свои рога.                      В курятник пришла,</a:t>
            </a:r>
          </a:p>
          <a:p>
            <a:pPr>
              <a:defRPr/>
            </a:pPr>
            <a:r>
              <a:rPr lang="ru-RU" sz="1300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Ест лишайник, мох зелёный.            Всех  кур  перечла</a:t>
            </a:r>
          </a:p>
          <a:p>
            <a:pPr>
              <a:defRPr/>
            </a:pPr>
            <a:r>
              <a:rPr lang="ru-RU" sz="1300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   Любит  снежные луга                     И с собой унесла.</a:t>
            </a:r>
          </a:p>
          <a:p>
            <a:pPr>
              <a:defRPr/>
            </a:pPr>
            <a:r>
              <a:rPr lang="ru-RU" sz="1300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             (олень)                                          (лиса)</a:t>
            </a: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 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Сосчитай, сколько оленей и лис ты видишь, по образцу: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         </a:t>
            </a:r>
            <a:r>
              <a:rPr lang="ru-RU" sz="1300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(один олень, два оленя…….пять оленей; одна лиса, две лисы ……пять лис)</a:t>
            </a: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Каких диких  животных ты ещё знаешь, назови.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Нарисуй картинку на тему «Моё  любимое  дикое  животное»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</p:txBody>
      </p:sp>
      <p:sp>
        <p:nvSpPr>
          <p:cNvPr id="7173" name="TextBox 6"/>
          <p:cNvSpPr txBox="1">
            <a:spLocks noChangeArrowheads="1"/>
          </p:cNvSpPr>
          <p:nvPr/>
        </p:nvSpPr>
        <p:spPr bwMode="auto">
          <a:xfrm>
            <a:off x="250825" y="1125538"/>
            <a:ext cx="223361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800" b="1" i="1">
                <a:solidFill>
                  <a:srgbClr val="006600"/>
                </a:solidFill>
              </a:rPr>
              <a:t>Карточка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29664" y="188640"/>
            <a:ext cx="6084679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1.1. Дикие животные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24300" y="1628775"/>
            <a:ext cx="5040313" cy="4894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300" b="1" i="1" u="sng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Рекомендуемые  вопросы и задания</a:t>
            </a: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:    </a:t>
            </a: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                                                                                            </a:t>
            </a:r>
            <a:r>
              <a:rPr lang="en-US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                                              </a:t>
            </a: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 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Какое время года изображено на картинке?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Каких  животных ты видишь?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Как можно назвать их одним словом? (дикие)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О каком животном загадка?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Зимой беленький,              Кто по ёлкам ловко скачет,                                                              А летом серенький.                 И взлетает на дубы?                                                                          </a:t>
            </a:r>
          </a:p>
          <a:p>
            <a:pPr>
              <a:defRPr/>
            </a:pPr>
            <a:r>
              <a:rPr lang="ru-RU" sz="1300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         (заяц)                          Кто в дупле орехи прячет,</a:t>
            </a:r>
          </a:p>
          <a:p>
            <a:pPr>
              <a:defRPr/>
            </a:pPr>
            <a:r>
              <a:rPr lang="ru-RU" sz="1300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                                               Сушит на зиму грибы?</a:t>
            </a:r>
          </a:p>
          <a:p>
            <a:pPr>
              <a:defRPr/>
            </a:pPr>
            <a:r>
              <a:rPr lang="ru-RU" sz="1300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                                                         (белка)</a:t>
            </a:r>
          </a:p>
          <a:p>
            <a:pPr>
              <a:defRPr/>
            </a:pPr>
            <a:r>
              <a:rPr lang="ru-RU" sz="1300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                     Кто в лесу глухом  живет</a:t>
            </a:r>
          </a:p>
          <a:p>
            <a:pPr>
              <a:defRPr/>
            </a:pPr>
            <a:r>
              <a:rPr lang="ru-RU" sz="1300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                    Неуклюжий, косолапый?</a:t>
            </a:r>
          </a:p>
          <a:p>
            <a:pPr>
              <a:defRPr/>
            </a:pPr>
            <a:r>
              <a:rPr lang="ru-RU" sz="1300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                     Летом ест малину, мёд,</a:t>
            </a:r>
          </a:p>
          <a:p>
            <a:pPr>
              <a:defRPr/>
            </a:pPr>
            <a:r>
              <a:rPr lang="ru-RU" sz="1300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                     А зимой сосёт он лапу.</a:t>
            </a:r>
          </a:p>
          <a:p>
            <a:pPr>
              <a:defRPr/>
            </a:pPr>
            <a:r>
              <a:rPr lang="ru-RU" sz="1300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                              (медведь)</a:t>
            </a: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Как зовут  деток у  зайца, белки, медведя?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Сосчитай, сколько  бельчат, медвежат и  зайчат ты видишь (по образцу) : </a:t>
            </a:r>
            <a:r>
              <a:rPr lang="ru-RU" sz="1300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(один бельчонок, два бельчонка, …пять бельчат;  один медвежонок, два медвежонка, …пять медвежат ; один зайчонок, два  зайчонка, …пять  зайчат)         </a:t>
            </a: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Каких диких  животных ты ещё знаешь, назови.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Нарисуй картинку на тему «Моё  любимое  дикое  животное»  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</p:txBody>
      </p:sp>
      <p:sp>
        <p:nvSpPr>
          <p:cNvPr id="8196" name="TextBox 6"/>
          <p:cNvSpPr txBox="1">
            <a:spLocks noChangeArrowheads="1"/>
          </p:cNvSpPr>
          <p:nvPr/>
        </p:nvSpPr>
        <p:spPr bwMode="auto">
          <a:xfrm>
            <a:off x="250825" y="1125538"/>
            <a:ext cx="223361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800" b="1" i="1">
                <a:solidFill>
                  <a:srgbClr val="006600"/>
                </a:solidFill>
              </a:rPr>
              <a:t>Карточка 2</a:t>
            </a:r>
          </a:p>
        </p:txBody>
      </p:sp>
      <p:pic>
        <p:nvPicPr>
          <p:cNvPr id="8" name="Picture 2" descr="C:\Documents and Settings\Admin\Мои документы\Мои рисунки\Изображение\Изображение 018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7504" y="1916832"/>
            <a:ext cx="3672408" cy="34563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4875" y="188640"/>
            <a:ext cx="7354257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1.2. Домашние животные</a:t>
            </a:r>
          </a:p>
        </p:txBody>
      </p:sp>
      <p:sp>
        <p:nvSpPr>
          <p:cNvPr id="9219" name="TextBox 6"/>
          <p:cNvSpPr txBox="1">
            <a:spLocks noChangeArrowheads="1"/>
          </p:cNvSpPr>
          <p:nvPr/>
        </p:nvSpPr>
        <p:spPr bwMode="auto">
          <a:xfrm>
            <a:off x="250825" y="1125538"/>
            <a:ext cx="223361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800" b="1" i="1">
                <a:solidFill>
                  <a:srgbClr val="006600"/>
                </a:solidFill>
              </a:rPr>
              <a:t>Карточка 1</a:t>
            </a:r>
          </a:p>
        </p:txBody>
      </p:sp>
      <p:pic>
        <p:nvPicPr>
          <p:cNvPr id="9" name="Picture 3" descr="C:\Documents and Settings\Admin\Мои документы\Мои рисунки\Изображение\Изображение 03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504" y="2293933"/>
            <a:ext cx="3606385" cy="35162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TextBox 2"/>
          <p:cNvSpPr txBox="1"/>
          <p:nvPr/>
        </p:nvSpPr>
        <p:spPr>
          <a:xfrm>
            <a:off x="3995738" y="1916113"/>
            <a:ext cx="5040312" cy="3894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300" b="1" u="sng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Рекомендуемые вопросы и задания:</a:t>
            </a: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 </a:t>
            </a: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                                                                                                               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Кого ты видишь на картинке?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Как можно назвать одним словом это животное?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Каких домашних животных ещё знаешь?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Отгадай загадку: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            Я копытами стучу, стучу.</a:t>
            </a:r>
          </a:p>
          <a:p>
            <a:pPr>
              <a:defRPr/>
            </a:pPr>
            <a:r>
              <a:rPr lang="ru-RU" sz="1300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                     Я скачу, скачу.</a:t>
            </a:r>
          </a:p>
          <a:p>
            <a:pPr>
              <a:defRPr/>
            </a:pPr>
            <a:r>
              <a:rPr lang="ru-RU" sz="1300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             Грива вьётся на ветру,</a:t>
            </a:r>
          </a:p>
          <a:p>
            <a:pPr>
              <a:defRPr/>
            </a:pPr>
            <a:r>
              <a:rPr lang="ru-RU" sz="1300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                        Кто это?</a:t>
            </a:r>
          </a:p>
          <a:p>
            <a:pPr>
              <a:defRPr/>
            </a:pPr>
            <a:r>
              <a:rPr lang="ru-RU" sz="1300" i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                        (лошадка)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Как называется дом у лошади?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Назови любимое лакомство  лошади.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Опиши внешний вид лошади.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Как называются детки у лошади? 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Назови ласково  кошку.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Сосчитай, сколько лошадок гуляет на полянке, по образцу : одна лошадка, две  лошадки, …пять  лошадок; 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Нарисуй или слепи лошадку.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4875" y="188640"/>
            <a:ext cx="7354257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1.2. Домашние животные</a:t>
            </a:r>
          </a:p>
        </p:txBody>
      </p:sp>
      <p:sp>
        <p:nvSpPr>
          <p:cNvPr id="10243" name="TextBox 6"/>
          <p:cNvSpPr txBox="1">
            <a:spLocks noChangeArrowheads="1"/>
          </p:cNvSpPr>
          <p:nvPr/>
        </p:nvSpPr>
        <p:spPr bwMode="auto">
          <a:xfrm>
            <a:off x="250825" y="1125538"/>
            <a:ext cx="223361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800" b="1" i="1">
                <a:solidFill>
                  <a:srgbClr val="006600"/>
                </a:solidFill>
              </a:rPr>
              <a:t>Карточка 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95738" y="1916113"/>
            <a:ext cx="5040312" cy="46942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300" b="1" u="sng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Рекомендуемые вопросы и задания:</a:t>
            </a: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                                                                                                                    </a:t>
            </a:r>
          </a:p>
          <a:p>
            <a:pPr>
              <a:defRPr/>
            </a:pP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Кого ты видишь на картинке?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Как можно назвать одним словом?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Каких домашних животных ещё знаешь?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Отгадай загадку: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               В дом чужого не пущу,</a:t>
            </a:r>
          </a:p>
          <a:p>
            <a:pPr>
              <a:defRPr/>
            </a:pPr>
            <a:r>
              <a:rPr lang="ru-RU" sz="1300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                  Без хозяина грущу.</a:t>
            </a:r>
          </a:p>
          <a:p>
            <a:pPr>
              <a:defRPr/>
            </a:pPr>
            <a:r>
              <a:rPr lang="ru-RU" sz="1300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                          (собака)</a:t>
            </a: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Как называется дом у собаки?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Назови любимое лакомство собаки.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Опиши внешний вид своей собаки (если есть) или на картинке.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Как называются детки у собаки?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Назови ласково собаку.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Сосчитай, сколько собак гуляет на полянке, по образцу: </a:t>
            </a:r>
            <a:r>
              <a:rPr lang="ru-RU" sz="1300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одна собака, две собаки, …пять собак.</a:t>
            </a: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Нарисуй или слепи собачку.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Выучи </a:t>
            </a:r>
            <a:r>
              <a:rPr lang="ru-RU" sz="1300" b="1" dirty="0" err="1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чистоговорку</a:t>
            </a:r>
            <a:r>
              <a:rPr lang="ru-RU" sz="1300" b="1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:</a:t>
            </a:r>
            <a:endParaRPr lang="ru-RU" sz="1300" dirty="0">
              <a:solidFill>
                <a:schemeClr val="bg1">
                  <a:lumMod val="95000"/>
                  <a:lumOff val="5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1300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                 Дядя Коля дочке Поле</a:t>
            </a:r>
          </a:p>
          <a:p>
            <a:pPr>
              <a:defRPr/>
            </a:pPr>
            <a:r>
              <a:rPr lang="ru-RU" sz="1300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               Подарил щеночка колли.</a:t>
            </a:r>
          </a:p>
          <a:p>
            <a:pPr>
              <a:defRPr/>
            </a:pPr>
            <a:r>
              <a:rPr lang="ru-RU" sz="1300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               Но щенок породы колли</a:t>
            </a:r>
          </a:p>
          <a:p>
            <a:pPr>
              <a:defRPr/>
            </a:pPr>
            <a:r>
              <a:rPr lang="ru-RU" sz="1300" dirty="0">
                <a:solidFill>
                  <a:schemeClr val="bg1">
                    <a:lumMod val="95000"/>
                    <a:lumOff val="5000"/>
                  </a:schemeClr>
                </a:solidFill>
                <a:cs typeface="+mn-cs"/>
              </a:rPr>
              <a:t>                Убежал от Поли в поле.</a:t>
            </a:r>
          </a:p>
        </p:txBody>
      </p:sp>
      <p:pic>
        <p:nvPicPr>
          <p:cNvPr id="6" name="Содержимое 6" descr="Изображение 034.jpg"/>
          <p:cNvPicPr>
            <a:picLocks noGrp="1" noChangeAspect="1"/>
          </p:cNvPicPr>
          <p:nvPr>
            <p:ph sz="quarter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520" y="2348880"/>
            <a:ext cx="3600400" cy="32403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9fc4e96c937d162c1af9f047906c29cd7f80d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12">
      <a:dk1>
        <a:sysClr val="windowText" lastClr="000000"/>
      </a:dk1>
      <a:lt1>
        <a:sysClr val="window" lastClr="FFFFFF"/>
      </a:lt1>
      <a:dk2>
        <a:srgbClr val="FFFF00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765</TotalTime>
  <Words>3702</Words>
  <Application>Microsoft Office PowerPoint</Application>
  <PresentationFormat>Экран (4:3)</PresentationFormat>
  <Paragraphs>490</Paragraphs>
  <Slides>30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2" baseType="lpstr">
      <vt:lpstr>Апекс</vt:lpstr>
      <vt:lpstr>Диаграмма Microsoft Excel</vt:lpstr>
      <vt:lpstr>  Пособие: карточки для индивидуальной работы по формированию грамматического строя речи. Тема: «Практическое усвоение навыков согласования числительных с существительными в роде, числе, падеже»</vt:lpstr>
      <vt:lpstr>Игра – ведущая деятельность         дошкольного возраста.  Игровой характер обучения поможет быстрее и лучше понять, усвоить программный материал.</vt:lpstr>
      <vt:lpstr>Цель создания пособия: «… воспитание умения в простых случаях сочетать числительные с существительными в роде, числе и падеже…»  (Т.Б.Филичева, Г.В.Чиркина «Программа логопедической работы по преодолению ФФН у детей подготовительной к школе группы»)  Дидактический материал составлен в соответствии с ФГОС  ДО.  Содержание дидактического материала обеспечивает развитие детей в образовательных областях: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Результативность использования индивидуальных карточек в работе с детьми</vt:lpstr>
      <vt:lpstr>Литература</vt:lpstr>
      <vt:lpstr>С П А С И Б О      З А     В Н И М А Н И Е !!!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Игры для индивидуальной и подгрупповой работы с детьми с нарушением речи</dc:title>
  <dc:creator>Margosha</dc:creator>
  <cp:lastModifiedBy>Венера Узбековна</cp:lastModifiedBy>
  <cp:revision>108</cp:revision>
  <dcterms:created xsi:type="dcterms:W3CDTF">2011-02-13T09:59:57Z</dcterms:created>
  <dcterms:modified xsi:type="dcterms:W3CDTF">2015-02-11T13:54:56Z</dcterms:modified>
</cp:coreProperties>
</file>