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5" r:id="rId2"/>
    <p:sldId id="299" r:id="rId3"/>
    <p:sldId id="303" r:id="rId4"/>
    <p:sldId id="300" r:id="rId5"/>
    <p:sldId id="302" r:id="rId6"/>
    <p:sldId id="295" r:id="rId7"/>
    <p:sldId id="30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00CC"/>
    <a:srgbClr val="FF0066"/>
    <a:srgbClr val="14E204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2" autoAdjust="0"/>
    <p:restoredTop sz="94660"/>
  </p:normalViewPr>
  <p:slideViewPr>
    <p:cSldViewPr>
      <p:cViewPr>
        <p:scale>
          <a:sx n="70" d="100"/>
          <a:sy n="70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ED35-E00E-4938-9E76-723DBC811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3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391E-D8C9-4A2A-86BB-2520E4C2A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1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4902-CCCF-4351-98D7-10ED655CD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2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56A1-738D-4A73-8AA8-83BA89288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7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E7C2F-062B-46BB-A441-DAA1F7967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2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CCAB-2776-4168-B04D-5E9FE900D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1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345CD-0E4E-4211-B605-74F5DDECF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908C-96A8-4961-AB8A-916BF4031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3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E42B1-A5CF-485E-A0E6-8F3A7511A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9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2187-1030-4547-AEC1-1DEFB0B69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7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0FF7-6A02-4E47-A7EB-4EC217B7A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9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FBEAE1-39E5-48CC-9CD2-28E5D47BC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dn.gollos.com/9561/Prod/2282424/dynya.jpg" TargetMode="External"/><Relationship Id="rId3" Type="http://schemas.openxmlformats.org/officeDocument/2006/relationships/hyperlink" Target="http://zagadka.pro/1042.html" TargetMode="External"/><Relationship Id="rId7" Type="http://schemas.openxmlformats.org/officeDocument/2006/relationships/hyperlink" Target="http://info.simf.com.ua/catalog/images/dir1/06-2014/0.43486800%201401697217_645_original.jpg" TargetMode="External"/><Relationship Id="rId2" Type="http://schemas.openxmlformats.org/officeDocument/2006/relationships/hyperlink" Target="http://smexota.net/all/03-2013/67a8f24a47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ta.photo.sibnet.ru/upload/imgbig/138150279950.jpg" TargetMode="External"/><Relationship Id="rId11" Type="http://schemas.openxmlformats.org/officeDocument/2006/relationships/hyperlink" Target="http://lib.exdat.com/tw_files2/urls_12/11/d-10519/img15.jpg" TargetMode="External"/><Relationship Id="rId5" Type="http://schemas.openxmlformats.org/officeDocument/2006/relationships/hyperlink" Target="http://kita.com.ua/uploads/tiny_mce/loadimg/th_97e197b93daea72d422d85863882e7e0.jpg?hash=58" TargetMode="External"/><Relationship Id="rId10" Type="http://schemas.openxmlformats.org/officeDocument/2006/relationships/hyperlink" Target="http://knu.znate.ru/pars_docs/refs/589/588085/588085_html_m1e40057b.jpg" TargetMode="External"/><Relationship Id="rId4" Type="http://schemas.openxmlformats.org/officeDocument/2006/relationships/hyperlink" Target="http://proavhosting.com/temp%20hall/Costumes/63920.jpg" TargetMode="External"/><Relationship Id="rId9" Type="http://schemas.openxmlformats.org/officeDocument/2006/relationships/hyperlink" Target="http://ufa.ru/i_boardfoto/qkk34fb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C:\Работа4(конференция зима)\верхний колонтитул naukograd 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6250"/>
            <a:ext cx="6115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7740650" algn="ct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7740650" algn="ct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7740650" algn="ct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7740650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7740650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740650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740650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740650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740650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Вторая Всероссийская научно-методическая конференция, 10 ноября 2014 - 10 февраля 2015</a:t>
            </a:r>
            <a:endParaRPr lang="ru-RU" altLang="ru-RU" sz="80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"Педагогическая технология и мастерство учителя"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2195513" y="3500438"/>
            <a:ext cx="6337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>
                <a:solidFill>
                  <a:srgbClr val="CC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Лаврова Виталия Викторовна</a:t>
            </a:r>
            <a:endParaRPr lang="ru-RU" altLang="ru-RU" sz="2000">
              <a:solidFill>
                <a:srgbClr val="CC00CC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>
                <a:solidFill>
                  <a:srgbClr val="CC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</a:t>
            </a:r>
            <a:endParaRPr lang="ru-RU" altLang="ru-RU" sz="2000">
              <a:solidFill>
                <a:srgbClr val="CC00CC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>
                <a:solidFill>
                  <a:srgbClr val="CC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Негосударственная общеобразовательная Автономная некоммерческая организация </a:t>
            </a:r>
            <a:r>
              <a:rPr lang="ru-RU" altLang="ru-RU" sz="2000">
                <a:solidFill>
                  <a:srgbClr val="CC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2000">
                <a:solidFill>
                  <a:srgbClr val="CC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Павловская гимназия</a:t>
            </a:r>
            <a:r>
              <a:rPr lang="ru-RU" altLang="ru-RU" sz="2000">
                <a:solidFill>
                  <a:srgbClr val="CC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altLang="ru-RU" sz="2000">
                <a:solidFill>
                  <a:srgbClr val="CC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2000">
              <a:solidFill>
                <a:srgbClr val="CC00CC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>
                <a:solidFill>
                  <a:srgbClr val="CC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д.Веледниково Истринского района Московской области</a:t>
            </a:r>
            <a:endParaRPr lang="ru-RU" altLang="ru-RU" sz="2000">
              <a:solidFill>
                <a:srgbClr val="CC00CC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1268413"/>
            <a:ext cx="7777162" cy="2066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4000" b="1" cap="all" dirty="0">
                <a:solidFill>
                  <a:srgbClr val="000066"/>
                </a:solidFill>
              </a:rPr>
              <a:t>УРОК ЧТЕНИЯ ПО ТЕМЕ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4000" b="1" cap="all" dirty="0">
                <a:solidFill>
                  <a:srgbClr val="000066"/>
                </a:solidFill>
              </a:rPr>
              <a:t>«Согласные </a:t>
            </a:r>
            <a:r>
              <a:rPr lang="ru-RU" sz="4000" b="1" cap="all" dirty="0">
                <a:solidFill>
                  <a:srgbClr val="000066"/>
                </a:solidFill>
              </a:rPr>
              <a:t>звуки </a:t>
            </a:r>
            <a:r>
              <a:rPr lang="ru-RU" sz="4000" b="1" dirty="0">
                <a:solidFill>
                  <a:srgbClr val="000066"/>
                </a:solidFill>
              </a:rPr>
              <a:t>[н], [н’]. </a:t>
            </a:r>
            <a:r>
              <a:rPr lang="ru-RU" sz="4000" b="1" cap="all" dirty="0">
                <a:solidFill>
                  <a:srgbClr val="000066"/>
                </a:solidFill>
              </a:rPr>
              <a:t>Буква</a:t>
            </a:r>
            <a:r>
              <a:rPr lang="ru-RU" sz="4000" b="1" dirty="0">
                <a:solidFill>
                  <a:srgbClr val="000066"/>
                </a:solidFill>
              </a:rPr>
              <a:t> Н </a:t>
            </a:r>
            <a:r>
              <a:rPr lang="ru-RU" sz="4000" b="1" dirty="0" err="1">
                <a:solidFill>
                  <a:srgbClr val="000066"/>
                </a:solidFill>
              </a:rPr>
              <a:t>н</a:t>
            </a:r>
            <a:r>
              <a:rPr lang="ru-RU" sz="4000" b="1" dirty="0">
                <a:solidFill>
                  <a:srgbClr val="000066"/>
                </a:solidFill>
              </a:rPr>
              <a:t>»</a:t>
            </a:r>
            <a:endParaRPr lang="ru-RU" sz="4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71513" y="4797425"/>
          <a:ext cx="2643188" cy="785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569"/>
                <a:gridCol w="885569"/>
                <a:gridCol w="872050"/>
              </a:tblGrid>
              <a:tr h="7858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698" marB="456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698" marB="456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698" marB="45698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1513" y="4797425"/>
            <a:ext cx="885825" cy="7747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8763" y="4797425"/>
            <a:ext cx="928687" cy="7747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57450" y="4797425"/>
            <a:ext cx="885825" cy="7747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8" name="Picture 4" descr="Читоблядь из Теней - Страница 11 - Первый сайт об играх без цензу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17638" r="28346" b="35275"/>
          <a:stretch>
            <a:fillRect/>
          </a:stretch>
        </p:blipFill>
        <p:spPr bwMode="auto">
          <a:xfrm>
            <a:off x="214313" y="928688"/>
            <a:ext cx="3551237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Нитки машинной вышивки, вышивальные нитки Петербург, флизелины для вышив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12598" r="2362" b="7559"/>
          <a:stretch>
            <a:fillRect/>
          </a:stretch>
        </p:blipFill>
        <p:spPr bwMode="auto">
          <a:xfrm>
            <a:off x="4214813" y="928688"/>
            <a:ext cx="481171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370388" y="4797425"/>
          <a:ext cx="4500563" cy="785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434"/>
                <a:gridCol w="908434"/>
                <a:gridCol w="894565"/>
                <a:gridCol w="894565"/>
                <a:gridCol w="894565"/>
              </a:tblGrid>
              <a:tr h="7858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698" marB="456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698" marB="456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698" marB="456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698" marB="456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698" marB="45698"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370388" y="4797425"/>
            <a:ext cx="885825" cy="774700"/>
          </a:xfrm>
          <a:prstGeom prst="rect">
            <a:avLst/>
          </a:prstGeom>
          <a:solidFill>
            <a:srgbClr val="14E2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27638" y="4797425"/>
            <a:ext cx="928687" cy="7747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56325" y="4797425"/>
            <a:ext cx="885825" cy="7747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13575" y="4797425"/>
            <a:ext cx="928688" cy="774700"/>
          </a:xfrm>
          <a:prstGeom prst="rect">
            <a:avLst/>
          </a:prstGeom>
          <a:solidFill>
            <a:srgbClr val="14E2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942263" y="4797425"/>
            <a:ext cx="928687" cy="7747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084888" y="4297363"/>
            <a:ext cx="71437" cy="1857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218898" flipH="1">
            <a:off x="5707063" y="4275138"/>
            <a:ext cx="68262" cy="4270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0" grpId="0" animBg="1"/>
      <p:bldP spid="21" grpId="0" animBg="1"/>
      <p:bldP spid="22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75" y="285750"/>
            <a:ext cx="22860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900" b="1">
                <a:latin typeface="Arial" charset="0"/>
              </a:rPr>
              <a:t>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1625" y="3429000"/>
            <a:ext cx="2143125" cy="178593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9600" b="1" dirty="0"/>
              <a:t> </a:t>
            </a:r>
            <a:r>
              <a:rPr lang="en-US" sz="8000" b="1" dirty="0"/>
              <a:t>[</a:t>
            </a:r>
            <a:r>
              <a:rPr lang="ru-RU" sz="8000" b="1" dirty="0" err="1"/>
              <a:t>н</a:t>
            </a:r>
            <a:r>
              <a:rPr lang="en-US" sz="8000" b="1" dirty="0"/>
              <a:t>]</a:t>
            </a:r>
            <a:endParaRPr lang="ru-RU" sz="8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0" y="3429000"/>
            <a:ext cx="2143125" cy="1785938"/>
          </a:xfrm>
          <a:prstGeom prst="rect">
            <a:avLst/>
          </a:prstGeom>
          <a:solidFill>
            <a:srgbClr val="14E2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0" b="1" dirty="0"/>
              <a:t> [</a:t>
            </a:r>
            <a:r>
              <a:rPr lang="ru-RU" sz="8000" b="1" dirty="0" err="1"/>
              <a:t>н</a:t>
            </a:r>
            <a:r>
              <a:rPr lang="en-US" sz="8000" b="1" dirty="0"/>
              <a:t>’]</a:t>
            </a:r>
            <a:endParaRPr lang="ru-RU" sz="8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928938" y="2786063"/>
            <a:ext cx="571500" cy="42862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15000" y="2786063"/>
            <a:ext cx="571500" cy="500062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nimBg="1" autoUpdateAnimBg="0"/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lib.exdat.com/tw_files2/urls_12/11/d-10519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000125" y="1428750"/>
            <a:ext cx="74295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latin typeface="Arial" charset="0"/>
              </a:rPr>
              <a:t>У Нины няня.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latin typeface="Arial" charset="0"/>
              </a:rPr>
              <a:t>Имя няни Аня.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latin typeface="Arial" charset="0"/>
              </a:rPr>
              <a:t>Няня у Нины умная.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14813" y="1071563"/>
          <a:ext cx="390525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625" y="1714500"/>
          <a:ext cx="390525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00625" y="2357438"/>
          <a:ext cx="390525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786438" y="3000375"/>
          <a:ext cx="312420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786438" y="3643313"/>
          <a:ext cx="312420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14813" y="4286250"/>
          <a:ext cx="312420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857375" y="4286250"/>
          <a:ext cx="234315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429000" y="4929188"/>
          <a:ext cx="312420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</a:tr>
            </a:tbl>
          </a:graphicData>
        </a:graphic>
      </p:graphicFrame>
      <p:pic>
        <p:nvPicPr>
          <p:cNvPr id="8282" name="Picture 90" descr="Абаканцы, помогите поискать Авенсис ;) - Страница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38004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214813" y="1071563"/>
          <a:ext cx="390525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32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32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32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000625" y="1714500"/>
          <a:ext cx="390525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</a:tr>
            </a:tbl>
          </a:graphicData>
        </a:graphic>
      </p:graphicFrame>
      <p:pic>
        <p:nvPicPr>
          <p:cNvPr id="8284" name="Picture 92" descr="Главная - LoL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39052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000625" y="2357438"/>
          <a:ext cx="390525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32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32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32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</a:tr>
            </a:tbl>
          </a:graphicData>
        </a:graphic>
      </p:graphicFrame>
      <p:pic>
        <p:nvPicPr>
          <p:cNvPr id="8290" name="Picture 98" descr="Forum Novelties Inc 33717 Clown on The Town Adult Costu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5750"/>
            <a:ext cx="2690812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786438" y="3000375"/>
          <a:ext cx="312420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C00CC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b="1" dirty="0">
                        <a:solidFill>
                          <a:srgbClr val="CC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C00CC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3200" b="1" dirty="0">
                        <a:solidFill>
                          <a:srgbClr val="CC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CC00CC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b="1" dirty="0">
                        <a:solidFill>
                          <a:srgbClr val="CC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C00CC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b="1" dirty="0">
                        <a:solidFill>
                          <a:srgbClr val="CC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</a:tr>
            </a:tbl>
          </a:graphicData>
        </a:graphic>
      </p:graphicFrame>
      <p:pic>
        <p:nvPicPr>
          <p:cNvPr id="8292" name="Picture 100" descr="http://info.simf.com.ua/catalog/images/dir1/06-2014/0.43486800%201401697217_645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85762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" name="Picture 102" descr="http://cdn.gollos.com/9561/Prod/2282424/dyn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38639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786438" y="3643313"/>
          <a:ext cx="312420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FF0066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3200" b="1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FF0066"/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3200" b="1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FF0066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b="1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66"/>
                          </a:solidFill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3200" b="1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214813" y="4286250"/>
          <a:ext cx="312420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CC00CC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b="1" dirty="0">
                        <a:solidFill>
                          <a:srgbClr val="CC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C00CC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3200" b="1" dirty="0">
                        <a:solidFill>
                          <a:srgbClr val="CC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CC00CC"/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ru-RU" sz="3200" b="1" dirty="0">
                        <a:solidFill>
                          <a:srgbClr val="CC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CC00CC"/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3200" b="1" dirty="0">
                        <a:solidFill>
                          <a:srgbClr val="CC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857375" y="4286250"/>
          <a:ext cx="234315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CC00CC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b="1" dirty="0">
                        <a:solidFill>
                          <a:srgbClr val="CC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C00CC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b="1" dirty="0">
                        <a:solidFill>
                          <a:srgbClr val="CC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C00CC"/>
                          </a:solidFill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3200" b="1" dirty="0">
                        <a:solidFill>
                          <a:srgbClr val="CC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</a:tr>
            </a:tbl>
          </a:graphicData>
        </a:graphic>
      </p:graphicFrame>
      <p:pic>
        <p:nvPicPr>
          <p:cNvPr id="8296" name="Picture 104" descr="http://ufa.ru/i_boardfoto/qkk34fb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41878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" name="Picture 106" descr="http://knu.znate.ru/pars_docs/refs/589/588085/588085_html_m1e40057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4140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3429000" y="4929188"/>
          <a:ext cx="3124200" cy="60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/>
                <a:gridCol w="781050"/>
                <a:gridCol w="781050"/>
                <a:gridCol w="781050"/>
              </a:tblGrid>
              <a:tr h="6032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32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32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/>
                </a:tc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786438" y="1071563"/>
            <a:ext cx="785812" cy="4500562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708400" y="188913"/>
            <a:ext cx="1362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Источники:</a:t>
            </a: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395288" y="692150"/>
            <a:ext cx="82804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latin typeface="Arial" charset="0"/>
                <a:hlinkClick r:id="rId2"/>
              </a:rPr>
              <a:t>http://smexota.net/all/03-2013/67a8f24a47.php</a:t>
            </a:r>
            <a:r>
              <a:rPr lang="ru-RU" altLang="ru-RU" sz="1800">
                <a:latin typeface="Arial" charset="0"/>
              </a:rPr>
              <a:t> (загадка про нитки)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latin typeface="Arial" charset="0"/>
                <a:hlinkClick r:id="rId3"/>
              </a:rPr>
              <a:t>http://zagadka.pro/1042.html</a:t>
            </a:r>
            <a:r>
              <a:rPr lang="ru-RU" altLang="ru-RU" sz="1800">
                <a:latin typeface="Arial" charset="0"/>
              </a:rPr>
              <a:t>  (загадка про нос)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картинки для кроссворда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latin typeface="Arial" charset="0"/>
                <a:hlinkClick r:id="rId4"/>
              </a:rPr>
              <a:t>http://proavhosting.com/temp%20hall/Costumes/63920.jpg</a:t>
            </a:r>
            <a:r>
              <a:rPr lang="ru-RU" altLang="ru-RU" sz="1800">
                <a:latin typeface="Arial" charset="0"/>
              </a:rPr>
              <a:t> (клоун)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latin typeface="Arial" charset="0"/>
                <a:hlinkClick r:id="rId5"/>
              </a:rPr>
              <a:t>http://kita.com.ua/uploads/tiny_mce/loadimg/th_97e197b93daea72d422d85863882e7e0.jpg?hash=58</a:t>
            </a:r>
            <a:r>
              <a:rPr lang="ru-RU" altLang="ru-RU" sz="1800">
                <a:latin typeface="Arial" charset="0"/>
              </a:rPr>
              <a:t> (лимон)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latin typeface="Arial" charset="0"/>
                <a:hlinkClick r:id="rId6"/>
              </a:rPr>
              <a:t>http://data.photo.sibnet.ru/upload/imgbig/138150279950.jpg</a:t>
            </a:r>
            <a:r>
              <a:rPr lang="ru-RU" altLang="ru-RU" sz="1800">
                <a:latin typeface="Arial" charset="0"/>
              </a:rPr>
              <a:t> (носки)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latin typeface="Arial" charset="0"/>
                <a:hlinkClick r:id="rId7"/>
              </a:rPr>
              <a:t>http://info.simf.com.ua/catalog/images/dir1/06-2014/0.43486800%201401697217_645_original.jpg</a:t>
            </a:r>
            <a:r>
              <a:rPr lang="ru-RU" altLang="ru-RU" sz="1800">
                <a:latin typeface="Arial" charset="0"/>
              </a:rPr>
              <a:t>  (окно)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latin typeface="Arial" charset="0"/>
                <a:hlinkClick r:id="rId8"/>
              </a:rPr>
              <a:t>http://cdn.gollos.com/9561/Prod/2282424/dynya.jpg</a:t>
            </a:r>
            <a:r>
              <a:rPr lang="ru-RU" altLang="ru-RU" sz="1800">
                <a:latin typeface="Arial" charset="0"/>
              </a:rPr>
              <a:t>  (дыня)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latin typeface="Arial" charset="0"/>
                <a:hlinkClick r:id="rId9"/>
              </a:rPr>
              <a:t>http://ufa.ru/i_boardfoto/qkk34fb7.jpg</a:t>
            </a:r>
            <a:r>
              <a:rPr lang="ru-RU" altLang="ru-RU" sz="1800">
                <a:latin typeface="Arial" charset="0"/>
              </a:rPr>
              <a:t>   (ножницы)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latin typeface="Arial" charset="0"/>
                <a:hlinkClick r:id="rId10"/>
              </a:rPr>
              <a:t>http://knu.znate.ru/pars_docs/refs/589/588085/588085_html_m1e40057b.jpg</a:t>
            </a:r>
            <a:r>
              <a:rPr lang="ru-RU" altLang="ru-RU" sz="1800">
                <a:latin typeface="Arial" charset="0"/>
              </a:rPr>
              <a:t> (ноты)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latin typeface="Arial" charset="0"/>
                <a:hlinkClick r:id="rId11"/>
              </a:rPr>
              <a:t>http://lib.exdat.com/tw_files2/urls_12/11/d-10519/img15.jpg</a:t>
            </a:r>
            <a:r>
              <a:rPr lang="ru-RU" altLang="ru-RU" sz="1800">
                <a:latin typeface="Arial" charset="0"/>
              </a:rPr>
              <a:t> (буква н)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182</Words>
  <Application>Microsoft Office PowerPoint</Application>
  <PresentationFormat>Экран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Михайловская средняя школа №1  с.Михайловское Михайловского района Алтайского края</dc:title>
  <dc:creator>Polzovatel</dc:creator>
  <cp:lastModifiedBy>Венера Узбековна</cp:lastModifiedBy>
  <cp:revision>116</cp:revision>
  <dcterms:created xsi:type="dcterms:W3CDTF">2010-12-12T12:42:36Z</dcterms:created>
  <dcterms:modified xsi:type="dcterms:W3CDTF">2015-02-03T12:51:56Z</dcterms:modified>
</cp:coreProperties>
</file>