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8" r:id="rId2"/>
    <p:sldId id="258" r:id="rId3"/>
    <p:sldId id="259" r:id="rId4"/>
    <p:sldId id="260" r:id="rId5"/>
    <p:sldId id="261" r:id="rId6"/>
    <p:sldId id="271" r:id="rId7"/>
    <p:sldId id="272" r:id="rId8"/>
    <p:sldId id="262" r:id="rId9"/>
    <p:sldId id="273" r:id="rId10"/>
    <p:sldId id="263" r:id="rId11"/>
    <p:sldId id="274" r:id="rId12"/>
    <p:sldId id="275" r:id="rId13"/>
    <p:sldId id="276" r:id="rId14"/>
    <p:sldId id="277" r:id="rId15"/>
    <p:sldId id="257" r:id="rId16"/>
    <p:sldId id="267" r:id="rId17"/>
    <p:sldId id="265" r:id="rId18"/>
    <p:sldId id="266" r:id="rId19"/>
    <p:sldId id="26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00099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2291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2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3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4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5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6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7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8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9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0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1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2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3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4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5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6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7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8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9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0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1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1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314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315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316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59B533-E664-42D1-9191-20EA95D54E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6C194F-129B-4156-B284-F6D81E1622A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C8A6E5-1950-405C-AFD6-49A172996A5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C6CF34-0C3F-4B30-81A2-DD444582D7F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38F695-1EC3-4E2F-96FF-9068DEEC1A5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9077D-B80B-4343-8C04-4B83D60F04A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B35667-3E7F-4CA8-85D3-F5861F7FF2F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2FAD53-8E0D-4B49-9ED5-4AA038FF1BD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C9CB9E-B290-47B5-A67F-2D323135BFC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9B6BB-D02B-4620-84DB-5036DE5F7F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45F2BE-8FD5-45FE-B62A-600C738E6A7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0099"/>
            </a:gs>
            <a:gs pos="100000">
              <a:srgbClr val="0000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126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68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69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0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1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2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5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6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7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8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0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2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4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5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6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8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9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29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E0D638A-7FEE-424B-A3AA-ED4E1A433E1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129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Работа4(конференция зима)\верхний колонтитул naukograd 2013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8640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187624" y="6237312"/>
            <a:ext cx="67826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40650" algn="ctr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Вторая Всероссийская научно-методическая конференция, 10 ноября 2014 - 10 февраля 2015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40650" algn="ctr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"Педагогическая технология и мастерство учителя"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83768" y="2924944"/>
            <a:ext cx="5832648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Куршева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Елена Анатольевна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заместитель директора, учитель математики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Муниципальное бюджетное общеобразовательное учреждение «Средняя общеобразовательная школа № 125 с углубленным изучением математики»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Снежинск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Челябинской области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484784"/>
            <a:ext cx="7272808" cy="866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cap="all" dirty="0"/>
              <a:t>Сценарий интеллектуальной игры для учащихся </a:t>
            </a:r>
            <a:br>
              <a:rPr lang="ru-RU" b="1" cap="all" dirty="0"/>
            </a:br>
            <a:r>
              <a:rPr lang="ru-RU" b="1" cap="all" dirty="0"/>
              <a:t>5-6 классов «Информационный штурм»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1835150" y="333375"/>
            <a:ext cx="56165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II  </a:t>
            </a:r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этап : </a:t>
            </a:r>
          </a:p>
          <a:p>
            <a:pPr algn="ctr"/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Читайте внимательно.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4213" y="2179638"/>
            <a:ext cx="594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 b="1"/>
              <a:t>1. Какой цветок вручили чемпиону?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84213" y="3187700"/>
            <a:ext cx="5795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 b="1"/>
              <a:t>2. Как называется блюдо, которое                                    </a:t>
            </a:r>
          </a:p>
          <a:p>
            <a:pPr marL="342900" indent="-342900"/>
            <a:r>
              <a:rPr lang="ru-RU" sz="2400" b="1"/>
              <a:t>     приготовила Стряпуха?  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164388" y="2179638"/>
            <a:ext cx="14398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800" b="1"/>
              <a:t>(Пион)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659563" y="5708650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 b="1"/>
              <a:t>(на КИТА)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7019925" y="340360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 b="1"/>
              <a:t>(УХА)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84213" y="4556125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 b="1"/>
              <a:t>3. Куда забросили хомут?   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588125" y="4556125"/>
            <a:ext cx="1871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 b="1"/>
              <a:t>  (в ОМУТ)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11188" y="5708650"/>
            <a:ext cx="4859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400" b="1"/>
              <a:t>4. На кого напали москиты?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29" grpId="0"/>
      <p:bldP spid="5130" grpId="0"/>
      <p:bldP spid="5131" grpId="0"/>
      <p:bldP spid="5132" grpId="0"/>
      <p:bldP spid="5133" grpId="0"/>
      <p:bldP spid="51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2195513" y="188913"/>
            <a:ext cx="41052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III  </a:t>
            </a:r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этап :</a:t>
            </a:r>
          </a:p>
          <a:p>
            <a:pPr algn="ctr"/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Перевертыши. 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50825" y="1052513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Строчки из стихотворений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4925" y="1628775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1. Во поле березку срубили. 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4925" y="2900363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2. Ваша Маша тихо смеется. 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714875" y="1844675"/>
            <a:ext cx="432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В лесу родилась елочка.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0" y="4195763"/>
            <a:ext cx="5292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3. Ты ненавидишь мою коровку. 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4533900" y="3116263"/>
            <a:ext cx="450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Наша Таня громко плачет.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0" y="5635625"/>
            <a:ext cx="525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4. Громче, кошки, пес в подвале! 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4752975" y="4627563"/>
            <a:ext cx="421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Я люблю свою лошадку.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211638" y="6165850"/>
            <a:ext cx="467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-Тише, мыши, кот на крыше.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  <p:bldP spid="23561" grpId="0"/>
      <p:bldP spid="23562" grpId="0"/>
      <p:bldP spid="23563" grpId="0"/>
      <p:bldP spid="23564" grpId="0"/>
      <p:bldP spid="23565" grpId="0"/>
      <p:bldP spid="235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2195513" y="188913"/>
            <a:ext cx="41052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III  </a:t>
            </a:r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этап :</a:t>
            </a:r>
          </a:p>
          <a:p>
            <a:pPr algn="ctr"/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Перевертыши. 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Названия сказок и книг 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07950" y="1963738"/>
            <a:ext cx="475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1. Лиса или шестеро цыплят. 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7950" y="4483100"/>
            <a:ext cx="568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3. Падающий деревянный генерал. 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932363" y="23241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Волк и семеро козлят.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4925" y="3260725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2. Король под фасолью. 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498975" y="3476625"/>
            <a:ext cx="417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Принцесса на горошине.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4925" y="5970588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4. Пес без босоножек. 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140200" y="6211888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Кот в сапогах.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851275" y="4987925"/>
            <a:ext cx="518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Стойкий оловянный солдатик.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  <p:bldP spid="24584" grpId="0"/>
      <p:bldP spid="24585" grpId="0"/>
      <p:bldP spid="24586" grpId="0"/>
      <p:bldP spid="24587" grpId="0"/>
      <p:bldP spid="24588" grpId="0"/>
      <p:bldP spid="245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2195513" y="188913"/>
            <a:ext cx="41052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III  </a:t>
            </a:r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этап :</a:t>
            </a:r>
          </a:p>
          <a:p>
            <a:pPr algn="ctr"/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Перевертыши. 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4925" y="981075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Математические утверждения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71438" y="1773238"/>
            <a:ext cx="414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1. Умножать на 1 можно! 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4925" y="3017838"/>
            <a:ext cx="5616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2. Неправильное целое больше 0. 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248150" y="2108200"/>
            <a:ext cx="370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Делить на О нельзя!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187450" y="6284913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Площадь квадрата равна квадрату его стороны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995738" y="3476625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Правильная дробь меньше 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4925" y="4324350"/>
            <a:ext cx="741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3. Перпендикулярные отрезки скрещиваются. 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268538" y="4843463"/>
            <a:ext cx="6767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- Параллельные прямые не пересекаются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34925" y="5635625"/>
            <a:ext cx="8856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4. Периметр треугольника не равен кубу чужого угла.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/>
      <p:bldP spid="25608" grpId="0"/>
      <p:bldP spid="25609" grpId="0"/>
      <p:bldP spid="25610" grpId="0"/>
      <p:bldP spid="25611" grpId="0"/>
      <p:bldP spid="256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 l="18262" t="26056" r="29329" b="24805"/>
          <a:stretch>
            <a:fillRect/>
          </a:stretch>
        </p:blipFill>
        <p:spPr bwMode="auto">
          <a:xfrm>
            <a:off x="73025" y="777875"/>
            <a:ext cx="52197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58775" y="-100013"/>
            <a:ext cx="8785225" cy="82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Способы графической организации материала: таблицы и блок-схемы. </a:t>
            </a:r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3" cstate="print"/>
          <a:srcRect l="17708" t="27667" r="17334" b="24417"/>
          <a:stretch>
            <a:fillRect/>
          </a:stretch>
        </p:blipFill>
        <p:spPr bwMode="auto">
          <a:xfrm>
            <a:off x="1619250" y="3663950"/>
            <a:ext cx="7451725" cy="322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971550" y="188913"/>
            <a:ext cx="7019925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IV  </a:t>
            </a:r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этап : </a:t>
            </a:r>
          </a:p>
          <a:p>
            <a:pPr algn="ctr"/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Преобразование информации.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54063" y="2509838"/>
            <a:ext cx="79216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Задания командам:</a:t>
            </a:r>
          </a:p>
          <a:p>
            <a:pPr>
              <a:spcBef>
                <a:spcPct val="50000"/>
              </a:spcBef>
            </a:pPr>
            <a:endParaRPr lang="ru-RU" sz="2400" b="1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ru-RU" sz="2400" b="1"/>
              <a:t>1. Составьте блок – схему </a:t>
            </a:r>
          </a:p>
          <a:p>
            <a:pPr>
              <a:spcBef>
                <a:spcPct val="50000"/>
              </a:spcBef>
            </a:pPr>
            <a:r>
              <a:rPr lang="ru-RU" sz="2400" b="1"/>
              <a:t>2. Сформулируйте условие задачи, используя  </a:t>
            </a:r>
          </a:p>
          <a:p>
            <a:pPr>
              <a:spcBef>
                <a:spcPct val="50000"/>
              </a:spcBef>
            </a:pPr>
            <a:r>
              <a:rPr lang="ru-RU" sz="2400" b="1"/>
              <a:t>    данные в таблице</a:t>
            </a:r>
            <a:r>
              <a:rPr lang="ru-RU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l="18373" t="21875" r="11473" b="33797"/>
          <a:stretch>
            <a:fillRect/>
          </a:stretch>
        </p:blipFill>
        <p:spPr bwMode="auto">
          <a:xfrm>
            <a:off x="179388" y="333375"/>
            <a:ext cx="870585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42875" y="5157788"/>
            <a:ext cx="88931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/>
              <a:t>Ь</a:t>
            </a:r>
            <a:r>
              <a:rPr lang="ru-RU" sz="2400" b="1"/>
              <a:t>  знак после шипящих пишется:</a:t>
            </a:r>
          </a:p>
          <a:p>
            <a:r>
              <a:rPr lang="ru-RU" sz="2400" b="1"/>
              <a:t>в существительных 3 скл., </a:t>
            </a:r>
          </a:p>
          <a:p>
            <a:r>
              <a:rPr lang="ru-RU" sz="2400" b="1"/>
              <a:t>в глаголах неопределенной формы и 2 лица ед. числа.</a:t>
            </a:r>
            <a:endParaRPr lang="ru-RU" sz="2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2844800" y="115888"/>
            <a:ext cx="41036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Игра со зрителями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50825" y="692150"/>
            <a:ext cx="518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Каблограмма.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1196975"/>
            <a:ext cx="8424862" cy="538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Г — Гигантский</a:t>
            </a:r>
          </a:p>
          <a:p>
            <a:r>
              <a:rPr lang="ru-RU" sz="2400" b="1"/>
              <a:t>Р — робот</a:t>
            </a:r>
          </a:p>
          <a:p>
            <a:r>
              <a:rPr lang="ru-RU" sz="2400" b="1"/>
              <a:t>И — ищет</a:t>
            </a:r>
          </a:p>
          <a:p>
            <a:r>
              <a:rPr lang="ru-RU" sz="2400" b="1"/>
              <a:t>Ш — шапку</a:t>
            </a:r>
          </a:p>
          <a:p>
            <a:r>
              <a:rPr lang="ru-RU" sz="2400" b="1"/>
              <a:t>А – атамана</a:t>
            </a:r>
          </a:p>
          <a:p>
            <a:endParaRPr lang="ru-RU" sz="2400" b="1"/>
          </a:p>
          <a:p>
            <a:r>
              <a:rPr lang="ru-RU" sz="2400" b="1"/>
              <a:t>Вместе придумайте свое толкование этого слова. </a:t>
            </a:r>
          </a:p>
          <a:p>
            <a:endParaRPr lang="ru-RU" sz="2000" b="1"/>
          </a:p>
          <a:p>
            <a:r>
              <a:rPr lang="ru-RU" sz="3200" b="1"/>
              <a:t>Г — </a:t>
            </a:r>
          </a:p>
          <a:p>
            <a:r>
              <a:rPr lang="ru-RU" sz="3200" b="1"/>
              <a:t>Р — </a:t>
            </a:r>
          </a:p>
          <a:p>
            <a:r>
              <a:rPr lang="ru-RU" sz="3200" b="1"/>
              <a:t>И — </a:t>
            </a:r>
          </a:p>
          <a:p>
            <a:r>
              <a:rPr lang="ru-RU" sz="3200" b="1"/>
              <a:t>Ш — </a:t>
            </a:r>
          </a:p>
          <a:p>
            <a:r>
              <a:rPr lang="ru-RU" sz="3200" b="1"/>
              <a:t>А –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569325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V  этап :</a:t>
            </a:r>
          </a:p>
          <a:p>
            <a:pPr algn="ctr"/>
            <a:r>
              <a:rPr lang="ru-RU" sz="3600" b="1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Инсценировка предметных понятий. </a:t>
            </a:r>
          </a:p>
        </p:txBody>
      </p:sp>
      <p:pic>
        <p:nvPicPr>
          <p:cNvPr id="13317" name="Picture 5" descr="252321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2349500"/>
            <a:ext cx="38290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школьники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15888"/>
            <a:ext cx="2849563" cy="3298825"/>
          </a:xfrm>
          <a:prstGeom prst="rect">
            <a:avLst/>
          </a:prstGeom>
          <a:noFill/>
        </p:spPr>
      </p:pic>
      <p:sp>
        <p:nvSpPr>
          <p:cNvPr id="19459" name="WordArt 3"/>
          <p:cNvSpPr>
            <a:spLocks noChangeArrowheads="1" noChangeShapeType="1" noTextEdit="1"/>
          </p:cNvSpPr>
          <p:nvPr/>
        </p:nvSpPr>
        <p:spPr bwMode="auto">
          <a:xfrm>
            <a:off x="539750" y="3789363"/>
            <a:ext cx="8135938" cy="2219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254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Подведение итогов</a:t>
            </a:r>
          </a:p>
          <a:p>
            <a:pPr algn="ctr"/>
            <a:r>
              <a:rPr lang="ru-RU" sz="3600" b="1" i="1" kern="10">
                <a:ln w="254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"Информационного</a:t>
            </a:r>
          </a:p>
          <a:p>
            <a:pPr algn="ctr"/>
            <a:r>
              <a:rPr lang="ru-RU" sz="3600" b="1" i="1" kern="10">
                <a:ln w="254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штурма"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3635375" y="765175"/>
            <a:ext cx="5184775" cy="187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accent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Интеллектуальная   игра</a:t>
            </a:r>
          </a:p>
          <a:p>
            <a:pPr algn="ctr"/>
            <a:r>
              <a:rPr lang="ru-RU" sz="3600" kern="10">
                <a:ln w="19050">
                  <a:solidFill>
                    <a:schemeClr val="accent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5 класс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611188" y="3284538"/>
            <a:ext cx="7993062" cy="280828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9505"/>
              </a:avLst>
            </a:prstTxWarp>
          </a:bodyPr>
          <a:lstStyle/>
          <a:p>
            <a:pPr algn="ctr"/>
            <a:r>
              <a:rPr lang="ru-RU" sz="3600" kern="1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Информационный</a:t>
            </a:r>
          </a:p>
          <a:p>
            <a:pPr algn="ctr"/>
            <a:r>
              <a:rPr lang="ru-RU" sz="3600" kern="1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штурм</a:t>
            </a:r>
          </a:p>
        </p:txBody>
      </p:sp>
      <p:pic>
        <p:nvPicPr>
          <p:cNvPr id="41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3097213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68313" y="115888"/>
            <a:ext cx="8351837" cy="648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Быстро нарастающие объемы информации                  требует новых подходов в учебе.</a:t>
            </a:r>
            <a:r>
              <a:rPr lang="ru-RU" sz="2400"/>
              <a:t> </a:t>
            </a:r>
          </a:p>
          <a:p>
            <a:pPr algn="ctr">
              <a:spcBef>
                <a:spcPct val="50000"/>
              </a:spcBef>
            </a:pPr>
            <a:endParaRPr lang="ru-RU"/>
          </a:p>
          <a:p>
            <a:pPr algn="ctr">
              <a:spcBef>
                <a:spcPct val="50000"/>
              </a:spcBef>
            </a:pPr>
            <a:r>
              <a:rPr lang="ru-RU" sz="2400" b="1"/>
              <a:t>Чем сложнее информация,                                                               тем проще должны быть                                                            способы нашей работы с ней. </a:t>
            </a:r>
          </a:p>
          <a:p>
            <a:pPr algn="ctr">
              <a:spcBef>
                <a:spcPct val="50000"/>
              </a:spcBef>
            </a:pPr>
            <a:endParaRPr lang="ru-RU" sz="2000" b="1"/>
          </a:p>
          <a:p>
            <a:pPr algn="ctr">
              <a:spcBef>
                <a:spcPct val="50000"/>
              </a:spcBef>
            </a:pPr>
            <a:r>
              <a:rPr lang="ru-RU" sz="2400" b="1"/>
              <a:t>Умение учиться эффективно –                                                     это реальная экономия времени и сил.</a:t>
            </a:r>
            <a:r>
              <a:rPr lang="ru-RU"/>
              <a:t> </a:t>
            </a:r>
          </a:p>
          <a:p>
            <a:pPr algn="ctr">
              <a:spcBef>
                <a:spcPct val="50000"/>
              </a:spcBef>
            </a:pPr>
            <a:endParaRPr lang="ru-RU"/>
          </a:p>
          <a:p>
            <a:pPr algn="ctr">
              <a:spcBef>
                <a:spcPct val="50000"/>
              </a:spcBef>
            </a:pPr>
            <a:r>
              <a:rPr lang="ru-RU" sz="2400" b="1"/>
              <a:t>Учеба может быть</a:t>
            </a:r>
          </a:p>
          <a:p>
            <a:pPr algn="ctr">
              <a:spcBef>
                <a:spcPct val="50000"/>
              </a:spcBef>
            </a:pPr>
            <a:r>
              <a:rPr lang="ru-RU" sz="2400" b="1"/>
              <a:t> Очаровательным Таинством, </a:t>
            </a:r>
          </a:p>
          <a:p>
            <a:pPr algn="ctr">
              <a:spcBef>
                <a:spcPct val="50000"/>
              </a:spcBef>
            </a:pPr>
            <a:r>
              <a:rPr lang="ru-RU" sz="2400" b="1"/>
              <a:t>Интеллектуальной Игрой, </a:t>
            </a:r>
          </a:p>
          <a:p>
            <a:pPr algn="ctr">
              <a:spcBef>
                <a:spcPct val="50000"/>
              </a:spcBef>
            </a:pPr>
            <a:r>
              <a:rPr lang="ru-RU" sz="2400" b="1"/>
              <a:t>Волшебным Приключением.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468313" y="71438"/>
            <a:ext cx="8135937" cy="141287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4870"/>
              </a:avLst>
            </a:prstTxWarp>
          </a:bodyPr>
          <a:lstStyle/>
          <a:p>
            <a:pPr algn="ctr"/>
            <a:r>
              <a:rPr lang="ru-RU" sz="3600" kern="1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Информационный</a:t>
            </a:r>
          </a:p>
          <a:p>
            <a:pPr algn="ctr"/>
            <a:r>
              <a:rPr lang="ru-RU" sz="3600" kern="1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штурм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71550" y="2133600"/>
            <a:ext cx="74168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Разминка : отгадывание загадок.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I</a:t>
            </a:r>
            <a:r>
              <a:rPr lang="ru-RU" sz="2400" b="1"/>
              <a:t>  этап : Слушайте внимательно.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II</a:t>
            </a:r>
            <a:r>
              <a:rPr lang="ru-RU" sz="2400" b="1"/>
              <a:t>  этап : Читайте внимательно.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III</a:t>
            </a:r>
            <a:r>
              <a:rPr lang="ru-RU" sz="2400" b="1"/>
              <a:t>  этап : Перевертыши.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IV</a:t>
            </a:r>
            <a:r>
              <a:rPr lang="ru-RU" sz="2400" b="1"/>
              <a:t>  этап : Преобразование информации.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V</a:t>
            </a:r>
            <a:r>
              <a:rPr lang="ru-RU" sz="2400" b="1"/>
              <a:t>  этап : Инсценировка предметных понятий. </a:t>
            </a:r>
          </a:p>
          <a:p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1476375" y="692150"/>
            <a:ext cx="604837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Разминка </a:t>
            </a:r>
          </a:p>
        </p:txBody>
      </p:sp>
      <p:pic>
        <p:nvPicPr>
          <p:cNvPr id="7172" name="Picture 4" descr="с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2420938"/>
            <a:ext cx="3671888" cy="414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 l="31738" t="23917" r="31348" b="24445"/>
          <a:stretch>
            <a:fillRect/>
          </a:stretch>
        </p:blipFill>
        <p:spPr bwMode="auto">
          <a:xfrm>
            <a:off x="466725" y="98425"/>
            <a:ext cx="8208963" cy="672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22" name="Group 18"/>
          <p:cNvGrpSpPr>
            <a:grpSpLocks/>
          </p:cNvGrpSpPr>
          <p:nvPr/>
        </p:nvGrpSpPr>
        <p:grpSpPr bwMode="auto">
          <a:xfrm>
            <a:off x="1476375" y="0"/>
            <a:ext cx="5976938" cy="1152525"/>
            <a:chOff x="930" y="0"/>
            <a:chExt cx="3765" cy="726"/>
          </a:xfrm>
        </p:grpSpPr>
        <p:sp>
          <p:nvSpPr>
            <p:cNvPr id="21509" name="Oval 5"/>
            <p:cNvSpPr>
              <a:spLocks noChangeArrowheads="1"/>
            </p:cNvSpPr>
            <p:nvPr/>
          </p:nvSpPr>
          <p:spPr bwMode="auto">
            <a:xfrm>
              <a:off x="930" y="0"/>
              <a:ext cx="3765" cy="72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1565" y="73"/>
              <a:ext cx="272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4800" b="1" i="1">
                  <a:solidFill>
                    <a:srgbClr val="FF0000"/>
                  </a:solidFill>
                </a:rPr>
                <a:t>Информация</a:t>
              </a:r>
            </a:p>
          </p:txBody>
        </p:sp>
      </p:grpSp>
      <p:grpSp>
        <p:nvGrpSpPr>
          <p:cNvPr id="21523" name="Group 19"/>
          <p:cNvGrpSpPr>
            <a:grpSpLocks/>
          </p:cNvGrpSpPr>
          <p:nvPr/>
        </p:nvGrpSpPr>
        <p:grpSpPr bwMode="auto">
          <a:xfrm>
            <a:off x="71438" y="1700213"/>
            <a:ext cx="2987675" cy="863600"/>
            <a:chOff x="45" y="1071"/>
            <a:chExt cx="1882" cy="544"/>
          </a:xfrm>
        </p:grpSpPr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45" y="1071"/>
              <a:ext cx="1882" cy="5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249" y="1162"/>
              <a:ext cx="14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>
                  <a:solidFill>
                    <a:srgbClr val="000099"/>
                  </a:solidFill>
                </a:rPr>
                <a:t>Находить </a:t>
              </a:r>
            </a:p>
          </p:txBody>
        </p:sp>
      </p:grpSp>
      <p:grpSp>
        <p:nvGrpSpPr>
          <p:cNvPr id="21524" name="Group 20"/>
          <p:cNvGrpSpPr>
            <a:grpSpLocks/>
          </p:cNvGrpSpPr>
          <p:nvPr/>
        </p:nvGrpSpPr>
        <p:grpSpPr bwMode="auto">
          <a:xfrm>
            <a:off x="1476375" y="2997200"/>
            <a:ext cx="3887788" cy="1079500"/>
            <a:chOff x="930" y="1888"/>
            <a:chExt cx="2449" cy="680"/>
          </a:xfrm>
        </p:grpSpPr>
        <p:sp>
          <p:nvSpPr>
            <p:cNvPr id="21510" name="Oval 6"/>
            <p:cNvSpPr>
              <a:spLocks noChangeArrowheads="1"/>
            </p:cNvSpPr>
            <p:nvPr/>
          </p:nvSpPr>
          <p:spPr bwMode="auto">
            <a:xfrm>
              <a:off x="930" y="1888"/>
              <a:ext cx="2449" cy="68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1292" y="2024"/>
              <a:ext cx="15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>
                  <a:solidFill>
                    <a:srgbClr val="000099"/>
                  </a:solidFill>
                </a:rPr>
                <a:t>Понимать </a:t>
              </a:r>
            </a:p>
          </p:txBody>
        </p:sp>
      </p:grpSp>
      <p:grpSp>
        <p:nvGrpSpPr>
          <p:cNvPr id="21525" name="Group 21"/>
          <p:cNvGrpSpPr>
            <a:grpSpLocks/>
          </p:cNvGrpSpPr>
          <p:nvPr/>
        </p:nvGrpSpPr>
        <p:grpSpPr bwMode="auto">
          <a:xfrm>
            <a:off x="4787900" y="1628775"/>
            <a:ext cx="4176713" cy="1439863"/>
            <a:chOff x="3016" y="1026"/>
            <a:chExt cx="2631" cy="907"/>
          </a:xfrm>
        </p:grpSpPr>
        <p:sp>
          <p:nvSpPr>
            <p:cNvPr id="21512" name="Oval 8"/>
            <p:cNvSpPr>
              <a:spLocks noChangeArrowheads="1"/>
            </p:cNvSpPr>
            <p:nvPr/>
          </p:nvSpPr>
          <p:spPr bwMode="auto">
            <a:xfrm>
              <a:off x="3016" y="1026"/>
              <a:ext cx="2631" cy="907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3061" y="1071"/>
              <a:ext cx="258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 b="1" i="1">
                  <a:solidFill>
                    <a:srgbClr val="000099"/>
                  </a:solidFill>
                </a:rPr>
                <a:t>Принимать                   преобразовывать</a:t>
              </a:r>
            </a:p>
          </p:txBody>
        </p:sp>
      </p:grp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611188" y="4324350"/>
            <a:ext cx="460851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Выделять главное;             делить на части;  составлять план;                  отвечать на вопросы и т.д.</a:t>
            </a: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1908175" y="981075"/>
            <a:ext cx="719138" cy="7191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3563938" y="1125538"/>
            <a:ext cx="431800" cy="17986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6443663" y="1052513"/>
            <a:ext cx="792162" cy="576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5111750" y="3213100"/>
            <a:ext cx="4140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Составлять схемы, таблицы, формулы; сравнивать,      составлять аналогии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7" grpId="0"/>
      <p:bldP spid="21518" grpId="0" animBg="1"/>
      <p:bldP spid="21519" grpId="0" animBg="1"/>
      <p:bldP spid="21520" grpId="0" animBg="1"/>
      <p:bldP spid="215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2124075" y="260350"/>
            <a:ext cx="6624638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I  </a:t>
            </a:r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этап : </a:t>
            </a:r>
          </a:p>
          <a:p>
            <a:pPr algn="ctr"/>
            <a:r>
              <a:rPr lang="ru-RU" sz="3600" b="1" i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Слушайте внимательно. </a:t>
            </a:r>
          </a:p>
        </p:txBody>
      </p:sp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2" cstate="print"/>
          <a:srcRect r="2925"/>
          <a:stretch>
            <a:fillRect/>
          </a:stretch>
        </p:blipFill>
        <p:spPr bwMode="auto">
          <a:xfrm>
            <a:off x="323850" y="188913"/>
            <a:ext cx="1185863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/>
          <a:srcRect l="42000" t="36887" r="44228" b="39622"/>
          <a:stretch>
            <a:fillRect/>
          </a:stretch>
        </p:blipFill>
        <p:spPr bwMode="auto">
          <a:xfrm>
            <a:off x="2484438" y="1989138"/>
            <a:ext cx="3546475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44640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Игра со зрителями</a:t>
            </a:r>
          </a:p>
        </p:txBody>
      </p:sp>
      <p:sp>
        <p:nvSpPr>
          <p:cNvPr id="22533" name="WordArt 5"/>
          <p:cNvSpPr>
            <a:spLocks noChangeArrowheads="1" noChangeShapeType="1" noTextEdit="1"/>
          </p:cNvSpPr>
          <p:nvPr/>
        </p:nvSpPr>
        <p:spPr bwMode="auto">
          <a:xfrm>
            <a:off x="250825" y="3068638"/>
            <a:ext cx="8424863" cy="1497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Информация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0" y="1162050"/>
            <a:ext cx="9036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b="1"/>
              <a:t>Из букв входящих в состав слова, составьте новые слова. (существительное, ед. числа)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</p:bldLst>
  </p:timing>
</p:sld>
</file>

<file path=ppt/theme/theme1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356</TotalTime>
  <Words>552</Words>
  <Application>Microsoft Office PowerPoint</Application>
  <PresentationFormat>Экран (4:3)</PresentationFormat>
  <Paragraphs>116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Tahoma</vt:lpstr>
      <vt:lpstr>Times New Roman</vt:lpstr>
      <vt:lpstr>Wingdings</vt:lpstr>
      <vt:lpstr>Занавес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ПК</cp:lastModifiedBy>
  <cp:revision>10</cp:revision>
  <dcterms:created xsi:type="dcterms:W3CDTF">2014-12-15T18:10:49Z</dcterms:created>
  <dcterms:modified xsi:type="dcterms:W3CDTF">2015-02-06T08:20:09Z</dcterms:modified>
</cp:coreProperties>
</file>