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4" r:id="rId3"/>
  </p:sldMasterIdLst>
  <p:sldIdLst>
    <p:sldId id="256" r:id="rId4"/>
    <p:sldId id="257" r:id="rId5"/>
    <p:sldId id="258" r:id="rId6"/>
    <p:sldId id="259" r:id="rId7"/>
    <p:sldId id="260" r:id="rId8"/>
    <p:sldId id="271" r:id="rId9"/>
    <p:sldId id="261" r:id="rId10"/>
    <p:sldId id="274" r:id="rId11"/>
    <p:sldId id="262" r:id="rId12"/>
    <p:sldId id="263" r:id="rId13"/>
    <p:sldId id="264" r:id="rId14"/>
    <p:sldId id="265" r:id="rId15"/>
    <p:sldId id="268" r:id="rId16"/>
    <p:sldId id="269" r:id="rId17"/>
    <p:sldId id="270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372DD-5BB8-4F39-B484-D9F331041B05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</dgm:pt>
    <dgm:pt modelId="{00EE51DD-9830-4936-8854-FA1CD2AF2EA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cap="none" normalizeH="0" baseline="0" dirty="0" smtClean="0">
              <a:ln/>
              <a:effectLst/>
              <a:latin typeface="Times New Roman" pitchFamily="18" charset="0"/>
            </a:rPr>
            <a:t>Конкуренция </a:t>
          </a:r>
        </a:p>
      </dgm:t>
    </dgm:pt>
    <dgm:pt modelId="{9138674D-A899-4225-9FD8-50FFADEAD952}" type="parTrans" cxnId="{BE688C2C-7EC2-453F-AF33-5735FF6A6A8F}">
      <dgm:prSet/>
      <dgm:spPr/>
      <dgm:t>
        <a:bodyPr/>
        <a:lstStyle/>
        <a:p>
          <a:endParaRPr lang="ru-RU"/>
        </a:p>
      </dgm:t>
    </dgm:pt>
    <dgm:pt modelId="{EA30DA6E-A4F8-4B07-AEB8-F0EF259E8495}" type="sibTrans" cxnId="{BE688C2C-7EC2-453F-AF33-5735FF6A6A8F}">
      <dgm:prSet/>
      <dgm:spPr/>
      <dgm:t>
        <a:bodyPr/>
        <a:lstStyle/>
        <a:p>
          <a:endParaRPr lang="ru-RU"/>
        </a:p>
      </dgm:t>
    </dgm:pt>
    <dgm:pt modelId="{6D91A458-9F8E-48A4-A017-A758138B54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600" b="1" i="0" u="none" strike="noStrike" cap="none" normalizeH="0" baseline="0" dirty="0" smtClean="0">
              <a:ln/>
              <a:effectLst/>
              <a:latin typeface="Times New Roman" pitchFamily="18" charset="0"/>
            </a:rPr>
            <a:t>Ценовая</a:t>
          </a:r>
        </a:p>
      </dgm:t>
    </dgm:pt>
    <dgm:pt modelId="{3174E6A9-863C-4F8B-B701-9798E8ED3B10}" type="parTrans" cxnId="{487FE973-9F1E-4590-9864-57785401A996}">
      <dgm:prSet/>
      <dgm:spPr/>
      <dgm:t>
        <a:bodyPr/>
        <a:lstStyle/>
        <a:p>
          <a:endParaRPr lang="ru-RU"/>
        </a:p>
      </dgm:t>
    </dgm:pt>
    <dgm:pt modelId="{8024EB0B-BB9C-407E-8EF6-7B3490224B28}" type="sibTrans" cxnId="{487FE973-9F1E-4590-9864-57785401A996}">
      <dgm:prSet/>
      <dgm:spPr/>
      <dgm:t>
        <a:bodyPr/>
        <a:lstStyle/>
        <a:p>
          <a:endParaRPr lang="ru-RU"/>
        </a:p>
      </dgm:t>
    </dgm:pt>
    <dgm:pt modelId="{053B1F22-44B2-43B3-ADB5-496B362E47E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600" b="1" i="0" u="none" strike="noStrike" cap="none" normalizeH="0" baseline="0" dirty="0" smtClean="0">
              <a:ln/>
              <a:effectLst/>
              <a:latin typeface="Times New Roman" pitchFamily="18" charset="0"/>
            </a:rPr>
            <a:t>Неценовая</a:t>
          </a:r>
        </a:p>
      </dgm:t>
    </dgm:pt>
    <dgm:pt modelId="{9B3A56DE-057D-431C-B744-8C6C30EB6B48}" type="parTrans" cxnId="{18E70413-6732-44D7-A9A8-82812D16B1CA}">
      <dgm:prSet/>
      <dgm:spPr/>
      <dgm:t>
        <a:bodyPr/>
        <a:lstStyle/>
        <a:p>
          <a:endParaRPr lang="ru-RU"/>
        </a:p>
      </dgm:t>
    </dgm:pt>
    <dgm:pt modelId="{FCE28918-1FA7-4AAB-AC8A-F102F6FAE15D}" type="sibTrans" cxnId="{18E70413-6732-44D7-A9A8-82812D16B1CA}">
      <dgm:prSet/>
      <dgm:spPr/>
      <dgm:t>
        <a:bodyPr/>
        <a:lstStyle/>
        <a:p>
          <a:endParaRPr lang="ru-RU"/>
        </a:p>
      </dgm:t>
    </dgm:pt>
    <dgm:pt modelId="{F197035A-286B-4AEF-83C7-C17F1D59BB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/>
              <a:effectLst/>
              <a:latin typeface="Times New Roman" pitchFamily="18" charset="0"/>
            </a:rPr>
            <a:t>Предполагает другие (неценовые) меры </a:t>
          </a:r>
          <a:br>
            <a:rPr kumimoji="1" lang="ru-RU" b="1" i="0" u="none" strike="noStrike" cap="none" normalizeH="0" baseline="0" dirty="0" smtClean="0">
              <a:ln/>
              <a:effectLst/>
              <a:latin typeface="Times New Roman" pitchFamily="18" charset="0"/>
            </a:rPr>
          </a:br>
          <a:r>
            <a:rPr kumimoji="1" lang="ru-RU" b="1" i="0" u="none" strike="noStrike" cap="none" normalizeH="0" baseline="0" dirty="0" smtClean="0">
              <a:ln/>
              <a:effectLst/>
              <a:latin typeface="Times New Roman" pitchFamily="18" charset="0"/>
            </a:rPr>
            <a:t>привлечения покупателей.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b="1" i="0" u="none" strike="noStrike" cap="none" normalizeH="0" baseline="0" dirty="0" smtClean="0">
              <a:ln/>
              <a:effectLst/>
              <a:latin typeface="Times New Roman" pitchFamily="18" charset="0"/>
            </a:rPr>
            <a:t>Какие? </a:t>
          </a:r>
        </a:p>
      </dgm:t>
    </dgm:pt>
    <dgm:pt modelId="{20920063-C2AD-4E39-A200-EF3FE4F30AC5}" type="parTrans" cxnId="{FCD748F1-9F9A-4C5D-B7CC-94E432EAF9E0}">
      <dgm:prSet/>
      <dgm:spPr/>
      <dgm:t>
        <a:bodyPr/>
        <a:lstStyle/>
        <a:p>
          <a:endParaRPr lang="ru-RU"/>
        </a:p>
      </dgm:t>
    </dgm:pt>
    <dgm:pt modelId="{7A53CBB0-DC20-41D1-95FE-F5F539F4D88D}" type="sibTrans" cxnId="{FCD748F1-9F9A-4C5D-B7CC-94E432EAF9E0}">
      <dgm:prSet/>
      <dgm:spPr/>
      <dgm:t>
        <a:bodyPr/>
        <a:lstStyle/>
        <a:p>
          <a:endParaRPr lang="ru-RU"/>
        </a:p>
      </dgm:t>
    </dgm:pt>
    <dgm:pt modelId="{7955E286-DA88-4DF6-953F-C5A03A4EE8A9}">
      <dgm:prSet/>
      <dgm:spPr/>
      <dgm:t>
        <a:bodyPr/>
        <a:lstStyle/>
        <a:p>
          <a:r>
            <a:rPr kumimoji="1" lang="ru-RU" b="1" i="0" u="none" strike="noStrike" cap="none" normalizeH="0" baseline="0" smtClean="0">
              <a:ln/>
              <a:effectLst/>
              <a:latin typeface="Times New Roman" pitchFamily="18" charset="0"/>
            </a:rPr>
            <a:t>Предполагает продажу товаров по более низким ценам, чем у конкурентов</a:t>
          </a:r>
          <a:endParaRPr kumimoji="1" lang="ru-RU" b="1" i="0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89DC8A35-366B-462E-B930-0BECFDD58C2F}" type="parTrans" cxnId="{3C7CE9A9-044B-44BE-A916-FF19D772DA19}">
      <dgm:prSet/>
      <dgm:spPr/>
      <dgm:t>
        <a:bodyPr/>
        <a:lstStyle/>
        <a:p>
          <a:endParaRPr lang="ru-RU"/>
        </a:p>
      </dgm:t>
    </dgm:pt>
    <dgm:pt modelId="{53F2E343-7E3E-43F1-A6F7-A261176ECEA7}" type="sibTrans" cxnId="{3C7CE9A9-044B-44BE-A916-FF19D772DA19}">
      <dgm:prSet/>
      <dgm:spPr/>
      <dgm:t>
        <a:bodyPr/>
        <a:lstStyle/>
        <a:p>
          <a:endParaRPr lang="ru-RU"/>
        </a:p>
      </dgm:t>
    </dgm:pt>
    <dgm:pt modelId="{A9BCC69B-6722-4D4D-B184-2EFB241446C6}" type="pres">
      <dgm:prSet presAssocID="{7BC372DD-5BB8-4F39-B484-D9F331041B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D69746-717F-4CB6-9A16-EB1D964082BA}" type="pres">
      <dgm:prSet presAssocID="{00EE51DD-9830-4936-8854-FA1CD2AF2EA7}" presName="hierRoot1" presStyleCnt="0">
        <dgm:presLayoutVars>
          <dgm:hierBranch/>
        </dgm:presLayoutVars>
      </dgm:prSet>
      <dgm:spPr/>
    </dgm:pt>
    <dgm:pt modelId="{15C1FF96-7753-40A1-9424-3600F6FD9A99}" type="pres">
      <dgm:prSet presAssocID="{00EE51DD-9830-4936-8854-FA1CD2AF2EA7}" presName="rootComposite1" presStyleCnt="0"/>
      <dgm:spPr/>
    </dgm:pt>
    <dgm:pt modelId="{504F8CF0-61A1-4772-82BB-49A2783042AD}" type="pres">
      <dgm:prSet presAssocID="{00EE51DD-9830-4936-8854-FA1CD2AF2EA7}" presName="rootText1" presStyleLbl="node0" presStyleIdx="0" presStyleCnt="1" custScaleX="120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85B2B-6D47-4F29-AEF9-92FCFEBB4ADB}" type="pres">
      <dgm:prSet presAssocID="{00EE51DD-9830-4936-8854-FA1CD2AF2EA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2AE49A-EB43-4488-9BFA-0A9ACF8F1D97}" type="pres">
      <dgm:prSet presAssocID="{00EE51DD-9830-4936-8854-FA1CD2AF2EA7}" presName="hierChild2" presStyleCnt="0"/>
      <dgm:spPr/>
    </dgm:pt>
    <dgm:pt modelId="{0EB242B3-A2AE-40C1-BE86-1FC22BE5D7DA}" type="pres">
      <dgm:prSet presAssocID="{3174E6A9-863C-4F8B-B701-9798E8ED3B1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A4A84FDD-47BE-4A4A-8C83-D0DBCC9D86FF}" type="pres">
      <dgm:prSet presAssocID="{6D91A458-9F8E-48A4-A017-A758138B5471}" presName="hierRoot2" presStyleCnt="0">
        <dgm:presLayoutVars>
          <dgm:hierBranch/>
        </dgm:presLayoutVars>
      </dgm:prSet>
      <dgm:spPr/>
    </dgm:pt>
    <dgm:pt modelId="{694E7DA6-B221-469A-B51A-A8D896681A4F}" type="pres">
      <dgm:prSet presAssocID="{6D91A458-9F8E-48A4-A017-A758138B5471}" presName="rootComposite" presStyleCnt="0"/>
      <dgm:spPr/>
    </dgm:pt>
    <dgm:pt modelId="{9A20AB03-BB72-4274-831E-FB9B910F49F2}" type="pres">
      <dgm:prSet presAssocID="{6D91A458-9F8E-48A4-A017-A758138B5471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A25B11-5666-43F7-9F48-9C4990EB86DF}" type="pres">
      <dgm:prSet presAssocID="{6D91A458-9F8E-48A4-A017-A758138B5471}" presName="rootConnector" presStyleLbl="node2" presStyleIdx="0" presStyleCnt="2"/>
      <dgm:spPr/>
      <dgm:t>
        <a:bodyPr/>
        <a:lstStyle/>
        <a:p>
          <a:endParaRPr lang="ru-RU"/>
        </a:p>
      </dgm:t>
    </dgm:pt>
    <dgm:pt modelId="{366B022D-336B-4F7E-B2C5-9794E2F79CF4}" type="pres">
      <dgm:prSet presAssocID="{6D91A458-9F8E-48A4-A017-A758138B5471}" presName="hierChild4" presStyleCnt="0"/>
      <dgm:spPr/>
    </dgm:pt>
    <dgm:pt modelId="{CF76580E-BED2-49C5-9CD9-9181EE3AAA7E}" type="pres">
      <dgm:prSet presAssocID="{89DC8A35-366B-462E-B930-0BECFDD58C2F}" presName="Name35" presStyleLbl="parChTrans1D3" presStyleIdx="0" presStyleCnt="2"/>
      <dgm:spPr/>
      <dgm:t>
        <a:bodyPr/>
        <a:lstStyle/>
        <a:p>
          <a:endParaRPr lang="ru-RU"/>
        </a:p>
      </dgm:t>
    </dgm:pt>
    <dgm:pt modelId="{4A5F5556-3EE5-41F1-B10E-CF84B393EEBF}" type="pres">
      <dgm:prSet presAssocID="{7955E286-DA88-4DF6-953F-C5A03A4EE8A9}" presName="hierRoot2" presStyleCnt="0">
        <dgm:presLayoutVars>
          <dgm:hierBranch val="init"/>
        </dgm:presLayoutVars>
      </dgm:prSet>
      <dgm:spPr/>
    </dgm:pt>
    <dgm:pt modelId="{2E9A5ADE-DEFA-41BF-BEB8-7F71F8D536B3}" type="pres">
      <dgm:prSet presAssocID="{7955E286-DA88-4DF6-953F-C5A03A4EE8A9}" presName="rootComposite" presStyleCnt="0"/>
      <dgm:spPr/>
    </dgm:pt>
    <dgm:pt modelId="{E5A87F37-E7CE-4D66-B617-749DBD5E3808}" type="pres">
      <dgm:prSet presAssocID="{7955E286-DA88-4DF6-953F-C5A03A4EE8A9}" presName="rootText" presStyleLbl="node3" presStyleIdx="0" presStyleCnt="2" custScaleX="111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11382F-0646-4290-BD30-A02B5F305C76}" type="pres">
      <dgm:prSet presAssocID="{7955E286-DA88-4DF6-953F-C5A03A4EE8A9}" presName="rootConnector" presStyleLbl="node3" presStyleIdx="0" presStyleCnt="2"/>
      <dgm:spPr/>
      <dgm:t>
        <a:bodyPr/>
        <a:lstStyle/>
        <a:p>
          <a:endParaRPr lang="ru-RU"/>
        </a:p>
      </dgm:t>
    </dgm:pt>
    <dgm:pt modelId="{F4D161BB-29CB-4A1D-8D1A-534889E63251}" type="pres">
      <dgm:prSet presAssocID="{7955E286-DA88-4DF6-953F-C5A03A4EE8A9}" presName="hierChild4" presStyleCnt="0"/>
      <dgm:spPr/>
    </dgm:pt>
    <dgm:pt modelId="{3395266A-AA51-401B-9A08-9A931ED41071}" type="pres">
      <dgm:prSet presAssocID="{7955E286-DA88-4DF6-953F-C5A03A4EE8A9}" presName="hierChild5" presStyleCnt="0"/>
      <dgm:spPr/>
    </dgm:pt>
    <dgm:pt modelId="{275E03D1-F229-40D3-812E-6D83E6038789}" type="pres">
      <dgm:prSet presAssocID="{6D91A458-9F8E-48A4-A017-A758138B5471}" presName="hierChild5" presStyleCnt="0"/>
      <dgm:spPr/>
    </dgm:pt>
    <dgm:pt modelId="{726E2DFE-FB74-49E6-80B2-8C4AA40A2693}" type="pres">
      <dgm:prSet presAssocID="{9B3A56DE-057D-431C-B744-8C6C30EB6B48}" presName="Name35" presStyleLbl="parChTrans1D2" presStyleIdx="1" presStyleCnt="2"/>
      <dgm:spPr/>
      <dgm:t>
        <a:bodyPr/>
        <a:lstStyle/>
        <a:p>
          <a:endParaRPr lang="ru-RU"/>
        </a:p>
      </dgm:t>
    </dgm:pt>
    <dgm:pt modelId="{35428E4B-FC9B-4F3E-94D5-87181BAC7484}" type="pres">
      <dgm:prSet presAssocID="{053B1F22-44B2-43B3-ADB5-496B362E47E2}" presName="hierRoot2" presStyleCnt="0">
        <dgm:presLayoutVars>
          <dgm:hierBranch/>
        </dgm:presLayoutVars>
      </dgm:prSet>
      <dgm:spPr/>
    </dgm:pt>
    <dgm:pt modelId="{3575B233-2AED-48A3-84E0-EDA915F53E05}" type="pres">
      <dgm:prSet presAssocID="{053B1F22-44B2-43B3-ADB5-496B362E47E2}" presName="rootComposite" presStyleCnt="0"/>
      <dgm:spPr/>
    </dgm:pt>
    <dgm:pt modelId="{A1650C0C-7951-45C6-999F-7D95C84512DE}" type="pres">
      <dgm:prSet presAssocID="{053B1F22-44B2-43B3-ADB5-496B362E47E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8FCF6-8016-42BC-92BD-213ED00BCA35}" type="pres">
      <dgm:prSet presAssocID="{053B1F22-44B2-43B3-ADB5-496B362E47E2}" presName="rootConnector" presStyleLbl="node2" presStyleIdx="1" presStyleCnt="2"/>
      <dgm:spPr/>
      <dgm:t>
        <a:bodyPr/>
        <a:lstStyle/>
        <a:p>
          <a:endParaRPr lang="ru-RU"/>
        </a:p>
      </dgm:t>
    </dgm:pt>
    <dgm:pt modelId="{66B2EA0D-3572-44A8-83FD-6753CD94C38A}" type="pres">
      <dgm:prSet presAssocID="{053B1F22-44B2-43B3-ADB5-496B362E47E2}" presName="hierChild4" presStyleCnt="0"/>
      <dgm:spPr/>
    </dgm:pt>
    <dgm:pt modelId="{97BAFF18-5FE8-46BA-810E-8E97F5B6115D}" type="pres">
      <dgm:prSet presAssocID="{20920063-C2AD-4E39-A200-EF3FE4F30AC5}" presName="Name35" presStyleLbl="parChTrans1D3" presStyleIdx="1" presStyleCnt="2"/>
      <dgm:spPr/>
      <dgm:t>
        <a:bodyPr/>
        <a:lstStyle/>
        <a:p>
          <a:endParaRPr lang="ru-RU"/>
        </a:p>
      </dgm:t>
    </dgm:pt>
    <dgm:pt modelId="{5B7C043F-7D62-439D-926C-5176EFD9860F}" type="pres">
      <dgm:prSet presAssocID="{F197035A-286B-4AEF-83C7-C17F1D59BBEE}" presName="hierRoot2" presStyleCnt="0">
        <dgm:presLayoutVars>
          <dgm:hierBranch val="r"/>
        </dgm:presLayoutVars>
      </dgm:prSet>
      <dgm:spPr/>
    </dgm:pt>
    <dgm:pt modelId="{F84EC767-E402-4FD2-92DF-239EB0F2E436}" type="pres">
      <dgm:prSet presAssocID="{F197035A-286B-4AEF-83C7-C17F1D59BBEE}" presName="rootComposite" presStyleCnt="0"/>
      <dgm:spPr/>
    </dgm:pt>
    <dgm:pt modelId="{3DC891D0-7D7C-4DB2-BBFE-AB0FFCB221B4}" type="pres">
      <dgm:prSet presAssocID="{F197035A-286B-4AEF-83C7-C17F1D59BBEE}" presName="rootText" presStyleLbl="node3" presStyleIdx="1" presStyleCnt="2" custScaleX="118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F4419-4A55-40E0-A0A6-6FF676983BF2}" type="pres">
      <dgm:prSet presAssocID="{F197035A-286B-4AEF-83C7-C17F1D59BBEE}" presName="rootConnector" presStyleLbl="node3" presStyleIdx="1" presStyleCnt="2"/>
      <dgm:spPr/>
      <dgm:t>
        <a:bodyPr/>
        <a:lstStyle/>
        <a:p>
          <a:endParaRPr lang="ru-RU"/>
        </a:p>
      </dgm:t>
    </dgm:pt>
    <dgm:pt modelId="{B4106B50-FE5D-457F-A4BE-1783520A37A3}" type="pres">
      <dgm:prSet presAssocID="{F197035A-286B-4AEF-83C7-C17F1D59BBEE}" presName="hierChild4" presStyleCnt="0"/>
      <dgm:spPr/>
    </dgm:pt>
    <dgm:pt modelId="{EC77781B-0790-468A-802E-7E65BEE4490F}" type="pres">
      <dgm:prSet presAssocID="{F197035A-286B-4AEF-83C7-C17F1D59BBEE}" presName="hierChild5" presStyleCnt="0"/>
      <dgm:spPr/>
    </dgm:pt>
    <dgm:pt modelId="{E155BFF1-5777-428F-9722-74B425836EE2}" type="pres">
      <dgm:prSet presAssocID="{053B1F22-44B2-43B3-ADB5-496B362E47E2}" presName="hierChild5" presStyleCnt="0"/>
      <dgm:spPr/>
    </dgm:pt>
    <dgm:pt modelId="{1EE6FDBF-F5B3-4474-8813-924996316A3D}" type="pres">
      <dgm:prSet presAssocID="{00EE51DD-9830-4936-8854-FA1CD2AF2EA7}" presName="hierChild3" presStyleCnt="0"/>
      <dgm:spPr/>
    </dgm:pt>
  </dgm:ptLst>
  <dgm:cxnLst>
    <dgm:cxn modelId="{BE688C2C-7EC2-453F-AF33-5735FF6A6A8F}" srcId="{7BC372DD-5BB8-4F39-B484-D9F331041B05}" destId="{00EE51DD-9830-4936-8854-FA1CD2AF2EA7}" srcOrd="0" destOrd="0" parTransId="{9138674D-A899-4225-9FD8-50FFADEAD952}" sibTransId="{EA30DA6E-A4F8-4B07-AEB8-F0EF259E8495}"/>
    <dgm:cxn modelId="{18E70413-6732-44D7-A9A8-82812D16B1CA}" srcId="{00EE51DD-9830-4936-8854-FA1CD2AF2EA7}" destId="{053B1F22-44B2-43B3-ADB5-496B362E47E2}" srcOrd="1" destOrd="0" parTransId="{9B3A56DE-057D-431C-B744-8C6C30EB6B48}" sibTransId="{FCE28918-1FA7-4AAB-AC8A-F102F6FAE15D}"/>
    <dgm:cxn modelId="{10A261AE-500D-4928-8BF9-84DCA8CB7CFA}" type="presOf" srcId="{6D91A458-9F8E-48A4-A017-A758138B5471}" destId="{9A20AB03-BB72-4274-831E-FB9B910F49F2}" srcOrd="0" destOrd="0" presId="urn:microsoft.com/office/officeart/2005/8/layout/orgChart1"/>
    <dgm:cxn modelId="{3CC22498-1C54-45A2-8853-2295BC3ADDF3}" type="presOf" srcId="{F197035A-286B-4AEF-83C7-C17F1D59BBEE}" destId="{223F4419-4A55-40E0-A0A6-6FF676983BF2}" srcOrd="1" destOrd="0" presId="urn:microsoft.com/office/officeart/2005/8/layout/orgChart1"/>
    <dgm:cxn modelId="{9A8C4B4A-AB4D-44A1-B66D-E5F3E4B3D763}" type="presOf" srcId="{F197035A-286B-4AEF-83C7-C17F1D59BBEE}" destId="{3DC891D0-7D7C-4DB2-BBFE-AB0FFCB221B4}" srcOrd="0" destOrd="0" presId="urn:microsoft.com/office/officeart/2005/8/layout/orgChart1"/>
    <dgm:cxn modelId="{336BC723-AE74-4309-AE3C-85A7C34BDBE1}" type="presOf" srcId="{053B1F22-44B2-43B3-ADB5-496B362E47E2}" destId="{A1650C0C-7951-45C6-999F-7D95C84512DE}" srcOrd="0" destOrd="0" presId="urn:microsoft.com/office/officeart/2005/8/layout/orgChart1"/>
    <dgm:cxn modelId="{FB85D3C4-E35A-49E0-8944-706C6CD740F0}" type="presOf" srcId="{7955E286-DA88-4DF6-953F-C5A03A4EE8A9}" destId="{E5A87F37-E7CE-4D66-B617-749DBD5E3808}" srcOrd="0" destOrd="0" presId="urn:microsoft.com/office/officeart/2005/8/layout/orgChart1"/>
    <dgm:cxn modelId="{BB02B7B7-4A8F-4434-AA1F-A121AE7D0872}" type="presOf" srcId="{7BC372DD-5BB8-4F39-B484-D9F331041B05}" destId="{A9BCC69B-6722-4D4D-B184-2EFB241446C6}" srcOrd="0" destOrd="0" presId="urn:microsoft.com/office/officeart/2005/8/layout/orgChart1"/>
    <dgm:cxn modelId="{14E25117-36BF-4F2F-B12F-A3B661D01623}" type="presOf" srcId="{9B3A56DE-057D-431C-B744-8C6C30EB6B48}" destId="{726E2DFE-FB74-49E6-80B2-8C4AA40A2693}" srcOrd="0" destOrd="0" presId="urn:microsoft.com/office/officeart/2005/8/layout/orgChart1"/>
    <dgm:cxn modelId="{7C6D5F4A-313F-4650-B410-33A8B47042F0}" type="presOf" srcId="{6D91A458-9F8E-48A4-A017-A758138B5471}" destId="{7CA25B11-5666-43F7-9F48-9C4990EB86DF}" srcOrd="1" destOrd="0" presId="urn:microsoft.com/office/officeart/2005/8/layout/orgChart1"/>
    <dgm:cxn modelId="{14D5706F-7908-48F0-8FBF-F0C895819D83}" type="presOf" srcId="{7955E286-DA88-4DF6-953F-C5A03A4EE8A9}" destId="{5911382F-0646-4290-BD30-A02B5F305C76}" srcOrd="1" destOrd="0" presId="urn:microsoft.com/office/officeart/2005/8/layout/orgChart1"/>
    <dgm:cxn modelId="{0514CB3D-C508-4C07-A4D4-0C605D2B350A}" type="presOf" srcId="{3174E6A9-863C-4F8B-B701-9798E8ED3B10}" destId="{0EB242B3-A2AE-40C1-BE86-1FC22BE5D7DA}" srcOrd="0" destOrd="0" presId="urn:microsoft.com/office/officeart/2005/8/layout/orgChart1"/>
    <dgm:cxn modelId="{3C7CE9A9-044B-44BE-A916-FF19D772DA19}" srcId="{6D91A458-9F8E-48A4-A017-A758138B5471}" destId="{7955E286-DA88-4DF6-953F-C5A03A4EE8A9}" srcOrd="0" destOrd="0" parTransId="{89DC8A35-366B-462E-B930-0BECFDD58C2F}" sibTransId="{53F2E343-7E3E-43F1-A6F7-A261176ECEA7}"/>
    <dgm:cxn modelId="{842B40EF-0956-4236-AA1B-66437928B576}" type="presOf" srcId="{00EE51DD-9830-4936-8854-FA1CD2AF2EA7}" destId="{8BB85B2B-6D47-4F29-AEF9-92FCFEBB4ADB}" srcOrd="1" destOrd="0" presId="urn:microsoft.com/office/officeart/2005/8/layout/orgChart1"/>
    <dgm:cxn modelId="{90180D5B-6951-4107-B430-E46BBF503FE4}" type="presOf" srcId="{00EE51DD-9830-4936-8854-FA1CD2AF2EA7}" destId="{504F8CF0-61A1-4772-82BB-49A2783042AD}" srcOrd="0" destOrd="0" presId="urn:microsoft.com/office/officeart/2005/8/layout/orgChart1"/>
    <dgm:cxn modelId="{6965BA97-596D-4511-B712-714A0BF1E51F}" type="presOf" srcId="{053B1F22-44B2-43B3-ADB5-496B362E47E2}" destId="{A358FCF6-8016-42BC-92BD-213ED00BCA35}" srcOrd="1" destOrd="0" presId="urn:microsoft.com/office/officeart/2005/8/layout/orgChart1"/>
    <dgm:cxn modelId="{9E94CEC7-F901-4007-BE42-75266597F1C5}" type="presOf" srcId="{89DC8A35-366B-462E-B930-0BECFDD58C2F}" destId="{CF76580E-BED2-49C5-9CD9-9181EE3AAA7E}" srcOrd="0" destOrd="0" presId="urn:microsoft.com/office/officeart/2005/8/layout/orgChart1"/>
    <dgm:cxn modelId="{487FE973-9F1E-4590-9864-57785401A996}" srcId="{00EE51DD-9830-4936-8854-FA1CD2AF2EA7}" destId="{6D91A458-9F8E-48A4-A017-A758138B5471}" srcOrd="0" destOrd="0" parTransId="{3174E6A9-863C-4F8B-B701-9798E8ED3B10}" sibTransId="{8024EB0B-BB9C-407E-8EF6-7B3490224B28}"/>
    <dgm:cxn modelId="{FCD748F1-9F9A-4C5D-B7CC-94E432EAF9E0}" srcId="{053B1F22-44B2-43B3-ADB5-496B362E47E2}" destId="{F197035A-286B-4AEF-83C7-C17F1D59BBEE}" srcOrd="0" destOrd="0" parTransId="{20920063-C2AD-4E39-A200-EF3FE4F30AC5}" sibTransId="{7A53CBB0-DC20-41D1-95FE-F5F539F4D88D}"/>
    <dgm:cxn modelId="{9FCB2477-E5AD-4360-9A48-FA0D8AC9E7E3}" type="presOf" srcId="{20920063-C2AD-4E39-A200-EF3FE4F30AC5}" destId="{97BAFF18-5FE8-46BA-810E-8E97F5B6115D}" srcOrd="0" destOrd="0" presId="urn:microsoft.com/office/officeart/2005/8/layout/orgChart1"/>
    <dgm:cxn modelId="{2BA6E438-EBF8-4FDD-9FB2-9646661951AC}" type="presParOf" srcId="{A9BCC69B-6722-4D4D-B184-2EFB241446C6}" destId="{10D69746-717F-4CB6-9A16-EB1D964082BA}" srcOrd="0" destOrd="0" presId="urn:microsoft.com/office/officeart/2005/8/layout/orgChart1"/>
    <dgm:cxn modelId="{EC00F78A-FDB3-4591-96B2-A6E409E5862D}" type="presParOf" srcId="{10D69746-717F-4CB6-9A16-EB1D964082BA}" destId="{15C1FF96-7753-40A1-9424-3600F6FD9A99}" srcOrd="0" destOrd="0" presId="urn:microsoft.com/office/officeart/2005/8/layout/orgChart1"/>
    <dgm:cxn modelId="{389145D6-9181-4877-ACBF-76DE3A01DE29}" type="presParOf" srcId="{15C1FF96-7753-40A1-9424-3600F6FD9A99}" destId="{504F8CF0-61A1-4772-82BB-49A2783042AD}" srcOrd="0" destOrd="0" presId="urn:microsoft.com/office/officeart/2005/8/layout/orgChart1"/>
    <dgm:cxn modelId="{87898229-DED0-4AEF-921A-498EFD5CBA66}" type="presParOf" srcId="{15C1FF96-7753-40A1-9424-3600F6FD9A99}" destId="{8BB85B2B-6D47-4F29-AEF9-92FCFEBB4ADB}" srcOrd="1" destOrd="0" presId="urn:microsoft.com/office/officeart/2005/8/layout/orgChart1"/>
    <dgm:cxn modelId="{F5476744-FB9E-428D-8991-056D0373553B}" type="presParOf" srcId="{10D69746-717F-4CB6-9A16-EB1D964082BA}" destId="{162AE49A-EB43-4488-9BFA-0A9ACF8F1D97}" srcOrd="1" destOrd="0" presId="urn:microsoft.com/office/officeart/2005/8/layout/orgChart1"/>
    <dgm:cxn modelId="{3A2C2024-5AA6-490F-92AA-FC827011417E}" type="presParOf" srcId="{162AE49A-EB43-4488-9BFA-0A9ACF8F1D97}" destId="{0EB242B3-A2AE-40C1-BE86-1FC22BE5D7DA}" srcOrd="0" destOrd="0" presId="urn:microsoft.com/office/officeart/2005/8/layout/orgChart1"/>
    <dgm:cxn modelId="{AFE6E7AA-0E6E-445B-BD52-57DEC49E4E0C}" type="presParOf" srcId="{162AE49A-EB43-4488-9BFA-0A9ACF8F1D97}" destId="{A4A84FDD-47BE-4A4A-8C83-D0DBCC9D86FF}" srcOrd="1" destOrd="0" presId="urn:microsoft.com/office/officeart/2005/8/layout/orgChart1"/>
    <dgm:cxn modelId="{DCAD9A52-7EB1-4AB4-84D1-12CA60E24F5E}" type="presParOf" srcId="{A4A84FDD-47BE-4A4A-8C83-D0DBCC9D86FF}" destId="{694E7DA6-B221-469A-B51A-A8D896681A4F}" srcOrd="0" destOrd="0" presId="urn:microsoft.com/office/officeart/2005/8/layout/orgChart1"/>
    <dgm:cxn modelId="{63861B47-4341-4B84-963F-9043AB3F2A0B}" type="presParOf" srcId="{694E7DA6-B221-469A-B51A-A8D896681A4F}" destId="{9A20AB03-BB72-4274-831E-FB9B910F49F2}" srcOrd="0" destOrd="0" presId="urn:microsoft.com/office/officeart/2005/8/layout/orgChart1"/>
    <dgm:cxn modelId="{BBA4B224-80C2-4A2C-BD96-5D237FDE1AB9}" type="presParOf" srcId="{694E7DA6-B221-469A-B51A-A8D896681A4F}" destId="{7CA25B11-5666-43F7-9F48-9C4990EB86DF}" srcOrd="1" destOrd="0" presId="urn:microsoft.com/office/officeart/2005/8/layout/orgChart1"/>
    <dgm:cxn modelId="{4DB8CCBA-0B97-4BD0-80B0-5913C5DB2BC2}" type="presParOf" srcId="{A4A84FDD-47BE-4A4A-8C83-D0DBCC9D86FF}" destId="{366B022D-336B-4F7E-B2C5-9794E2F79CF4}" srcOrd="1" destOrd="0" presId="urn:microsoft.com/office/officeart/2005/8/layout/orgChart1"/>
    <dgm:cxn modelId="{348FC0F5-FAB4-486C-9543-C4FF8C418FF5}" type="presParOf" srcId="{366B022D-336B-4F7E-B2C5-9794E2F79CF4}" destId="{CF76580E-BED2-49C5-9CD9-9181EE3AAA7E}" srcOrd="0" destOrd="0" presId="urn:microsoft.com/office/officeart/2005/8/layout/orgChart1"/>
    <dgm:cxn modelId="{4EB08BFD-1BF3-40B8-B315-0BC9DFEB3532}" type="presParOf" srcId="{366B022D-336B-4F7E-B2C5-9794E2F79CF4}" destId="{4A5F5556-3EE5-41F1-B10E-CF84B393EEBF}" srcOrd="1" destOrd="0" presId="urn:microsoft.com/office/officeart/2005/8/layout/orgChart1"/>
    <dgm:cxn modelId="{F33CC26A-6F98-4159-AA85-23F5B7103FB0}" type="presParOf" srcId="{4A5F5556-3EE5-41F1-B10E-CF84B393EEBF}" destId="{2E9A5ADE-DEFA-41BF-BEB8-7F71F8D536B3}" srcOrd="0" destOrd="0" presId="urn:microsoft.com/office/officeart/2005/8/layout/orgChart1"/>
    <dgm:cxn modelId="{BDE0A474-5FFF-4B5C-B90D-7A2B779FEA60}" type="presParOf" srcId="{2E9A5ADE-DEFA-41BF-BEB8-7F71F8D536B3}" destId="{E5A87F37-E7CE-4D66-B617-749DBD5E3808}" srcOrd="0" destOrd="0" presId="urn:microsoft.com/office/officeart/2005/8/layout/orgChart1"/>
    <dgm:cxn modelId="{FA02CCD3-7F62-4EA7-BBF3-A849454785B9}" type="presParOf" srcId="{2E9A5ADE-DEFA-41BF-BEB8-7F71F8D536B3}" destId="{5911382F-0646-4290-BD30-A02B5F305C76}" srcOrd="1" destOrd="0" presId="urn:microsoft.com/office/officeart/2005/8/layout/orgChart1"/>
    <dgm:cxn modelId="{94D370F8-B75F-4411-BD59-1C0F63D8F0E5}" type="presParOf" srcId="{4A5F5556-3EE5-41F1-B10E-CF84B393EEBF}" destId="{F4D161BB-29CB-4A1D-8D1A-534889E63251}" srcOrd="1" destOrd="0" presId="urn:microsoft.com/office/officeart/2005/8/layout/orgChart1"/>
    <dgm:cxn modelId="{C33BC72E-6206-4A72-B808-2EBF87B1E24C}" type="presParOf" srcId="{4A5F5556-3EE5-41F1-B10E-CF84B393EEBF}" destId="{3395266A-AA51-401B-9A08-9A931ED41071}" srcOrd="2" destOrd="0" presId="urn:microsoft.com/office/officeart/2005/8/layout/orgChart1"/>
    <dgm:cxn modelId="{21BA076E-5C58-4050-ADDE-5BD8FDC7E7FD}" type="presParOf" srcId="{A4A84FDD-47BE-4A4A-8C83-D0DBCC9D86FF}" destId="{275E03D1-F229-40D3-812E-6D83E6038789}" srcOrd="2" destOrd="0" presId="urn:microsoft.com/office/officeart/2005/8/layout/orgChart1"/>
    <dgm:cxn modelId="{40D6E4BD-3A8F-4BEE-A202-C32CFEFDC85D}" type="presParOf" srcId="{162AE49A-EB43-4488-9BFA-0A9ACF8F1D97}" destId="{726E2DFE-FB74-49E6-80B2-8C4AA40A2693}" srcOrd="2" destOrd="0" presId="urn:microsoft.com/office/officeart/2005/8/layout/orgChart1"/>
    <dgm:cxn modelId="{A1336B54-C35B-46B5-A145-15B34E66C014}" type="presParOf" srcId="{162AE49A-EB43-4488-9BFA-0A9ACF8F1D97}" destId="{35428E4B-FC9B-4F3E-94D5-87181BAC7484}" srcOrd="3" destOrd="0" presId="urn:microsoft.com/office/officeart/2005/8/layout/orgChart1"/>
    <dgm:cxn modelId="{472538EC-74AA-43C4-AB0B-AB3D39E6808B}" type="presParOf" srcId="{35428E4B-FC9B-4F3E-94D5-87181BAC7484}" destId="{3575B233-2AED-48A3-84E0-EDA915F53E05}" srcOrd="0" destOrd="0" presId="urn:microsoft.com/office/officeart/2005/8/layout/orgChart1"/>
    <dgm:cxn modelId="{C54E2AF5-B04D-4E4D-AA7E-67406086718D}" type="presParOf" srcId="{3575B233-2AED-48A3-84E0-EDA915F53E05}" destId="{A1650C0C-7951-45C6-999F-7D95C84512DE}" srcOrd="0" destOrd="0" presId="urn:microsoft.com/office/officeart/2005/8/layout/orgChart1"/>
    <dgm:cxn modelId="{71424CD7-1663-4D77-87B5-5F102C45877F}" type="presParOf" srcId="{3575B233-2AED-48A3-84E0-EDA915F53E05}" destId="{A358FCF6-8016-42BC-92BD-213ED00BCA35}" srcOrd="1" destOrd="0" presId="urn:microsoft.com/office/officeart/2005/8/layout/orgChart1"/>
    <dgm:cxn modelId="{6FF5FBC6-4AC3-443F-86E2-B508796C6DB6}" type="presParOf" srcId="{35428E4B-FC9B-4F3E-94D5-87181BAC7484}" destId="{66B2EA0D-3572-44A8-83FD-6753CD94C38A}" srcOrd="1" destOrd="0" presId="urn:microsoft.com/office/officeart/2005/8/layout/orgChart1"/>
    <dgm:cxn modelId="{0E4F434D-9B80-475F-BDF1-C61607E41A96}" type="presParOf" srcId="{66B2EA0D-3572-44A8-83FD-6753CD94C38A}" destId="{97BAFF18-5FE8-46BA-810E-8E97F5B6115D}" srcOrd="0" destOrd="0" presId="urn:microsoft.com/office/officeart/2005/8/layout/orgChart1"/>
    <dgm:cxn modelId="{BD91B047-898D-4A1B-A85B-344028AAF437}" type="presParOf" srcId="{66B2EA0D-3572-44A8-83FD-6753CD94C38A}" destId="{5B7C043F-7D62-439D-926C-5176EFD9860F}" srcOrd="1" destOrd="0" presId="urn:microsoft.com/office/officeart/2005/8/layout/orgChart1"/>
    <dgm:cxn modelId="{4F389753-7AC4-4C7E-8238-4976AE8251B1}" type="presParOf" srcId="{5B7C043F-7D62-439D-926C-5176EFD9860F}" destId="{F84EC767-E402-4FD2-92DF-239EB0F2E436}" srcOrd="0" destOrd="0" presId="urn:microsoft.com/office/officeart/2005/8/layout/orgChart1"/>
    <dgm:cxn modelId="{C88A7D6E-EA9E-4D2E-8345-2C81F4716DCF}" type="presParOf" srcId="{F84EC767-E402-4FD2-92DF-239EB0F2E436}" destId="{3DC891D0-7D7C-4DB2-BBFE-AB0FFCB221B4}" srcOrd="0" destOrd="0" presId="urn:microsoft.com/office/officeart/2005/8/layout/orgChart1"/>
    <dgm:cxn modelId="{357CA3D7-0692-48A3-B132-3F5F769539A7}" type="presParOf" srcId="{F84EC767-E402-4FD2-92DF-239EB0F2E436}" destId="{223F4419-4A55-40E0-A0A6-6FF676983BF2}" srcOrd="1" destOrd="0" presId="urn:microsoft.com/office/officeart/2005/8/layout/orgChart1"/>
    <dgm:cxn modelId="{D18A3B2F-3147-46F8-B6BF-D8940B9C863B}" type="presParOf" srcId="{5B7C043F-7D62-439D-926C-5176EFD9860F}" destId="{B4106B50-FE5D-457F-A4BE-1783520A37A3}" srcOrd="1" destOrd="0" presId="urn:microsoft.com/office/officeart/2005/8/layout/orgChart1"/>
    <dgm:cxn modelId="{FB1B294E-7D65-409F-88B5-84358679790B}" type="presParOf" srcId="{5B7C043F-7D62-439D-926C-5176EFD9860F}" destId="{EC77781B-0790-468A-802E-7E65BEE4490F}" srcOrd="2" destOrd="0" presId="urn:microsoft.com/office/officeart/2005/8/layout/orgChart1"/>
    <dgm:cxn modelId="{A278E89A-4864-4785-AFFC-EA2F9F30C96A}" type="presParOf" srcId="{35428E4B-FC9B-4F3E-94D5-87181BAC7484}" destId="{E155BFF1-5777-428F-9722-74B425836EE2}" srcOrd="2" destOrd="0" presId="urn:microsoft.com/office/officeart/2005/8/layout/orgChart1"/>
    <dgm:cxn modelId="{7CD8FBB5-5DD5-4183-BD36-A0F5B662DF8A}" type="presParOf" srcId="{10D69746-717F-4CB6-9A16-EB1D964082BA}" destId="{1EE6FDBF-F5B3-4474-8813-924996316A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AFF18-5FE8-46BA-810E-8E97F5B6115D}">
      <dsp:nvSpPr>
        <dsp:cNvPr id="0" name=""/>
        <dsp:cNvSpPr/>
      </dsp:nvSpPr>
      <dsp:spPr>
        <a:xfrm>
          <a:off x="5742528" y="3539577"/>
          <a:ext cx="91440" cy="614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26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E2DFE-FB74-49E6-80B2-8C4AA40A2693}">
      <dsp:nvSpPr>
        <dsp:cNvPr id="0" name=""/>
        <dsp:cNvSpPr/>
      </dsp:nvSpPr>
      <dsp:spPr>
        <a:xfrm>
          <a:off x="3802892" y="1462783"/>
          <a:ext cx="1985356" cy="61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7131"/>
              </a:lnTo>
              <a:lnTo>
                <a:pt x="1985356" y="307131"/>
              </a:lnTo>
              <a:lnTo>
                <a:pt x="1985356" y="614262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6580E-BED2-49C5-9CD9-9181EE3AAA7E}">
      <dsp:nvSpPr>
        <dsp:cNvPr id="0" name=""/>
        <dsp:cNvSpPr/>
      </dsp:nvSpPr>
      <dsp:spPr>
        <a:xfrm>
          <a:off x="1771815" y="3539577"/>
          <a:ext cx="91440" cy="6142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262"/>
              </a:lnTo>
            </a:path>
          </a:pathLst>
        </a:custGeom>
        <a:noFill/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B242B3-A2AE-40C1-BE86-1FC22BE5D7DA}">
      <dsp:nvSpPr>
        <dsp:cNvPr id="0" name=""/>
        <dsp:cNvSpPr/>
      </dsp:nvSpPr>
      <dsp:spPr>
        <a:xfrm>
          <a:off x="1817535" y="1462783"/>
          <a:ext cx="1985356" cy="614262"/>
        </a:xfrm>
        <a:custGeom>
          <a:avLst/>
          <a:gdLst/>
          <a:ahLst/>
          <a:cxnLst/>
          <a:rect l="0" t="0" r="0" b="0"/>
          <a:pathLst>
            <a:path>
              <a:moveTo>
                <a:pt x="1985356" y="0"/>
              </a:moveTo>
              <a:lnTo>
                <a:pt x="1985356" y="307131"/>
              </a:lnTo>
              <a:lnTo>
                <a:pt x="0" y="307131"/>
              </a:lnTo>
              <a:lnTo>
                <a:pt x="0" y="614262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F8CF0-61A1-4772-82BB-49A2783042AD}">
      <dsp:nvSpPr>
        <dsp:cNvPr id="0" name=""/>
        <dsp:cNvSpPr/>
      </dsp:nvSpPr>
      <dsp:spPr>
        <a:xfrm>
          <a:off x="2047343" y="253"/>
          <a:ext cx="3511097" cy="146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Конкуренция </a:t>
          </a:r>
        </a:p>
      </dsp:txBody>
      <dsp:txXfrm>
        <a:off x="2047343" y="253"/>
        <a:ext cx="3511097" cy="1462530"/>
      </dsp:txXfrm>
    </dsp:sp>
    <dsp:sp modelId="{9A20AB03-BB72-4274-831E-FB9B910F49F2}">
      <dsp:nvSpPr>
        <dsp:cNvPr id="0" name=""/>
        <dsp:cNvSpPr/>
      </dsp:nvSpPr>
      <dsp:spPr>
        <a:xfrm>
          <a:off x="355005" y="2077046"/>
          <a:ext cx="2925061" cy="146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Ценовая</a:t>
          </a:r>
        </a:p>
      </dsp:txBody>
      <dsp:txXfrm>
        <a:off x="355005" y="2077046"/>
        <a:ext cx="2925061" cy="1462530"/>
      </dsp:txXfrm>
    </dsp:sp>
    <dsp:sp modelId="{E5A87F37-E7CE-4D66-B617-749DBD5E3808}">
      <dsp:nvSpPr>
        <dsp:cNvPr id="0" name=""/>
        <dsp:cNvSpPr/>
      </dsp:nvSpPr>
      <dsp:spPr>
        <a:xfrm>
          <a:off x="188847" y="4153840"/>
          <a:ext cx="3257377" cy="146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ru-RU" sz="2200" b="1" i="0" u="none" strike="noStrike" kern="1200" cap="none" normalizeH="0" baseline="0" smtClean="0">
              <a:ln/>
              <a:effectLst/>
              <a:latin typeface="Times New Roman" pitchFamily="18" charset="0"/>
            </a:rPr>
            <a:t>Предполагает продажу товаров по более низким ценам, чем у конкурентов</a:t>
          </a:r>
          <a:endParaRPr kumimoji="1" lang="ru-RU" sz="2200" b="1" i="0" u="none" strike="noStrike" kern="1200" cap="none" normalizeH="0" baseline="0" dirty="0" smtClean="0">
            <a:ln/>
            <a:effectLst/>
            <a:latin typeface="Times New Roman" pitchFamily="18" charset="0"/>
          </a:endParaRPr>
        </a:p>
      </dsp:txBody>
      <dsp:txXfrm>
        <a:off x="188847" y="4153840"/>
        <a:ext cx="3257377" cy="1462530"/>
      </dsp:txXfrm>
    </dsp:sp>
    <dsp:sp modelId="{A1650C0C-7951-45C6-999F-7D95C84512DE}">
      <dsp:nvSpPr>
        <dsp:cNvPr id="0" name=""/>
        <dsp:cNvSpPr/>
      </dsp:nvSpPr>
      <dsp:spPr>
        <a:xfrm>
          <a:off x="4325717" y="2077046"/>
          <a:ext cx="2925061" cy="146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36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Неценовая</a:t>
          </a:r>
        </a:p>
      </dsp:txBody>
      <dsp:txXfrm>
        <a:off x="4325717" y="2077046"/>
        <a:ext cx="2925061" cy="1462530"/>
      </dsp:txXfrm>
    </dsp:sp>
    <dsp:sp modelId="{3DC891D0-7D7C-4DB2-BBFE-AB0FFCB221B4}">
      <dsp:nvSpPr>
        <dsp:cNvPr id="0" name=""/>
        <dsp:cNvSpPr/>
      </dsp:nvSpPr>
      <dsp:spPr>
        <a:xfrm>
          <a:off x="4060487" y="4153840"/>
          <a:ext cx="3455521" cy="1462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Предполагает другие (неценовые) меры </a:t>
          </a:r>
          <a:br>
            <a:rPr kumimoji="1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</a:br>
          <a:r>
            <a:rPr kumimoji="1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привлечения покупателей.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ru-RU" sz="2200" b="1" i="0" u="none" strike="noStrike" kern="1200" cap="none" normalizeH="0" baseline="0" dirty="0" smtClean="0">
              <a:ln/>
              <a:effectLst/>
              <a:latin typeface="Times New Roman" pitchFamily="18" charset="0"/>
            </a:rPr>
            <a:t>Какие? </a:t>
          </a:r>
        </a:p>
      </dsp:txBody>
      <dsp:txXfrm>
        <a:off x="4060487" y="4153840"/>
        <a:ext cx="3455521" cy="146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34835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" name="Rectangle 21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Апрель 2008</a:t>
            </a:r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  <a:p>
            <a:pPr>
              <a:defRPr/>
            </a:pPr>
            <a:endParaRPr lang="ru-RU">
              <a:solidFill>
                <a:srgbClr val="F8F8F8"/>
              </a:solidFill>
            </a:endParaRPr>
          </a:p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Закурдаева Н.А.</a:t>
            </a:r>
            <a:br>
              <a:rPr lang="ru-RU">
                <a:solidFill>
                  <a:srgbClr val="F8F8F8"/>
                </a:solidFill>
              </a:rPr>
            </a:br>
            <a:r>
              <a:rPr lang="ru-RU">
                <a:solidFill>
                  <a:srgbClr val="F8F8F8"/>
                </a:solidFill>
              </a:rPr>
              <a:t> МОУ-СОШ№6 г. Шарыпово Красноярского края</a:t>
            </a:r>
          </a:p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18" name="Rectangle 2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25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167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120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454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070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800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1227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234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91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119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27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087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8F8F8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8F8F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343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72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48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0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7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46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87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95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91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4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7A5A47-D62B-4929-9D1D-788C8906DF3A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A5182B-4550-4E2A-B420-D75A1DB23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043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8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04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0" name="Group 22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5" y="111"/>
            <a:chExt cx="5509" cy="102"/>
          </a:xfrm>
        </p:grpSpPr>
        <p:sp>
          <p:nvSpPr>
            <p:cNvPr id="1036" name="Rectangle 20"/>
            <p:cNvSpPr>
              <a:spLocks noChangeArrowheads="1"/>
            </p:cNvSpPr>
            <p:nvPr/>
          </p:nvSpPr>
          <p:spPr bwMode="auto">
            <a:xfrm rot="5400000" flipV="1">
              <a:off x="2850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037" name="Rectangle 21"/>
            <p:cNvSpPr>
              <a:spLocks noChangeArrowheads="1"/>
            </p:cNvSpPr>
            <p:nvPr/>
          </p:nvSpPr>
          <p:spPr bwMode="auto">
            <a:xfrm rot="5400000" flipV="1">
              <a:off x="2781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382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8F8F8"/>
              </a:solidFill>
              <a:latin typeface="Times New Roman" pitchFamily="18" charset="0"/>
            </a:endParaRPr>
          </a:p>
        </p:txBody>
      </p:sp>
      <p:sp>
        <p:nvSpPr>
          <p:cNvPr id="3382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F8F8F8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1375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47A5A47-D62B-4929-9D1D-788C8906DF3A}" type="datetimeFigureOut">
              <a:rPr lang="ru-RU" smtClean="0">
                <a:solidFill>
                  <a:srgbClr val="465E9C"/>
                </a:solidFill>
              </a:rPr>
              <a:pPr/>
              <a:t>27.02.2015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A5182B-4550-4E2A-B420-D75A1DB23365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560840" cy="1152128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Конкуренция.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Виды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конкуренции</a:t>
            </a:r>
            <a:endParaRPr lang="ru-RU" sz="7200" b="1" dirty="0">
              <a:solidFill>
                <a:schemeClr val="bg2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6888" y="2708920"/>
            <a:ext cx="52294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/>
              <a:t>Бирюлина</a:t>
            </a:r>
            <a:r>
              <a:rPr lang="ru-RU" b="1" dirty="0"/>
              <a:t> Елена Викторовна</a:t>
            </a:r>
          </a:p>
          <a:p>
            <a:pPr>
              <a:spcAft>
                <a:spcPts val="600"/>
              </a:spcAft>
            </a:pPr>
            <a:r>
              <a:rPr lang="ru-RU" b="1" dirty="0"/>
              <a:t>преподаватель общеобразовательных дисциплин</a:t>
            </a:r>
          </a:p>
          <a:p>
            <a:pPr>
              <a:spcAft>
                <a:spcPts val="600"/>
              </a:spcAft>
            </a:pPr>
            <a:r>
              <a:rPr lang="ru-RU" b="1" dirty="0"/>
              <a:t>Государственное бюджетное образовательное учреждение среднего профессионального образования  «</a:t>
            </a:r>
            <a:r>
              <a:rPr lang="ru-RU" b="1" dirty="0" err="1"/>
              <a:t>Почепский</a:t>
            </a:r>
            <a:r>
              <a:rPr lang="ru-RU" b="1" dirty="0"/>
              <a:t> механико-аграрный техникум»</a:t>
            </a:r>
          </a:p>
          <a:p>
            <a:pPr>
              <a:spcAft>
                <a:spcPts val="600"/>
              </a:spcAft>
            </a:pPr>
            <a:r>
              <a:rPr lang="ru-RU" b="1" dirty="0" err="1"/>
              <a:t>г.Почеп</a:t>
            </a:r>
            <a:r>
              <a:rPr lang="ru-RU" b="1" dirty="0"/>
              <a:t> Брянской области</a:t>
            </a:r>
            <a:endParaRPr lang="ru-RU" b="1" dirty="0"/>
          </a:p>
        </p:txBody>
      </p:sp>
      <p:pic>
        <p:nvPicPr>
          <p:cNvPr id="5" name="Рисунок 4" descr="C:\Работа4(фестиваль зима)\верхний колонтитул naukograd 20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10" y="332656"/>
            <a:ext cx="6120130" cy="31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5805264"/>
            <a:ext cx="878497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Helvetica"/>
                <a:ea typeface="Calibri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400" b="1" dirty="0">
                <a:solidFill>
                  <a:schemeClr val="bg1"/>
                </a:solidFill>
                <a:latin typeface="Helvetica"/>
                <a:ea typeface="Calibri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52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704856" cy="56166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Признаки совершенной конкуренции:</a:t>
            </a:r>
          </a:p>
          <a:p>
            <a:pPr marL="0" indent="0">
              <a:buNone/>
            </a:pPr>
            <a:endParaRPr lang="ru-RU" sz="18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очень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большое число предприятий – продавцов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pPr marL="0" indent="0">
              <a:buNone/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стандартизированная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(однородная) продукция, т.е. вся продукция  - это аналоги или легко заменяется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свободное вступление и выход из отрасли, т.е. новые фирмы могут свободно входить, а существующие – свободно покидать отрасль. Не существует каких – либо препятствий, которые могли бы помешать возникновению новых фирм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;</a:t>
            </a: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продавец не может контролировать цены, т.к. каждая фирма каждая фирма производит небольшую долю продукции. Конкурентная фирма не может установить рыночную цену, а может только приспосабливаться к ней;</a:t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endParaRPr lang="ru-RU" sz="1800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20882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примеры: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60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рынки </a:t>
            </a:r>
            <a:r>
              <a:rPr lang="ru-RU" sz="6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с/х товаров, </a:t>
            </a:r>
            <a:endParaRPr lang="ru-RU" sz="64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рынок </a:t>
            </a:r>
            <a:r>
              <a:rPr lang="ru-RU" sz="6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иностранной валюты, </a:t>
            </a:r>
            <a:endParaRPr lang="ru-RU" sz="6400" i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64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рынок </a:t>
            </a:r>
            <a:r>
              <a:rPr lang="ru-RU" sz="6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стройматериалов и др.</a:t>
            </a:r>
            <a:br>
              <a:rPr lang="ru-RU" sz="6400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dirty="0">
                <a:solidFill>
                  <a:srgbClr val="C285FF"/>
                </a:solidFill>
                <a:latin typeface="Georgia" pitchFamily="18" charset="0"/>
              </a:rPr>
              <a:t/>
            </a:r>
            <a:br>
              <a:rPr lang="ru-RU" sz="3600" dirty="0">
                <a:solidFill>
                  <a:srgbClr val="C285FF"/>
                </a:solidFill>
                <a:latin typeface="Georgia" pitchFamily="18" charset="0"/>
              </a:rPr>
            </a:br>
            <a:endParaRPr lang="ru-RU" sz="36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5608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292816"/>
              </p:ext>
            </p:extLst>
          </p:nvPr>
        </p:nvGraphicFramePr>
        <p:xfrm>
          <a:off x="0" y="-1"/>
          <a:ext cx="8929718" cy="676594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61418"/>
                <a:gridCol w="3654968"/>
                <a:gridCol w="1244305"/>
                <a:gridCol w="1244305"/>
                <a:gridCol w="1024722"/>
              </a:tblGrid>
              <a:tr h="34136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Характерные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конкуренции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Совершенная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конкуренция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Несовершенная 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effectLst/>
                          <a:latin typeface="+mn-lt"/>
                        </a:rPr>
                        <a:t>Монополия</a:t>
                      </a:r>
                      <a:endParaRPr lang="ru-RU" sz="11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effectLst/>
                          <a:latin typeface="+mn-lt"/>
                        </a:rPr>
                        <a:t>Олигополия</a:t>
                      </a:r>
                      <a:endParaRPr lang="ru-RU" sz="11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>
                          <a:effectLst/>
                          <a:latin typeface="+mn-lt"/>
                        </a:rPr>
                        <a:t>Монополистическая конкуренция</a:t>
                      </a:r>
                      <a:endParaRPr lang="ru-RU" sz="11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фирм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 smtClean="0">
                          <a:effectLst/>
                        </a:rPr>
                        <a:t>много</a:t>
                      </a:r>
                      <a:r>
                        <a:rPr lang="ru-RU" sz="2400" b="1" i="1" dirty="0">
                          <a:effectLst/>
                        </a:rPr>
                        <a:t> </a:t>
                      </a: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продукции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r>
                        <a:rPr lang="ru-RU" sz="2000" b="1" i="1" dirty="0" smtClean="0">
                          <a:effectLst/>
                        </a:rPr>
                        <a:t>стандартизированный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30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входа и выхода в отрасль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r>
                        <a:rPr lang="ru-RU" sz="2400" b="1" i="1" dirty="0" smtClean="0">
                          <a:effectLst/>
                        </a:rPr>
                        <a:t>свободное</a:t>
                      </a: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над ценами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r>
                        <a:rPr lang="ru-RU" sz="2400" b="1" i="1" dirty="0" smtClean="0">
                          <a:effectLst/>
                        </a:rPr>
                        <a:t>отсутствует</a:t>
                      </a: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151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</a:rPr>
                        <a:t> </a:t>
                      </a:r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рынок с/х продукции, рынок иностранной валюты, рынок стройматериалов</a:t>
                      </a: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78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725992"/>
              </p:ext>
            </p:extLst>
          </p:nvPr>
        </p:nvGraphicFramePr>
        <p:xfrm>
          <a:off x="1" y="0"/>
          <a:ext cx="9143998" cy="674137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03686"/>
                <a:gridCol w="1544177"/>
                <a:gridCol w="3096344"/>
                <a:gridCol w="1296144"/>
                <a:gridCol w="1403647"/>
              </a:tblGrid>
              <a:tr h="35034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Характерные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конкуренции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Совершенная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конкуренция</a:t>
                      </a:r>
                      <a:endParaRPr lang="ru-R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Несовершенная 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1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dirty="0">
                          <a:effectLst/>
                          <a:latin typeface="+mn-lt"/>
                        </a:rPr>
                        <a:t>Монополия</a:t>
                      </a:r>
                      <a:endParaRPr lang="ru-RU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Олигополия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Монополистическая конкуренция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фирм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</a:rPr>
                        <a:t>много</a:t>
                      </a:r>
                      <a:r>
                        <a:rPr lang="ru-RU" sz="1400" b="1" i="0" dirty="0">
                          <a:effectLst/>
                        </a:rPr>
                        <a:t> 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</a:rPr>
                        <a:t>одна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продукции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err="1" smtClean="0">
                          <a:effectLst/>
                        </a:rPr>
                        <a:t>стандартизи</a:t>
                      </a:r>
                      <a:r>
                        <a:rPr lang="ru-RU" sz="1400" b="1" i="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рованный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</a:rPr>
                        <a:t>уникальный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336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входа и выхода в отрасль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smtClean="0">
                          <a:effectLst/>
                        </a:rPr>
                        <a:t>свободное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ru-RU" sz="2400" b="1" dirty="0" smtClean="0">
                          <a:effectLst/>
                        </a:rPr>
                        <a:t>заблокировано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над ценами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smtClean="0">
                          <a:effectLst/>
                        </a:rPr>
                        <a:t>отсутствует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сам устанавливает цену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18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 </a:t>
                      </a:r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рынок с/х продукции, рынок иностранной валюты, рынок стройматериалов</a:t>
                      </a:r>
                      <a:endParaRPr lang="ru-RU" sz="105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 </a:t>
                      </a:r>
                      <a:r>
                        <a:rPr lang="ru-RU" sz="2000" b="1" i="1" dirty="0" smtClean="0">
                          <a:effectLst/>
                        </a:rPr>
                        <a:t>компании, поставляющие газ и электроэнергию 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197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719021"/>
              </p:ext>
            </p:extLst>
          </p:nvPr>
        </p:nvGraphicFramePr>
        <p:xfrm>
          <a:off x="1" y="1"/>
          <a:ext cx="9143998" cy="690357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03686"/>
                <a:gridCol w="1544177"/>
                <a:gridCol w="1440160"/>
                <a:gridCol w="2952328"/>
                <a:gridCol w="1403647"/>
              </a:tblGrid>
              <a:tr h="328500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Характерные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конкуренции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Совершенная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конкуренция</a:t>
                      </a:r>
                      <a:endParaRPr lang="ru-R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Несовершенная 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Монополия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u="none" dirty="0">
                          <a:effectLst/>
                          <a:latin typeface="+mn-lt"/>
                        </a:rPr>
                        <a:t>Олигополия</a:t>
                      </a:r>
                      <a:endParaRPr lang="ru-RU" sz="28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Монополистическая конкуренция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797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фирм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smtClean="0">
                          <a:effectLst/>
                        </a:rPr>
                        <a:t>много</a:t>
                      </a:r>
                      <a:r>
                        <a:rPr lang="ru-RU" sz="1400" b="1" i="0" dirty="0">
                          <a:effectLst/>
                        </a:rPr>
                        <a:t> 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одна</a:t>
                      </a:r>
                      <a:endParaRPr lang="ru-RU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мало (3-5)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333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продукции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err="1" smtClean="0">
                          <a:effectLst/>
                        </a:rPr>
                        <a:t>стандартизи</a:t>
                      </a:r>
                      <a:r>
                        <a:rPr lang="ru-RU" sz="1400" b="1" i="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рованный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уникальный</a:t>
                      </a:r>
                      <a:endParaRPr lang="ru-RU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стандартизирован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ный</a:t>
                      </a:r>
                      <a:r>
                        <a:rPr lang="ru-RU" sz="2000" b="1" dirty="0" smtClean="0">
                          <a:effectLst/>
                        </a:rPr>
                        <a:t>, дифференцирован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</a:rPr>
                        <a:t>ный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253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входа и выхода в отрасль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smtClean="0">
                          <a:effectLst/>
                        </a:rPr>
                        <a:t>свободное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</a:rPr>
                        <a:t>заблокировано</a:t>
                      </a:r>
                      <a:endParaRPr lang="ru-RU" sz="105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ограниченное (существуют преграды)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797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над ценами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dirty="0">
                          <a:effectLst/>
                        </a:rPr>
                        <a:t> </a:t>
                      </a:r>
                      <a:r>
                        <a:rPr lang="ru-RU" sz="1400" b="1" i="0" dirty="0" smtClean="0">
                          <a:effectLst/>
                        </a:rPr>
                        <a:t>отсутствует</a:t>
                      </a:r>
                      <a:endParaRPr lang="ru-RU" sz="105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 </a:t>
                      </a:r>
                      <a:r>
                        <a:rPr lang="ru-RU" sz="1200" b="0" dirty="0" smtClean="0">
                          <a:effectLst/>
                        </a:rPr>
                        <a:t>сам устанавливает цену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</a:rPr>
                        <a:t>ограниченный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108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</a:rPr>
                        <a:t> </a:t>
                      </a:r>
                      <a:r>
                        <a:rPr lang="ru-RU" sz="105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рынок с/х продукции, рынок иностранной валюты, рынок стройматериалов</a:t>
                      </a:r>
                      <a:endParaRPr lang="ru-RU" sz="105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</a:rPr>
                        <a:t> </a:t>
                      </a:r>
                      <a:r>
                        <a:rPr lang="ru-RU" sz="1200" b="0" i="1" dirty="0" smtClean="0">
                          <a:effectLst/>
                        </a:rPr>
                        <a:t>компании, поставляющие газ и электроэнергию </a:t>
                      </a:r>
                      <a:endParaRPr lang="ru-RU" sz="10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</a:rPr>
                        <a:t> </a:t>
                      </a:r>
                      <a:r>
                        <a:rPr lang="ru-RU" sz="2000" b="1" i="1" dirty="0" smtClean="0">
                          <a:effectLst/>
                        </a:rPr>
                        <a:t>автомобильный рынок, рынок оргтехники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31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27139"/>
              </p:ext>
            </p:extLst>
          </p:nvPr>
        </p:nvGraphicFramePr>
        <p:xfrm>
          <a:off x="1" y="0"/>
          <a:ext cx="9143998" cy="674137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03686"/>
                <a:gridCol w="1544177"/>
                <a:gridCol w="1512168"/>
                <a:gridCol w="1800200"/>
                <a:gridCol w="2483767"/>
              </a:tblGrid>
              <a:tr h="350343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Характерные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конкуренции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Совершенная</a:t>
                      </a:r>
                      <a:endParaRPr lang="ru-RU" sz="11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</a:rPr>
                        <a:t>конкуренция</a:t>
                      </a:r>
                      <a:endParaRPr lang="ru-RU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Несовершенная 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1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Монополия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+mn-lt"/>
                        </a:rPr>
                        <a:t>Олигополия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dirty="0">
                          <a:effectLst/>
                          <a:latin typeface="+mn-lt"/>
                        </a:rPr>
                        <a:t>Монополистическая конкуренция</a:t>
                      </a:r>
                      <a:endParaRPr lang="ru-RU" sz="18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фирм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effectLst/>
                        </a:rPr>
                        <a:t>много</a:t>
                      </a:r>
                      <a:r>
                        <a:rPr lang="ru-RU" sz="1200" b="0" i="0" dirty="0">
                          <a:effectLst/>
                        </a:rPr>
                        <a:t> 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одна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мало (3-5)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много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продукции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err="1" smtClean="0">
                          <a:effectLst/>
                        </a:rPr>
                        <a:t>стандартизи</a:t>
                      </a:r>
                      <a:r>
                        <a:rPr lang="ru-RU" sz="1200" b="0" i="0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рованный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уникальный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стандартизирован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 smtClean="0">
                          <a:effectLst/>
                        </a:rPr>
                        <a:t>ный</a:t>
                      </a:r>
                      <a:r>
                        <a:rPr lang="ru-RU" sz="1200" b="0" i="0" dirty="0" smtClean="0">
                          <a:effectLst/>
                        </a:rPr>
                        <a:t>, дифференцирован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 err="1" smtClean="0">
                          <a:effectLst/>
                        </a:rPr>
                        <a:t>ный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дифференцированный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336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входа и выхода в отрасль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свободное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заблокировано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ограниченное (существуют преграды)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сравнительно легкие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50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над ценами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отсутствует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</a:rPr>
                        <a:t>сам устанавливает цену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effectLst/>
                        </a:rPr>
                        <a:t> </a:t>
                      </a:r>
                      <a:r>
                        <a:rPr lang="ru-RU" sz="1200" b="0" i="0" dirty="0" smtClean="0">
                          <a:effectLst/>
                        </a:rPr>
                        <a:t>ограниченный</a:t>
                      </a:r>
                      <a:endParaRPr lang="ru-RU" sz="12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ограниченный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182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effectLst/>
                        </a:rPr>
                        <a:t> 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рынок с/х продукции, рынок иностранной валюты, рынок стройматериалов</a:t>
                      </a:r>
                      <a:endParaRPr lang="ru-RU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 </a:t>
                      </a:r>
                      <a:r>
                        <a:rPr lang="ru-RU" sz="1200" b="1" i="1" dirty="0" smtClean="0">
                          <a:effectLst/>
                        </a:rPr>
                        <a:t>компании, поставляющие газ и электроэнергию </a:t>
                      </a:r>
                      <a:endParaRPr lang="ru-RU" sz="12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</a:rPr>
                        <a:t> </a:t>
                      </a:r>
                      <a:r>
                        <a:rPr lang="ru-RU" sz="1200" b="0" i="1" dirty="0" smtClean="0">
                          <a:effectLst/>
                        </a:rPr>
                        <a:t>автомобильный рынок, рынок оргтехники</a:t>
                      </a:r>
                      <a:endParaRPr lang="ru-RU" sz="1200" b="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 </a:t>
                      </a:r>
                      <a:r>
                        <a:rPr lang="ru-RU" sz="1200" i="1" dirty="0" smtClean="0">
                          <a:effectLst/>
                        </a:rPr>
                        <a:t>производство косметики, шоколада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875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3610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Подумай!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348" y="1428736"/>
            <a:ext cx="7643866" cy="4643470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1.На примерах различных отраслей, рынков указать вид конкуренции.</a:t>
            </a:r>
          </a:p>
          <a:p>
            <a:pPr>
              <a:buNone/>
            </a:pPr>
            <a:r>
              <a:rPr lang="ru-RU" sz="2600" dirty="0" smtClean="0"/>
              <a:t>    2.Вопросы для закрепления:</a:t>
            </a:r>
          </a:p>
          <a:p>
            <a:r>
              <a:rPr lang="ru-RU" sz="2600" dirty="0" smtClean="0"/>
              <a:t> Какую роль играет конкуренция в экономике? </a:t>
            </a:r>
          </a:p>
          <a:p>
            <a:r>
              <a:rPr lang="ru-RU" sz="2600" dirty="0" smtClean="0"/>
              <a:t>  Какова роль ценовой и неценовой конкуренции? </a:t>
            </a:r>
          </a:p>
          <a:p>
            <a:r>
              <a:rPr lang="ru-RU" sz="2600" dirty="0" smtClean="0"/>
              <a:t>  Почему свободный доступ на рынок является необходимым условием совершенной конкуренции? </a:t>
            </a:r>
          </a:p>
          <a:p>
            <a:r>
              <a:rPr lang="ru-RU" sz="2600" dirty="0" smtClean="0"/>
              <a:t>  Почему монополист не заинтересован производить продукцию на пределе своих производственных возможностей? </a:t>
            </a:r>
          </a:p>
          <a:p>
            <a:r>
              <a:rPr lang="ru-RU" sz="2600" dirty="0" smtClean="0"/>
              <a:t> При каких условиях олигополия максимизирует прибыль?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66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540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215238" cy="464347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Привести примеры</a:t>
            </a:r>
            <a:r>
              <a:rPr lang="ru-RU" dirty="0" smtClean="0"/>
              <a:t> совершенной и несовершенной конкуренции, связанных с пищевой промышленностью.</a:t>
            </a:r>
          </a:p>
          <a:p>
            <a:pPr lvl="0"/>
            <a:r>
              <a:rPr lang="ru-RU" b="1" dirty="0" smtClean="0"/>
              <a:t>Изучить с.48-52</a:t>
            </a:r>
            <a:r>
              <a:rPr lang="ru-RU" dirty="0" smtClean="0"/>
              <a:t>, по учебнику  </a:t>
            </a:r>
            <a:r>
              <a:rPr lang="ru-RU" dirty="0" err="1" smtClean="0"/>
              <a:t>Гомола</a:t>
            </a:r>
            <a:r>
              <a:rPr lang="ru-RU" dirty="0" smtClean="0"/>
              <a:t> А.И. Экономика для профессий и </a:t>
            </a:r>
            <a:r>
              <a:rPr lang="ru-RU" b="1" dirty="0" smtClean="0"/>
              <a:t>       </a:t>
            </a:r>
            <a:r>
              <a:rPr lang="ru-RU" dirty="0" smtClean="0"/>
              <a:t>специальностей социально –  экономического профиля: учебник – М.,2011. , составленную таблицу, </a:t>
            </a:r>
          </a:p>
          <a:p>
            <a:pPr lvl="0"/>
            <a:r>
              <a:rPr lang="ru-RU" b="1" dirty="0" smtClean="0"/>
              <a:t>Подготовить доклад</a:t>
            </a:r>
            <a:r>
              <a:rPr lang="ru-RU" dirty="0" smtClean="0"/>
              <a:t> на тему: «Антимонопольное законодательство».</a:t>
            </a:r>
          </a:p>
          <a:p>
            <a:r>
              <a:rPr lang="ru-RU" b="1" dirty="0" smtClean="0"/>
              <a:t>Задание по группам:</a:t>
            </a:r>
            <a:r>
              <a:rPr lang="ru-RU" dirty="0" smtClean="0"/>
              <a:t> Администрация города объявила конкурс на лучший проект пиццерии на территории города. Необходимо предложить свой проект, который может включать: название, место расположения, интерьер, внешний вид (по желанию), персонал, клиенты, реклама, меню, стоимость продукции,  услуг  и др. Выигрывает та группа, чей проект, по мнению администрации города, оказался экономически целесообразным.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908050"/>
            <a:ext cx="5903913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1"/>
                </a:solidFill>
                <a:latin typeface="BetinaScriptCTT" pitchFamily="2" charset="0"/>
              </a:rPr>
              <a:t>        </a:t>
            </a:r>
            <a:r>
              <a:rPr lang="ru-RU" sz="5400" b="1" dirty="0" smtClean="0">
                <a:solidFill>
                  <a:schemeClr val="accent1"/>
                </a:solidFill>
                <a:latin typeface="BetinaScriptCTT" pitchFamily="2" charset="0"/>
              </a:rPr>
              <a:t>Благодарю за урок!</a:t>
            </a:r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chemeClr val="accent1"/>
                </a:solidFill>
                <a:latin typeface="BetinaScriptCTT" pitchFamily="2" charset="0"/>
              </a:rPr>
              <a:t>     Поздравляю с новыми знаниями!</a:t>
            </a:r>
          </a:p>
        </p:txBody>
      </p:sp>
      <p:pic>
        <p:nvPicPr>
          <p:cNvPr id="35843" name="Picture 7" descr="OFF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92600"/>
            <a:ext cx="1916112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8" descr="OFF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836613"/>
            <a:ext cx="180975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272808" cy="488635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Georgia" pitchFamily="18" charset="0"/>
              </a:rPr>
              <a:t>Экономическое соперничество –                                   </a:t>
            </a:r>
            <a:endParaRPr lang="ru-RU" sz="48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4800" b="1" i="1" dirty="0">
                <a:solidFill>
                  <a:srgbClr val="FF0000"/>
                </a:solidFill>
                <a:latin typeface="Georgia" pitchFamily="18" charset="0"/>
              </a:rPr>
              <a:t>это не война, а соперничество в                                                              интересах друг друга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.     </a:t>
            </a:r>
            <a:endParaRPr lang="ru-RU" sz="36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                           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                                </a:t>
            </a:r>
            <a:r>
              <a:rPr lang="ru-RU" sz="2800" b="1" i="1" dirty="0" err="1">
                <a:solidFill>
                  <a:srgbClr val="FF0000"/>
                </a:solidFill>
                <a:latin typeface="Georgia" pitchFamily="18" charset="0"/>
              </a:rPr>
              <a:t>Эвин</a:t>
            </a:r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Georgia" pitchFamily="18" charset="0"/>
              </a:rPr>
              <a:t>Каннан</a:t>
            </a:r>
            <a:endParaRPr lang="ru-RU" sz="4000" b="1" dirty="0">
              <a:solidFill>
                <a:srgbClr val="FF000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5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97152"/>
            <a:ext cx="7632848" cy="1296144"/>
          </a:xfrm>
        </p:spPr>
        <p:txBody>
          <a:bodyPr/>
          <a:lstStyle/>
          <a:p>
            <a:pPr algn="ctr"/>
            <a:r>
              <a:rPr lang="ru-RU" sz="3600" b="1" dirty="0"/>
              <a:t>(</a:t>
            </a:r>
            <a:r>
              <a:rPr lang="en-US" sz="3600" b="1" dirty="0" err="1"/>
              <a:t>concurrentia</a:t>
            </a:r>
            <a:r>
              <a:rPr lang="en-US" sz="3600" b="1" dirty="0"/>
              <a:t> (</a:t>
            </a:r>
            <a:r>
              <a:rPr lang="ru-RU" sz="3600" b="1" dirty="0"/>
              <a:t>лат) – столкновение, состязание)</a:t>
            </a:r>
          </a:p>
          <a:p>
            <a:endParaRPr lang="ru-RU" dirty="0"/>
          </a:p>
        </p:txBody>
      </p:sp>
      <p:pic>
        <p:nvPicPr>
          <p:cNvPr id="5" name="Picture 4" descr="LATL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624638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2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6965245" cy="289945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itchFamily="18" charset="0"/>
              </a:rPr>
              <a:t>Конкуренция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– </a:t>
            </a:r>
            <a:r>
              <a:rPr lang="ru-RU" sz="4000" b="1" dirty="0">
                <a:latin typeface="Georgia" pitchFamily="18" charset="0"/>
              </a:rPr>
              <a:t>это соперничество между участниками рыночных отношений за лучшие условия производства, продажи и купли товаров</a:t>
            </a:r>
            <a:r>
              <a:rPr lang="ru-RU" sz="3200" b="1" dirty="0">
                <a:latin typeface="Georgia" pitchFamily="18" charset="0"/>
              </a:rPr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179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335589"/>
              </p:ext>
            </p:extLst>
          </p:nvPr>
        </p:nvGraphicFramePr>
        <p:xfrm>
          <a:off x="755576" y="620688"/>
          <a:ext cx="770485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2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9"/>
            <a:ext cx="6965245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Неценовая конкуренция: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094269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Cambria" pitchFamily="18" charset="0"/>
              </a:rPr>
              <a:t>Более высокое качество товара;</a:t>
            </a:r>
          </a:p>
          <a:p>
            <a:pPr marL="0" indent="0">
              <a:buNone/>
            </a:pPr>
            <a:endParaRPr lang="ru-RU" sz="3200" b="1" i="1" dirty="0" smtClean="0">
              <a:latin typeface="Cambria" pitchFamily="18" charset="0"/>
            </a:endParaRPr>
          </a:p>
          <a:p>
            <a:r>
              <a:rPr lang="ru-RU" sz="3200" b="1" i="1" dirty="0" smtClean="0">
                <a:latin typeface="Cambria" pitchFamily="18" charset="0"/>
              </a:rPr>
              <a:t>Сервисное обслуживание, большой ассортимент и условия продажи;</a:t>
            </a:r>
          </a:p>
          <a:p>
            <a:pPr marL="0" indent="0">
              <a:buNone/>
            </a:pPr>
            <a:endParaRPr lang="ru-RU" sz="3200" b="1" i="1" dirty="0" smtClean="0">
              <a:latin typeface="Cambria" pitchFamily="18" charset="0"/>
            </a:endParaRPr>
          </a:p>
          <a:p>
            <a:r>
              <a:rPr lang="ru-RU" sz="3200" b="1" i="1" dirty="0" smtClean="0">
                <a:latin typeface="Cambria" pitchFamily="18" charset="0"/>
              </a:rPr>
              <a:t>Продажа в кредит;</a:t>
            </a:r>
          </a:p>
          <a:p>
            <a:endParaRPr lang="ru-RU" sz="3200" b="1" i="1" dirty="0" smtClean="0">
              <a:latin typeface="Cambria" pitchFamily="18" charset="0"/>
            </a:endParaRPr>
          </a:p>
          <a:p>
            <a:r>
              <a:rPr lang="ru-RU" sz="3200" b="1" i="1" dirty="0" smtClean="0">
                <a:latin typeface="Cambria" pitchFamily="18" charset="0"/>
              </a:rPr>
              <a:t>Реклама и др.</a:t>
            </a:r>
            <a:endParaRPr lang="ru-RU" sz="3200" b="1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Признаки классификации конкурентных структур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6"/>
            <a:ext cx="7560840" cy="41180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Georgia" pitchFamily="18" charset="0"/>
              </a:rPr>
              <a:t>количество производителей или  продавцов(фирм, предприятий); 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Georgia" pitchFamily="18" charset="0"/>
              </a:rPr>
              <a:t>тип товара (однородный, дифференцированный);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Georgia" pitchFamily="18" charset="0"/>
              </a:rPr>
              <a:t>наличие входных барьеров для вступления в отрасль;</a:t>
            </a:r>
          </a:p>
          <a:p>
            <a:pPr>
              <a:lnSpc>
                <a:spcPct val="90000"/>
              </a:lnSpc>
            </a:pPr>
            <a:r>
              <a:rPr lang="ru-RU" sz="3200" dirty="0">
                <a:latin typeface="Georgia" pitchFamily="18" charset="0"/>
              </a:rPr>
              <a:t>существует ли контроль над ценами товаров;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2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47955"/>
              </p:ext>
            </p:extLst>
          </p:nvPr>
        </p:nvGraphicFramePr>
        <p:xfrm>
          <a:off x="0" y="-1"/>
          <a:ext cx="8929718" cy="6765945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61418"/>
                <a:gridCol w="2140876"/>
                <a:gridCol w="1617373"/>
                <a:gridCol w="1406411"/>
                <a:gridCol w="2003640"/>
              </a:tblGrid>
              <a:tr h="341368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Характерные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черты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конкуренции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Совершенная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Несовершенная конкуренция</a:t>
                      </a:r>
                      <a:endParaRPr lang="ru-RU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Cambria" pitchFamily="18" charset="0"/>
                        </a:rPr>
                        <a:t>Монополия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Cambria" pitchFamily="18" charset="0"/>
                        </a:rPr>
                        <a:t>Олигополия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effectLst/>
                          <a:latin typeface="Cambria" pitchFamily="18" charset="0"/>
                        </a:rPr>
                        <a:t>Монополистическая конкуренция</a:t>
                      </a:r>
                      <a:endParaRPr lang="ru-RU" sz="1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Количество фирм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Характер продукции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3022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Возможность входа и выхода в отрасль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8282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над ценами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  <a:tr h="1151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Пример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1" marR="538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16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Конкуренция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b="1" i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 flipH="1">
            <a:off x="2915816" y="1412777"/>
            <a:ext cx="648072" cy="792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746091" y="1380319"/>
            <a:ext cx="648072" cy="82454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259632" y="2204864"/>
            <a:ext cx="2987675" cy="1150937"/>
          </a:xfrm>
          <a:prstGeom prst="beve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Совершенная</a:t>
            </a:r>
          </a:p>
          <a:p>
            <a:pPr algn="ctr">
              <a:defRPr/>
            </a:pPr>
            <a:r>
              <a:rPr lang="ru-RU" sz="2400" b="1" dirty="0"/>
              <a:t>(чистая)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76056" y="2204864"/>
            <a:ext cx="2987675" cy="1150937"/>
          </a:xfrm>
          <a:prstGeom prst="beve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Несовершенная</a:t>
            </a:r>
          </a:p>
        </p:txBody>
      </p:sp>
      <p:pic>
        <p:nvPicPr>
          <p:cNvPr id="9" name="Picture 3" descr="E:\!АлексЯновский2\Untitledddddddd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21088"/>
            <a:ext cx="7620000" cy="18415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еоновая реклама">
  <a:themeElements>
    <a:clrScheme name="Неоновая реклама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Неоновая реклам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еоновая реклама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еоновая реклама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еоновая реклам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еоновая реклама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еоновая реклама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еоновая реклама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181</TotalTime>
  <Words>528</Words>
  <Application>Microsoft Office PowerPoint</Application>
  <PresentationFormat>Экран (4:3)</PresentationFormat>
  <Paragraphs>289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Кнопка</vt:lpstr>
      <vt:lpstr>Неоновая реклама</vt:lpstr>
      <vt:lpstr>1_Кнопка</vt:lpstr>
      <vt:lpstr>Конкуренция. Виды конкуренции</vt:lpstr>
      <vt:lpstr>Презентация PowerPoint</vt:lpstr>
      <vt:lpstr>Презентация PowerPoint</vt:lpstr>
      <vt:lpstr>Конкуренция – это соперничество между участниками рыночных отношений за лучшие условия производства, продажи и купли товаров.</vt:lpstr>
      <vt:lpstr>Презентация PowerPoint</vt:lpstr>
      <vt:lpstr>Неценовая конкуренция:</vt:lpstr>
      <vt:lpstr>Признаки классификации конкурентных структур</vt:lpstr>
      <vt:lpstr>Презентация PowerPoint</vt:lpstr>
      <vt:lpstr>Конкуренция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Подумай!</vt:lpstr>
      <vt:lpstr>Домашнее задание</vt:lpstr>
      <vt:lpstr>Презентация PowerPoint</vt:lpstr>
    </vt:vector>
  </TitlesOfParts>
  <Company>Microsoft 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Конкуренция. Виды конкуренции.</dc:title>
  <dc:creator>Елена</dc:creator>
  <cp:lastModifiedBy>Венера Узбековна</cp:lastModifiedBy>
  <cp:revision>15</cp:revision>
  <dcterms:created xsi:type="dcterms:W3CDTF">2011-11-21T19:56:16Z</dcterms:created>
  <dcterms:modified xsi:type="dcterms:W3CDTF">2015-02-27T15:59:37Z</dcterms:modified>
</cp:coreProperties>
</file>