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286" autoAdjust="0"/>
  </p:normalViewPr>
  <p:slideViewPr>
    <p:cSldViewPr>
      <p:cViewPr varScale="1">
        <p:scale>
          <a:sx n="116" d="100"/>
          <a:sy n="116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FB02-4ECE-4A33-A84E-A4842B4F0C0B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EAD6-9531-4E6C-B33C-B11156BDB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FB02-4ECE-4A33-A84E-A4842B4F0C0B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EAD6-9531-4E6C-B33C-B11156BDB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FB02-4ECE-4A33-A84E-A4842B4F0C0B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EAD6-9531-4E6C-B33C-B11156BDB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FB02-4ECE-4A33-A84E-A4842B4F0C0B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EAD6-9531-4E6C-B33C-B11156BDB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FB02-4ECE-4A33-A84E-A4842B4F0C0B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EAD6-9531-4E6C-B33C-B11156BDB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FB02-4ECE-4A33-A84E-A4842B4F0C0B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EAD6-9531-4E6C-B33C-B11156BDB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FB02-4ECE-4A33-A84E-A4842B4F0C0B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EAD6-9531-4E6C-B33C-B11156BDB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FB02-4ECE-4A33-A84E-A4842B4F0C0B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EAD6-9531-4E6C-B33C-B11156BDB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FB02-4ECE-4A33-A84E-A4842B4F0C0B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EAD6-9531-4E6C-B33C-B11156BDB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FB02-4ECE-4A33-A84E-A4842B4F0C0B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EAD6-9531-4E6C-B33C-B11156BDB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BFB02-4ECE-4A33-A84E-A4842B4F0C0B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EAD6-9531-4E6C-B33C-B11156BDBC7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61BFB02-4ECE-4A33-A84E-A4842B4F0C0B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464EAD6-9531-4E6C-B33C-B11156BDBC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928934"/>
            <a:ext cx="7117180" cy="693149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A Literary Salon</a:t>
            </a:r>
            <a:endParaRPr lang="ru-RU" sz="6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14348" y="3643314"/>
            <a:ext cx="7528984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Полякова Ольга Юрьевна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учитель английского языка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Государственное бюджетное общеобразовательное учреждение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школа № 1794 с углубленным изучением отдельных предметов структурное подразделение № 8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г. Москва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135729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КОНСПЕКТ УРОКА ДЛЯ 3-ГО КЛАССА НА ТЕМУ: </a:t>
            </a:r>
            <a:endParaRPr lang="ru-RU" sz="9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«ЛИТЕРАТУРНЫЙ САЛОН. ЛИМЕРИКИ»</a:t>
            </a: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верхний колонтитул naukograd 2013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714480" y="214290"/>
            <a:ext cx="5940425" cy="306945"/>
          </a:xfrm>
          <a:prstGeom prst="rect">
            <a:avLst/>
          </a:prstGeom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142976" y="6215082"/>
            <a:ext cx="67441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Helvetica"/>
              </a:rPr>
              <a:t>Вторая Всероссийская научно-методическая конференция,10 ноября 2014 - 10 февраля 2015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Helvetica"/>
              </a:rPr>
              <a:t>"Педагогическая технология и мастерство учителя"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9066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75724"/>
            <a:ext cx="7632848" cy="5489580"/>
          </a:xfrm>
        </p:spPr>
        <p:txBody>
          <a:bodyPr numCol="2"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There was a Young Lady of Niger, </a:t>
            </a:r>
            <a:br>
              <a:rPr lang="en-US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Who smiled as she rode on a tiger; </a:t>
            </a:r>
            <a:br>
              <a:rPr lang="en-US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They returned from the ride </a:t>
            </a:r>
            <a:br>
              <a:rPr lang="en-US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With the Lady inside, </a:t>
            </a:r>
            <a:br>
              <a:rPr lang="en-US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And the smile on the face of the tiger. </a:t>
            </a:r>
            <a:br>
              <a:rPr lang="en-US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Одна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хохотушка-девица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Любила кататься на львице.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Признаться вам честно – 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Девица исчезла, 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Зато улыбается львица.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</a:rPr>
            </a:b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6181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3467693"/>
              </p:ext>
            </p:extLst>
          </p:nvPr>
        </p:nvGraphicFramePr>
        <p:xfrm>
          <a:off x="683568" y="548680"/>
          <a:ext cx="7560840" cy="6251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37086"/>
                <a:gridCol w="3723754"/>
              </a:tblGrid>
              <a:tr h="11120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Humpty-Dumpty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Шалтай</a:t>
                      </a:r>
                      <a: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ru-RU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Болтай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6486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Humpty-Dumpty</a:t>
                      </a:r>
                      <a:b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Sat on a wall,</a:t>
                      </a:r>
                      <a:b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Humpty-Dumpty</a:t>
                      </a:r>
                      <a:b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Had a great fall;</a:t>
                      </a:r>
                      <a:b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All the King's horses</a:t>
                      </a:r>
                      <a:b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And all the King's man</a:t>
                      </a:r>
                      <a:b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Couldn't put Humpty</a:t>
                      </a:r>
                      <a:b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Together again</a:t>
                      </a:r>
                      <a:r>
                        <a:rPr lang="en-US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28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Шалтай-Болтай </a:t>
                      </a:r>
                      <a:br>
                        <a:rPr lang="ru-RU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Сидел на стене.</a:t>
                      </a:r>
                      <a:br>
                        <a:rPr lang="ru-RU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Шалтай-Болтай</a:t>
                      </a:r>
                      <a:br>
                        <a:rPr lang="ru-RU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Свалился во сне.</a:t>
                      </a:r>
                      <a:br>
                        <a:rPr lang="ru-RU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Вся королевская конница,</a:t>
                      </a:r>
                      <a:br>
                        <a:rPr lang="ru-RU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Вся королевская рать</a:t>
                      </a:r>
                      <a:br>
                        <a:rPr lang="ru-RU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Не может </a:t>
                      </a:r>
                      <a:r>
                        <a:rPr lang="ru-RU" sz="28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Шалтая</a:t>
                      </a:r>
                      <a:r>
                        <a:rPr lang="ru-RU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,</a:t>
                      </a:r>
                      <a:br>
                        <a:rPr lang="ru-RU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Не может Болтая,</a:t>
                      </a:r>
                      <a:br>
                        <a:rPr lang="ru-RU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28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Шалтая</a:t>
                      </a:r>
                      <a:r>
                        <a:rPr lang="ru-RU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-Болтая,</a:t>
                      </a:r>
                      <a:br>
                        <a:rPr lang="ru-RU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Болтая-</a:t>
                      </a:r>
                      <a:r>
                        <a:rPr lang="ru-RU" sz="28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Шалтая</a:t>
                      </a:r>
                      <a:r>
                        <a:rPr lang="ru-RU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,</a:t>
                      </a:r>
                      <a:br>
                        <a:rPr lang="ru-RU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28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Шалтая</a:t>
                      </a:r>
                      <a:r>
                        <a:rPr lang="ru-RU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-Болтая собрать.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875" y="5589240"/>
            <a:ext cx="2444750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2574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1200039"/>
              </p:ext>
            </p:extLst>
          </p:nvPr>
        </p:nvGraphicFramePr>
        <p:xfrm>
          <a:off x="1115616" y="548680"/>
          <a:ext cx="7632848" cy="5616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8854"/>
                <a:gridCol w="3953994"/>
              </a:tblGrid>
              <a:tr h="5616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Its fleece was white as snow;</a:t>
                      </a:r>
                      <a:b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</a:br>
                      <a:endParaRPr lang="en-US" sz="28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The </a:t>
                      </a:r>
                      <a: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lamb was sure to go.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8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And </a:t>
                      </a:r>
                      <a: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everywhere that Mary went,</a:t>
                      </a:r>
                      <a:b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</a:br>
                      <a:endParaRPr lang="en-US" sz="28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Mary </a:t>
                      </a:r>
                      <a: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had a little lamb,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У Мэри был маленький барашек,</a:t>
                      </a:r>
                      <a:br>
                        <a:rPr lang="ru-RU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Его шерсть была белой как снег,</a:t>
                      </a:r>
                      <a:br>
                        <a:rPr lang="ru-RU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И всюду, куда Мэри шла,</a:t>
                      </a:r>
                      <a:br>
                        <a:rPr lang="ru-RU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Барашек всегда следовала за ней.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12180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  <a:t>Mary had a little lamb,</a:t>
            </a:r>
            <a:b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  <a:t>Its fleece was white as snow;</a:t>
            </a:r>
            <a:b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And 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  <a:t>everywhere that Mary went,</a:t>
            </a:r>
            <a:b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  <a:t>The lamb was sure to go.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8767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6941802"/>
              </p:ext>
            </p:extLst>
          </p:nvPr>
        </p:nvGraphicFramePr>
        <p:xfrm>
          <a:off x="899592" y="980728"/>
          <a:ext cx="7848871" cy="540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41393"/>
                <a:gridCol w="4007478"/>
              </a:tblGrid>
              <a:tr h="5400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That was against the rule;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8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He </a:t>
                      </a:r>
                      <a: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followed, her to school one day;</a:t>
                      </a:r>
                      <a:b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</a:br>
                      <a:endParaRPr lang="en-US" sz="28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To </a:t>
                      </a:r>
                      <a: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see a lamb at school.</a:t>
                      </a:r>
                      <a:b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</a:br>
                      <a:endParaRPr lang="en-US" sz="28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It </a:t>
                      </a:r>
                      <a: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made the children laugh and play</a:t>
                      </a:r>
                      <a:br>
                        <a:rPr lang="en-US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</a:b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Однажды он пошел с ней в школу</a:t>
                      </a:r>
                      <a:br>
                        <a:rPr lang="ru-RU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</a:br>
                      <a:endParaRPr lang="en-US" sz="28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Это </a:t>
                      </a:r>
                      <a:r>
                        <a:rPr lang="ru-RU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было против правил</a:t>
                      </a:r>
                      <a:br>
                        <a:rPr lang="ru-RU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</a:br>
                      <a:endParaRPr lang="en-US" sz="28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Дети </a:t>
                      </a:r>
                      <a:r>
                        <a:rPr lang="ru-RU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стали смеяться и играться,</a:t>
                      </a:r>
                      <a:br>
                        <a:rPr lang="ru-RU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</a:br>
                      <a:endParaRPr lang="en-US" sz="28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Увидев </a:t>
                      </a:r>
                      <a:r>
                        <a:rPr lang="ru-RU" sz="28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барашка в школе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22908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3308580"/>
            <a:ext cx="7117178" cy="2640699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He followed, her to school one day; </a:t>
            </a:r>
            <a:b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That was against the rule;</a:t>
            </a:r>
            <a:b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It made the children laugh and play</a:t>
            </a:r>
            <a:b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To see a lamb at school.</a:t>
            </a:r>
            <a:b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9229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8092088"/>
              </p:ext>
            </p:extLst>
          </p:nvPr>
        </p:nvGraphicFramePr>
        <p:xfrm>
          <a:off x="755576" y="548680"/>
          <a:ext cx="7776863" cy="58712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6150"/>
                <a:gridCol w="3970713"/>
              </a:tblGrid>
              <a:tr h="56166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And waited patiently about</a:t>
                      </a:r>
                      <a:endParaRPr lang="ru-RU" sz="3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3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And </a:t>
                      </a:r>
                      <a:r>
                        <a:rPr lang="en-US" sz="3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so the teacher turned him out,</a:t>
                      </a:r>
                      <a:br>
                        <a:rPr lang="en-US" sz="3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</a:br>
                      <a:endParaRPr lang="en-US" sz="3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Till </a:t>
                      </a:r>
                      <a:r>
                        <a:rPr lang="en-US" sz="3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Mary did appear.</a:t>
                      </a:r>
                      <a:endParaRPr lang="ru-RU" sz="3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3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But </a:t>
                      </a:r>
                      <a:r>
                        <a:rPr lang="en-US" sz="3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still he lingered near,</a:t>
                      </a:r>
                      <a:br>
                        <a:rPr lang="en-US" sz="3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</a:br>
                      <a:endParaRPr lang="ru-RU" sz="3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Поэтому учитель выгнал его,</a:t>
                      </a:r>
                      <a:br>
                        <a:rPr lang="ru-RU" sz="3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</a:br>
                      <a:endParaRPr lang="en-US" sz="3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Но </a:t>
                      </a:r>
                      <a:r>
                        <a:rPr lang="ru-RU" sz="3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он задержался рядом</a:t>
                      </a:r>
                      <a:br>
                        <a:rPr lang="ru-RU" sz="3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</a:br>
                      <a:endParaRPr lang="en-US" sz="3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И </a:t>
                      </a:r>
                      <a:r>
                        <a:rPr lang="ru-RU" sz="3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терпеливо поджидал</a:t>
                      </a:r>
                      <a:br>
                        <a:rPr lang="ru-RU" sz="3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</a:br>
                      <a:endParaRPr lang="en-US" sz="3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Пока </a:t>
                      </a:r>
                      <a:r>
                        <a:rPr lang="ru-RU" sz="3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Мэри появится</a:t>
                      </a:r>
                      <a:endParaRPr lang="ru-RU" sz="3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18146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4365103"/>
            <a:ext cx="7117178" cy="2160241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And so the teacher turned him out,</a:t>
            </a:r>
            <a:b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But still he lingered near,</a:t>
            </a:r>
            <a:b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And waited patiently about</a:t>
            </a:r>
            <a:b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Till Mary did appear.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ru-RU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7981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7668809"/>
              </p:ext>
            </p:extLst>
          </p:nvPr>
        </p:nvGraphicFramePr>
        <p:xfrm>
          <a:off x="683568" y="404664"/>
          <a:ext cx="7992887" cy="6358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1876"/>
                <a:gridCol w="4081011"/>
              </a:tblGrid>
              <a:tr h="6048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“Oh, Mary loves the lamb, you know.”</a:t>
                      </a:r>
                      <a:endParaRPr lang="ru-RU" sz="3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3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The </a:t>
                      </a:r>
                      <a:r>
                        <a:rPr lang="en-US" sz="3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teacher did reply.</a:t>
                      </a:r>
                      <a:endParaRPr lang="ru-RU" sz="3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3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“</a:t>
                      </a:r>
                      <a:r>
                        <a:rPr lang="en-US" sz="3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What makes the lamb love Mary so?”</a:t>
                      </a:r>
                      <a:br>
                        <a:rPr lang="en-US" sz="3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</a:br>
                      <a:endParaRPr lang="ru-RU" sz="3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The </a:t>
                      </a:r>
                      <a:r>
                        <a:rPr lang="en-US" sz="3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eager children cry.</a:t>
                      </a:r>
                      <a:br>
                        <a:rPr lang="en-US" sz="3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en-US" sz="3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/>
                      </a:r>
                      <a:br>
                        <a:rPr lang="en-US" sz="3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</a:br>
                      <a:endParaRPr lang="ru-RU" sz="3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“Почему барашек так любит Мэри?” -</a:t>
                      </a:r>
                      <a:br>
                        <a:rPr lang="ru-RU" sz="3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</a:br>
                      <a:endParaRPr lang="ru-RU" sz="3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Нетерпеливые </a:t>
                      </a:r>
                      <a:r>
                        <a:rPr lang="ru-RU" sz="3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дети закричали.</a:t>
                      </a:r>
                      <a:br>
                        <a:rPr lang="ru-RU" sz="3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</a:br>
                      <a:endParaRPr lang="ru-RU" sz="3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“</a:t>
                      </a:r>
                      <a:r>
                        <a:rPr lang="ru-RU" sz="3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Видите ли, Мэри любит барашка”, -</a:t>
                      </a:r>
                      <a:br>
                        <a:rPr lang="ru-RU" sz="3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</a:br>
                      <a:endParaRPr lang="ru-RU" sz="3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Ответил </a:t>
                      </a:r>
                      <a:r>
                        <a:rPr lang="ru-RU" sz="3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учитель.</a:t>
                      </a:r>
                      <a:endParaRPr lang="ru-RU" sz="3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61150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04664"/>
            <a:ext cx="777686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4">
                    <a:lumMod val="75000"/>
                  </a:schemeClr>
                </a:solidFill>
              </a:rPr>
              <a:t>“What makes the lamb love Mary so?”</a:t>
            </a:r>
          </a:p>
          <a:p>
            <a:r>
              <a:rPr lang="en-US" sz="4800" b="1" dirty="0">
                <a:solidFill>
                  <a:schemeClr val="accent4">
                    <a:lumMod val="75000"/>
                  </a:schemeClr>
                </a:solidFill>
              </a:rPr>
              <a:t>The eager children cry.</a:t>
            </a:r>
          </a:p>
          <a:p>
            <a:endParaRPr lang="ru-RU" sz="4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</a:rPr>
              <a:t>«</a:t>
            </a:r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</a:rPr>
              <a:t>Oh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</a:rPr>
              <a:t>, Mary loves the lamb, you know</a:t>
            </a:r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</a:rPr>
              <a:t>»</a:t>
            </a:r>
            <a:endParaRPr lang="en-US" sz="48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sz="4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</a:rPr>
              <a:t>The 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</a:rPr>
              <a:t>teacher did reply.</a:t>
            </a:r>
          </a:p>
          <a:p>
            <a:endParaRPr lang="ru-RU" sz="48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475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3329340"/>
          </a:xfrm>
        </p:spPr>
        <p:txBody>
          <a:bodyPr/>
          <a:lstStyle/>
          <a:p>
            <a:r>
              <a:rPr lang="ru-RU" sz="4000" b="1" dirty="0" err="1">
                <a:solidFill>
                  <a:schemeClr val="accent4">
                    <a:lumMod val="75000"/>
                  </a:schemeClr>
                </a:solidFill>
              </a:rPr>
              <a:t>Ри́фма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 (др.-греч. </a:t>
            </a:r>
            <a:r>
              <a:rPr lang="ru-RU" sz="4000" b="1" dirty="0" err="1">
                <a:solidFill>
                  <a:schemeClr val="accent4">
                    <a:lumMod val="75000"/>
                  </a:schemeClr>
                </a:solidFill>
              </a:rPr>
              <a:t>ῥυθμός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 «размеренность, ритм») — созвучие в окончании двух или нескольких слов.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8003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3308580"/>
            <a:ext cx="7117178" cy="2208651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Домашнее задание</a:t>
            </a:r>
            <a:b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Рисунок и стих</a:t>
            </a: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3089374" cy="425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9596" y="747146"/>
            <a:ext cx="2465832" cy="246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39877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705604"/>
          </a:xfrm>
        </p:spPr>
        <p:txBody>
          <a:bodyPr/>
          <a:lstStyle/>
          <a:p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Bodoni MT Black" panose="02070A03080606020203" pitchFamily="18" charset="0"/>
              </a:rPr>
              <a:t>Fat 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Bodoni MT Black" panose="02070A03080606020203" pitchFamily="18" charset="0"/>
              </a:rPr>
              <a:t>–        cat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Bodoni MT Black" panose="02070A03080606020203" pitchFamily="18" charset="0"/>
              </a:rPr>
              <a:t/>
            </a:r>
            <a:b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Bodoni MT Black" panose="02070A03080606020203" pitchFamily="18" charset="0"/>
              </a:rPr>
            </a:b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Bodoni MT Black" panose="02070A03080606020203" pitchFamily="18" charset="0"/>
              </a:rPr>
              <a:t>Hat – 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Bodoni MT Black" panose="02070A03080606020203" pitchFamily="18" charset="0"/>
              </a:rPr>
              <a:t>      bad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Bodoni MT Black" panose="02070A03080606020203" pitchFamily="18" charset="0"/>
              </a:rPr>
              <a:t/>
            </a:r>
            <a:b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Bodoni MT Black" panose="02070A03080606020203" pitchFamily="18" charset="0"/>
              </a:rPr>
            </a:b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Bodoni MT Black" panose="02070A03080606020203" pitchFamily="18" charset="0"/>
              </a:rPr>
              <a:t>Bike – 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Bodoni MT Black" panose="02070A03080606020203" pitchFamily="18" charset="0"/>
              </a:rPr>
              <a:t>    like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Bodoni MT Black" panose="02070A03080606020203" pitchFamily="18" charset="0"/>
              </a:rPr>
              <a:t/>
            </a:r>
            <a:b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Bodoni MT Black" panose="02070A03080606020203" pitchFamily="18" charset="0"/>
              </a:rPr>
            </a:b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Bodoni MT Black" panose="02070A03080606020203" pitchFamily="18" charset="0"/>
              </a:rPr>
              <a:t>So - 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Bodoni MT Black" panose="02070A03080606020203" pitchFamily="18" charset="0"/>
              </a:rPr>
              <a:t>      know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Bodoni MT Black" panose="02070A03080606020203" pitchFamily="18" charset="0"/>
              </a:rPr>
              <a:t/>
            </a:r>
            <a:b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Bodoni MT Black" panose="02070A03080606020203" pitchFamily="18" charset="0"/>
              </a:rPr>
            </a:b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Bodoni MT Black" panose="02070A03080606020203" pitchFamily="18" charset="0"/>
              </a:rPr>
              <a:t>Book – 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Bodoni MT Black" panose="02070A03080606020203" pitchFamily="18" charset="0"/>
              </a:rPr>
              <a:t> look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Bodoni MT Black" panose="02070A03080606020203" pitchFamily="18" charset="0"/>
              </a:rPr>
              <a:t/>
            </a:r>
            <a:b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Bodoni MT Black" panose="02070A03080606020203" pitchFamily="18" charset="0"/>
              </a:rPr>
            </a:b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Bodoni MT Black" panose="02070A03080606020203" pitchFamily="18" charset="0"/>
              </a:rPr>
              <a:t>Take – 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Bodoni MT Black" panose="02070A03080606020203" pitchFamily="18" charset="0"/>
              </a:rPr>
              <a:t>  bake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Bodoni MT Black" panose="02070A03080606020203" pitchFamily="18" charset="0"/>
              </a:rPr>
              <a:t/>
            </a:r>
            <a:b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Bodoni MT Black" panose="02070A03080606020203" pitchFamily="18" charset="0"/>
              </a:rPr>
            </a:b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Bodoni MT Black" panose="02070A03080606020203" pitchFamily="18" charset="0"/>
              </a:rPr>
              <a:t>Sing - 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Bodoni MT Black" panose="02070A03080606020203" pitchFamily="18" charset="0"/>
              </a:rPr>
              <a:t>   ring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Bodoni MT Black" panose="02070A03080606020203" pitchFamily="18" charset="0"/>
              </a:rPr>
              <a:t/>
            </a:r>
            <a:br>
              <a:rPr lang="en-US" sz="4400" b="1" dirty="0">
                <a:solidFill>
                  <a:schemeClr val="accent4">
                    <a:lumMod val="75000"/>
                  </a:schemeClr>
                </a:solidFill>
                <a:latin typeface="Bodoni MT Black" panose="02070A03080606020203" pitchFamily="18" charset="0"/>
              </a:rPr>
            </a:b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1009443" y="5858798"/>
            <a:ext cx="7125112" cy="45719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95260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692696"/>
            <a:ext cx="3672408" cy="5705604"/>
          </a:xfrm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Little Tanya’s sadly sobbing</a:t>
            </a:r>
            <a:b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On the waves her ball is bobbing</a:t>
            </a:r>
            <a:b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Don’t cry your eyes out so:</a:t>
            </a:r>
            <a:b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Rubber balls don’t drown, you know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3"/>
            <a:ext cx="459838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82212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476672"/>
            <a:ext cx="3816424" cy="5904656"/>
          </a:xfrm>
        </p:spPr>
        <p:txBody>
          <a:bodyPr/>
          <a:lstStyle/>
          <a:p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А́гния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Льво́вна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Барто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́ (урождённая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</a:rPr>
              <a:t>Во́лова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4 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(17) февраля 1906, Москва — 1 апреля 1981, Москва) — русская советская детская поэтесса, писательница,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</a:rPr>
              <a:t>киносценаристка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, радиоведущая.</a:t>
            </a:r>
            <a:b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br>
              <a:rPr lang="ru-RU" sz="36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352839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15724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1457132"/>
          </a:xfrm>
        </p:spPr>
        <p:txBody>
          <a:bodyPr/>
          <a:lstStyle/>
          <a:p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«Сказки Матушки Гусыни»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440900"/>
            <a:ext cx="2863255" cy="394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6360" y="2564904"/>
            <a:ext cx="329279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006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4570669" cy="4985524"/>
          </a:xfrm>
        </p:spPr>
        <p:txBody>
          <a:bodyPr/>
          <a:lstStyle/>
          <a:p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Самуи́л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Я́ковлевич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Марша́к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 (1887—1964) — русский советский поэт, драматург, переводчик, литературный критик.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Лауреат Ленинской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и 4-х Сталинских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премий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</a:rPr>
            </a:b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6"/>
            <a:ext cx="284040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4525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6"/>
            <a:ext cx="4066613" cy="5976664"/>
          </a:xfrm>
        </p:spPr>
        <p:txBody>
          <a:bodyPr/>
          <a:lstStyle/>
          <a:p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</a:rPr>
              <a:t>Корне́й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</a:rPr>
              <a:t>Ива́нович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</a:rPr>
              <a:t>Чуко́вский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 (наст. имя —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</a:rPr>
              <a:t>Никола́й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 Васильевич </a:t>
            </a:r>
            <a:r>
              <a:rPr lang="ru-RU" sz="2800" b="1" dirty="0" err="1">
                <a:solidFill>
                  <a:schemeClr val="accent4">
                    <a:lumMod val="75000"/>
                  </a:schemeClr>
                </a:solidFill>
              </a:rPr>
              <a:t>Корнейчуко́в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</a:rPr>
              <a:t>, 19 [31] марта 1882, Санкт-Петербург, — 28 октября 1969, Москва) — русский советский поэт, публицист, литературный критик, переводчик и литературовед, детский писатель, журналист.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92696"/>
            <a:ext cx="3249584" cy="38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865065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675724"/>
            <a:ext cx="4392488" cy="5561588"/>
          </a:xfrm>
        </p:spPr>
        <p:txBody>
          <a:bodyPr/>
          <a:lstStyle/>
          <a:p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Лимерики – это короткие комические стихи, в 5 строках описывающие какое-нибудь нелепое или нереальное происшествие. Первые литературные лимерики для детей написал в 1846г. Эдвард Лир (1812-1888 гг.) в книге “A </a:t>
            </a:r>
            <a:r>
              <a:rPr lang="ru-RU" sz="2800" dirty="0" err="1">
                <a:solidFill>
                  <a:schemeClr val="accent4">
                    <a:lumMod val="75000"/>
                  </a:schemeClr>
                </a:solidFill>
              </a:rPr>
              <a:t>book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75000"/>
                  </a:schemeClr>
                </a:solidFill>
              </a:rPr>
              <a:t>of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75000"/>
                  </a:schemeClr>
                </a:solidFill>
              </a:rPr>
              <a:t>Nonsense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”(“Книга бессмыслиц”).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54523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05064"/>
            <a:ext cx="2408129" cy="256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6872"/>
            <a:ext cx="202268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12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122</TotalTime>
  <Words>366</Words>
  <Application>Microsoft Office PowerPoint</Application>
  <PresentationFormat>Экран (4:3)</PresentationFormat>
  <Paragraphs>69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Spring</vt:lpstr>
      <vt:lpstr>A Literary Salon</vt:lpstr>
      <vt:lpstr>Ри́фма (др.-греч. ῥυθμός «размеренность, ритм») — созвучие в окончании двух или нескольких слов. </vt:lpstr>
      <vt:lpstr>Fat –        cat Hat –       bad Bike –     like So -       know Book –  look Take –   bake Sing -    ring </vt:lpstr>
      <vt:lpstr>Little Tanya’s sadly sobbing  On the waves her ball is bobbing  Don’t cry your eyes out so:  Rubber balls don’t drown, you know</vt:lpstr>
      <vt:lpstr>А́гния Льво́вна Барто́ (урождённая Во́лова, 4 (17) февраля 1906, Москва — 1 апреля 1981, Москва) — русская советская детская поэтесса, писательница, киносценаристка, радиоведущая.   </vt:lpstr>
      <vt:lpstr>«Сказки Матушки Гусыни» </vt:lpstr>
      <vt:lpstr>Самуи́л Я́ковлевич Марша́к (1887—1964) — русский советский поэт, драматург, переводчик, литературный критик. Лауреат Ленинской  и 4-х Сталинских премий </vt:lpstr>
      <vt:lpstr>Корне́й Ива́нович Чуко́вский (наст. имя — Никола́й Васильевич Корнейчуко́в, 19 [31] марта 1882, Санкт-Петербург, — 28 октября 1969, Москва) — русский советский поэт, публицист, литературный критик, переводчик и литературовед, детский писатель, журналист. </vt:lpstr>
      <vt:lpstr>Лимерики – это короткие комические стихи, в 5 строках описывающие какое-нибудь нелепое или нереальное происшествие. Первые литературные лимерики для детей написал в 1846г. Эдвард Лир (1812-1888 гг.) в книге “A book of Nonsense”(“Книга бессмыслиц”).</vt:lpstr>
      <vt:lpstr>There was a Young Lady of Niger,  Who smiled as she rode on a tiger;  They returned from the ride  With the Lady inside,  And the smile on the face of the tiger.   Одна хохотушка-девица Любила кататься на львице. Признаться вам честно –  Девица исчезла,  Зато улыбается львица. </vt:lpstr>
      <vt:lpstr>Слайд 11</vt:lpstr>
      <vt:lpstr>Слайд 12</vt:lpstr>
      <vt:lpstr>Mary had a little lamb, Its fleece was white as snow; And everywhere that Mary went, The lamb was sure to go.</vt:lpstr>
      <vt:lpstr>Слайд 14</vt:lpstr>
      <vt:lpstr>   He followed, her to school one day;  That was against the rule;  It made the children laugh and play  To see a lamb at school. </vt:lpstr>
      <vt:lpstr>Слайд 16</vt:lpstr>
      <vt:lpstr>   And so the teacher turned him out,  But still he lingered near, And waited patiently about Till Mary did appear.  </vt:lpstr>
      <vt:lpstr>Слайд 18</vt:lpstr>
      <vt:lpstr>Слайд 19</vt:lpstr>
      <vt:lpstr>Домашнее задание  Рисунок и стих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Literary Salon</dc:title>
  <dc:creator>Admin</dc:creator>
  <cp:lastModifiedBy>Admin</cp:lastModifiedBy>
  <cp:revision>13</cp:revision>
  <dcterms:created xsi:type="dcterms:W3CDTF">2015-01-13T17:03:12Z</dcterms:created>
  <dcterms:modified xsi:type="dcterms:W3CDTF">2015-02-28T19:56:53Z</dcterms:modified>
</cp:coreProperties>
</file>