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2"/>
  </p:sldMasterIdLst>
  <p:notesMasterIdLst>
    <p:notesMasterId r:id="rId20"/>
  </p:notesMasterIdLst>
  <p:sldIdLst>
    <p:sldId id="256" r:id="rId3"/>
    <p:sldId id="284" r:id="rId4"/>
    <p:sldId id="264" r:id="rId5"/>
    <p:sldId id="285" r:id="rId6"/>
    <p:sldId id="262" r:id="rId7"/>
    <p:sldId id="263" r:id="rId8"/>
    <p:sldId id="265" r:id="rId9"/>
    <p:sldId id="267" r:id="rId10"/>
    <p:sldId id="268" r:id="rId11"/>
    <p:sldId id="269" r:id="rId12"/>
    <p:sldId id="271" r:id="rId13"/>
    <p:sldId id="292" r:id="rId14"/>
    <p:sldId id="293" r:id="rId15"/>
    <p:sldId id="294" r:id="rId16"/>
    <p:sldId id="295" r:id="rId17"/>
    <p:sldId id="296" r:id="rId18"/>
    <p:sldId id="297" r:id="rId19"/>
  </p:sldIdLst>
  <p:sldSz cx="9144000" cy="6858000" type="screen4x3"/>
  <p:notesSz cx="6858000" cy="9144000"/>
  <p:custDataLst>
    <p:tags r:id="rId21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99"/>
    <a:srgbClr val="5A2781"/>
    <a:srgbClr val="CC66FF"/>
    <a:srgbClr val="AB0043"/>
    <a:srgbClr val="FFCC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50" autoAdjust="0"/>
  </p:normalViewPr>
  <p:slideViewPr>
    <p:cSldViewPr>
      <p:cViewPr varScale="1">
        <p:scale>
          <a:sx n="123" d="100"/>
          <a:sy n="123" d="100"/>
        </p:scale>
        <p:origin x="-120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3" d="100"/>
          <a:sy n="73" d="100"/>
        </p:scale>
        <p:origin x="-2268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tags" Target="tags/tag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8410FA-6994-4797-BC87-C84953E2D4A9}" type="datetimeFigureOut">
              <a:rPr lang="ru-RU" smtClean="0"/>
              <a:pPr/>
              <a:t>10.02.2015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46CD85-3F42-488C-893A-363CFED11DA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477393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0B51F-00EF-42B4-82DE-3AB1EB478D57}" type="datetimeFigureOut">
              <a:rPr lang="ru-RU" smtClean="0"/>
              <a:pPr>
                <a:defRPr/>
              </a:pPr>
              <a:t>10.02.2015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232772-B5C4-4BD0-B121-8166F31D285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0B5B2D-98C3-42DD-817E-B4B4687934CB}" type="datetimeFigureOut">
              <a:rPr lang="ru-RU" smtClean="0"/>
              <a:pPr>
                <a:defRPr/>
              </a:pPr>
              <a:t>10.02.2015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0D214F-2182-4929-8527-8F7F089614E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4C97B0-AA88-455B-9869-558A0D9B0409}" type="datetimeFigureOut">
              <a:rPr lang="ru-RU" smtClean="0"/>
              <a:pPr>
                <a:defRPr/>
              </a:pPr>
              <a:t>10.02.2015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C3182E-B7BC-43C5-A834-6FAB8012090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63C805-8E27-4AC1-B7C9-E372C4756054}" type="datetimeFigureOut">
              <a:rPr lang="ru-RU" smtClean="0"/>
              <a:pPr>
                <a:defRPr/>
              </a:pPr>
              <a:t>10.02.2015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97C0F-5819-4E98-AE6E-204D6E1BC39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6AF346-DD9B-4D55-A7F6-3C7BB5CE6B25}" type="datetimeFigureOut">
              <a:rPr lang="ru-RU" smtClean="0"/>
              <a:pPr>
                <a:defRPr/>
              </a:pPr>
              <a:t>10.02.2015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8B9732-C287-48A4-9CBC-D281AA7BDCC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41ACD1-3F2D-4A3B-B194-030D676834CA}" type="datetimeFigureOut">
              <a:rPr lang="ru-RU" smtClean="0"/>
              <a:pPr>
                <a:defRPr/>
              </a:pPr>
              <a:t>10.02.2015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D244D9-1352-40EB-B20F-129FFDEF994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A55A7D-86AF-47FB-AA90-8364BE85E8FF}" type="datetimeFigureOut">
              <a:rPr lang="ru-RU" smtClean="0"/>
              <a:pPr>
                <a:defRPr/>
              </a:pPr>
              <a:t>10.02.2015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EEB7E3-40BC-4AA4-8A78-49C4E660F47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EA8828-9FC2-4A50-97F0-27610F9DDDD4}" type="datetimeFigureOut">
              <a:rPr lang="ru-RU" smtClean="0"/>
              <a:pPr>
                <a:defRPr/>
              </a:pPr>
              <a:t>10.02.2015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59F95D-BC18-4C4D-B546-65A1845554C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F0098A-C19B-4643-BD1B-475B5D08DE47}" type="datetimeFigureOut">
              <a:rPr lang="ru-RU" smtClean="0"/>
              <a:pPr>
                <a:defRPr/>
              </a:pPr>
              <a:t>10.02.2015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352E61-7C57-46B8-B2F5-146A181F75B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56ACD1-E219-42B5-BBD5-EEE68B75A964}" type="datetimeFigureOut">
              <a:rPr lang="ru-RU" smtClean="0"/>
              <a:pPr>
                <a:defRPr/>
              </a:pPr>
              <a:t>10.02.2015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3A02AC-E314-4B42-A83F-B56CE89F15D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D54415-6F37-446C-B0AF-AD1068C3BBEE}" type="datetimeFigureOut">
              <a:rPr lang="ru-RU" smtClean="0"/>
              <a:pPr>
                <a:defRPr/>
              </a:pPr>
              <a:t>10.02.2015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1C152B-E88F-4D61-9660-5DAB29DA02D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lum/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tile tx="0" ty="0" sx="88000" sy="95000" flip="none" algn="t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5B653DE-5EC3-4061-8EEF-536655FDF528}" type="datetimeFigureOut">
              <a:rPr lang="ru-RU" smtClean="0"/>
              <a:pPr>
                <a:defRPr/>
              </a:pPr>
              <a:t>10.02.2015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1DDD4DB-B172-48AC-8EDC-E73147C7115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Documents%20and%20Settings\Tamara\&#1052;&#1086;&#1080;%20&#1076;&#1086;&#1082;&#1091;&#1084;&#1077;&#1085;&#1090;&#1099;\Downloads\zvuki_prirody_-_lesnoy_ruchey.mp3" TargetMode="External"/><Relationship Id="rId5" Type="http://schemas.openxmlformats.org/officeDocument/2006/relationships/image" Target="../media/image18.png"/><Relationship Id="rId4" Type="http://schemas.openxmlformats.org/officeDocument/2006/relationships/image" Target="../media/image17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Documents%20and%20Settings\Tamara\&#1052;&#1086;&#1080;%20&#1076;&#1086;&#1082;&#1091;&#1084;&#1077;&#1085;&#1090;&#1099;\Downloads\zvuki_prirody_-_penie_ptits.mp3" TargetMode="External"/><Relationship Id="rId5" Type="http://schemas.openxmlformats.org/officeDocument/2006/relationships/image" Target="../media/image21.png"/><Relationship Id="rId4" Type="http://schemas.openxmlformats.org/officeDocument/2006/relationships/image" Target="../media/image20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7224" y="714356"/>
            <a:ext cx="7286676" cy="2304256"/>
          </a:xfrm>
          <a:noFill/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Что же происходит весной в природе?</a:t>
            </a:r>
          </a:p>
          <a:p>
            <a:pPr fontAlgn="auto">
              <a:spcAft>
                <a:spcPts val="0"/>
              </a:spcAft>
              <a:defRPr/>
            </a:pPr>
            <a:endParaRPr lang="ru-RU" sz="4800" dirty="0" smtClean="0">
              <a:solidFill>
                <a:schemeClr val="tx1"/>
              </a:solidFill>
              <a:latin typeface="Monotype Corsiva" pitchFamily="66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142976" y="2357430"/>
            <a:ext cx="4786346" cy="1200329"/>
          </a:xfrm>
          <a:prstGeom prst="rect">
            <a:avLst/>
          </a:prstGeom>
          <a:solidFill>
            <a:srgbClr val="FFCC99">
              <a:alpha val="36078"/>
            </a:srgbClr>
          </a:solidFill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srgbClr val="FF0000"/>
                </a:solidFill>
                <a:latin typeface="Arial Black" panose="020B0A04020102020204" pitchFamily="34" charset="0"/>
              </a:rPr>
              <a:t>Автор: Андрианова  Екатерина Михайловна., воспитатель МДОУ  № 34 г</a:t>
            </a:r>
            <a:r>
              <a:rPr lang="ru-RU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. </a:t>
            </a:r>
            <a:r>
              <a:rPr lang="ru-RU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Мурманск,  </a:t>
            </a:r>
            <a:endParaRPr lang="ru-RU" dirty="0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pPr algn="ctr"/>
            <a:r>
              <a:rPr lang="ru-RU" dirty="0">
                <a:solidFill>
                  <a:srgbClr val="FF0000"/>
                </a:solidFill>
                <a:latin typeface="Arial Black" panose="020B0A04020102020204" pitchFamily="34" charset="0"/>
              </a:rPr>
              <a:t>2015 г</a:t>
            </a:r>
          </a:p>
        </p:txBody>
      </p:sp>
      <p:pic>
        <p:nvPicPr>
          <p:cNvPr id="4" name="Рисунок 3" descr="верхний колонтитул naukograd 2013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214290"/>
            <a:ext cx="611505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0" y="5214950"/>
            <a:ext cx="9144000" cy="457200"/>
          </a:xfrm>
          <a:prstGeom prst="rect">
            <a:avLst/>
          </a:prstGeom>
          <a:solidFill>
            <a:srgbClr val="FFCC99">
              <a:alpha val="61176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Helvetica"/>
                <a:ea typeface="Calibri" pitchFamily="34" charset="0"/>
                <a:cs typeface="Times New Roman" pitchFamily="18" charset="0"/>
              </a:rPr>
              <a:t>Вторая Всероссийская научно-методическая конференция,10 ноября 2014 - 10 февраля 2015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Helvetica"/>
                <a:ea typeface="Calibri" pitchFamily="34" charset="0"/>
                <a:cs typeface="Times New Roman" pitchFamily="18" charset="0"/>
              </a:rPr>
              <a:t>"Педагогическая технология и мастерство учителя"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dirty="0">
                <a:solidFill>
                  <a:srgbClr val="FFFF00"/>
                </a:solidFill>
                <a:latin typeface="Arial Black" pitchFamily="34" charset="0"/>
              </a:rPr>
              <a:t>Дети, а что происходит с деревьями?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ru-RU" sz="3600" b="1" dirty="0" smtClean="0">
                <a:latin typeface="Monotype Corsiva" pitchFamily="66" charset="0"/>
              </a:rPr>
              <a:t>На </a:t>
            </a:r>
            <a:r>
              <a:rPr lang="ru-RU" sz="3600" b="1" dirty="0">
                <a:latin typeface="Monotype Corsiva" pitchFamily="66" charset="0"/>
              </a:rPr>
              <a:t>деревьях набухают почки, а потом </a:t>
            </a:r>
            <a:r>
              <a:rPr lang="ru-RU" sz="3600" b="1" dirty="0" smtClean="0">
                <a:latin typeface="Monotype Corsiva" pitchFamily="66" charset="0"/>
              </a:rPr>
              <a:t>…</a:t>
            </a:r>
          </a:p>
          <a:p>
            <a:pPr>
              <a:buNone/>
            </a:pPr>
            <a:r>
              <a:rPr lang="ru-RU" sz="3600" b="1" dirty="0">
                <a:latin typeface="Monotype Corsiva" pitchFamily="66" charset="0"/>
              </a:rPr>
              <a:t> </a:t>
            </a:r>
            <a:r>
              <a:rPr lang="ru-RU" sz="3600" b="1" dirty="0" smtClean="0">
                <a:latin typeface="Monotype Corsiva" pitchFamily="66" charset="0"/>
              </a:rPr>
              <a:t>         появляются          </a:t>
            </a:r>
          </a:p>
          <a:p>
            <a:pPr>
              <a:buNone/>
            </a:pPr>
            <a:r>
              <a:rPr lang="ru-RU" sz="3600" b="1" dirty="0">
                <a:latin typeface="Monotype Corsiva" pitchFamily="66" charset="0"/>
              </a:rPr>
              <a:t> </a:t>
            </a:r>
            <a:r>
              <a:rPr lang="ru-RU" sz="3600" b="1" dirty="0" smtClean="0">
                <a:latin typeface="Monotype Corsiva" pitchFamily="66" charset="0"/>
              </a:rPr>
              <a:t>          листочки</a:t>
            </a:r>
            <a:r>
              <a:rPr lang="ru-RU" sz="3600" b="1" dirty="0">
                <a:latin typeface="Monotype Corsiva" pitchFamily="66" charset="0"/>
              </a:rPr>
              <a:t>.</a:t>
            </a:r>
            <a:endParaRPr lang="ru-RU" sz="3600" b="1" dirty="0" smtClean="0">
              <a:latin typeface="Monotype Corsiva" pitchFamily="66" charset="0"/>
            </a:endParaRPr>
          </a:p>
          <a:p>
            <a:endParaRPr lang="ru-RU" sz="3600" dirty="0"/>
          </a:p>
        </p:txBody>
      </p:sp>
      <p:pic>
        <p:nvPicPr>
          <p:cNvPr id="5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 bwMode="auto">
          <a:xfrm>
            <a:off x="4932040" y="1544043"/>
            <a:ext cx="3816424" cy="46212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ru-RU" sz="4800" b="1" dirty="0">
                <a:solidFill>
                  <a:srgbClr val="FFFF00"/>
                </a:solidFill>
                <a:latin typeface="Monotype Corsiva" panose="03010101010201010101" pitchFamily="66" charset="0"/>
              </a:rPr>
              <a:t>А что из земли пробивается?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4294967295"/>
          </p:nvPr>
        </p:nvSpPr>
        <p:spPr>
          <a:xfrm>
            <a:off x="0" y="1557338"/>
            <a:ext cx="4038600" cy="4525962"/>
          </a:xfrm>
        </p:spPr>
        <p:txBody>
          <a:bodyPr/>
          <a:lstStyle/>
          <a:p>
            <a:pPr>
              <a:buNone/>
            </a:pPr>
            <a:r>
              <a:rPr lang="ru-RU" sz="4000" b="1" dirty="0" smtClean="0">
                <a:solidFill>
                  <a:srgbClr val="FF0000"/>
                </a:solidFill>
                <a:latin typeface="Monotype Corsiva" pitchFamily="66" charset="0"/>
              </a:rPr>
              <a:t>Зелёная </a:t>
            </a:r>
            <a:r>
              <a:rPr lang="ru-RU" sz="4000" b="1" dirty="0">
                <a:solidFill>
                  <a:srgbClr val="FF0000"/>
                </a:solidFill>
                <a:latin typeface="Monotype Corsiva" pitchFamily="66" charset="0"/>
              </a:rPr>
              <a:t>травка </a:t>
            </a:r>
            <a:endParaRPr lang="ru-RU" sz="4000" b="1" dirty="0" smtClean="0">
              <a:solidFill>
                <a:srgbClr val="FF0000"/>
              </a:solidFill>
              <a:latin typeface="Monotype Corsiva" pitchFamily="66" charset="0"/>
            </a:endParaRPr>
          </a:p>
          <a:p>
            <a:pPr>
              <a:buNone/>
            </a:pPr>
            <a:r>
              <a:rPr lang="ru-RU" sz="4000" b="1" dirty="0" smtClean="0">
                <a:solidFill>
                  <a:srgbClr val="FF0000"/>
                </a:solidFill>
                <a:latin typeface="Monotype Corsiva" pitchFamily="66" charset="0"/>
              </a:rPr>
              <a:t>и </a:t>
            </a:r>
            <a:r>
              <a:rPr lang="ru-RU" sz="4000" b="1" dirty="0">
                <a:solidFill>
                  <a:srgbClr val="FF0000"/>
                </a:solidFill>
                <a:latin typeface="Monotype Corsiva" pitchFamily="66" charset="0"/>
              </a:rPr>
              <a:t>первые </a:t>
            </a:r>
            <a:endParaRPr lang="ru-RU" sz="4000" b="1" dirty="0" smtClean="0">
              <a:solidFill>
                <a:srgbClr val="FF0000"/>
              </a:solidFill>
              <a:latin typeface="Monotype Corsiva" pitchFamily="66" charset="0"/>
            </a:endParaRPr>
          </a:p>
          <a:p>
            <a:pPr>
              <a:buNone/>
            </a:pPr>
            <a:r>
              <a:rPr lang="ru-RU" sz="4000" b="1" dirty="0" smtClean="0">
                <a:solidFill>
                  <a:srgbClr val="FF0000"/>
                </a:solidFill>
                <a:latin typeface="Monotype Corsiva" pitchFamily="66" charset="0"/>
              </a:rPr>
              <a:t>цветочки </a:t>
            </a:r>
          </a:p>
          <a:p>
            <a:pPr>
              <a:buNone/>
            </a:pPr>
            <a:r>
              <a:rPr lang="ru-RU" sz="4000" b="1" dirty="0" smtClean="0">
                <a:solidFill>
                  <a:srgbClr val="FF0000"/>
                </a:solidFill>
                <a:latin typeface="Monotype Corsiva" pitchFamily="66" charset="0"/>
              </a:rPr>
              <a:t>мать-и-мачеха.</a:t>
            </a:r>
            <a:endParaRPr lang="ru-RU" sz="4000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pic>
        <p:nvPicPr>
          <p:cNvPr id="5" name="Picture 4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 bwMode="auto">
          <a:xfrm>
            <a:off x="3347864" y="1340768"/>
            <a:ext cx="5638044" cy="4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images (11)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27584" y="548680"/>
            <a:ext cx="3039619" cy="4083543"/>
          </a:xfrm>
        </p:spPr>
      </p:pic>
      <p:pic>
        <p:nvPicPr>
          <p:cNvPr id="6" name="Содержимое 5" descr="images (8).jpg"/>
          <p:cNvPicPr>
            <a:picLocks noGrp="1" noChangeAspect="1"/>
          </p:cNvPicPr>
          <p:nvPr>
            <p:ph sz="half" idx="2"/>
          </p:nvPr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/>
        </p:blipFill>
        <p:spPr>
          <a:xfrm>
            <a:off x="4355976" y="2492896"/>
            <a:ext cx="4231994" cy="2807604"/>
          </a:xfrm>
        </p:spPr>
      </p:pic>
    </p:spTree>
    <p:extLst>
      <p:ext uri="{BB962C8B-B14F-4D97-AF65-F5344CB8AC3E}">
        <p14:creationId xmlns:p14="http://schemas.microsoft.com/office/powerpoint/2010/main" xmlns="" val="23767295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итр.jpe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39551" y="692696"/>
            <a:ext cx="3881233" cy="3528392"/>
          </a:xfrm>
        </p:spPr>
      </p:pic>
      <p:pic>
        <p:nvPicPr>
          <p:cNvPr id="4098" name="Picture 2" descr="C:\Documents and Settings\Tamara\Рабочий стол\ВЕСНА\цук.jpe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65177" y="2727398"/>
            <a:ext cx="4179123" cy="3149542"/>
          </a:xfrm>
          <a:prstGeom prst="rect">
            <a:avLst/>
          </a:prstGeom>
          <a:noFill/>
        </p:spPr>
      </p:pic>
      <p:pic>
        <p:nvPicPr>
          <p:cNvPr id="5" name="zvuki_prirody_-_lesnoy_ruchey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/>
          <a:stretch>
            <a:fillRect/>
          </a:stretch>
        </p:blipFill>
        <p:spPr>
          <a:xfrm>
            <a:off x="1142976" y="5572140"/>
            <a:ext cx="304800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507797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64336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7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ку.jpe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57158" y="714356"/>
            <a:ext cx="3857652" cy="2982721"/>
          </a:xfrm>
        </p:spPr>
      </p:pic>
      <p:pic>
        <p:nvPicPr>
          <p:cNvPr id="3074" name="Picture 2" descr="C:\Documents and Settings\Tamara\Рабочий стол\ВЕСНА\ми.jpe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33858" y="2492896"/>
            <a:ext cx="4611620" cy="3458714"/>
          </a:xfrm>
          <a:prstGeom prst="rect">
            <a:avLst/>
          </a:prstGeom>
          <a:noFill/>
        </p:spPr>
      </p:pic>
      <p:pic>
        <p:nvPicPr>
          <p:cNvPr id="5" name="zvuki_prirody_-_penie_ptits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/>
          <a:stretch>
            <a:fillRect/>
          </a:stretch>
        </p:blipFill>
        <p:spPr>
          <a:xfrm>
            <a:off x="3929058" y="3357562"/>
            <a:ext cx="304800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858261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6699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Tamara\Рабочий стол\ВЕСНА\еж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84893" y="823054"/>
            <a:ext cx="7015499" cy="463579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1460145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вап.jpe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15616" y="692696"/>
            <a:ext cx="7488832" cy="5400600"/>
          </a:xfrm>
        </p:spPr>
      </p:pic>
    </p:spTree>
    <p:extLst>
      <p:ext uri="{BB962C8B-B14F-4D97-AF65-F5344CB8AC3E}">
        <p14:creationId xmlns:p14="http://schemas.microsoft.com/office/powerpoint/2010/main" xmlns="" val="22262932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ауп.jpeg"/>
          <p:cNvPicPr>
            <a:picLocks noGrp="1" noChangeAspect="1"/>
          </p:cNvPicPr>
          <p:nvPr>
            <p:ph idx="1"/>
          </p:nvPr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/>
        </p:blipFill>
        <p:spPr>
          <a:xfrm>
            <a:off x="683568" y="836712"/>
            <a:ext cx="7890361" cy="5078397"/>
          </a:xfrm>
        </p:spPr>
      </p:pic>
    </p:spTree>
    <p:extLst>
      <p:ext uri="{BB962C8B-B14F-4D97-AF65-F5344CB8AC3E}">
        <p14:creationId xmlns:p14="http://schemas.microsoft.com/office/powerpoint/2010/main" xmlns="" val="35391936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Прямая соединительная линия 9"/>
          <p:cNvCxnSpPr/>
          <p:nvPr/>
        </p:nvCxnSpPr>
        <p:spPr>
          <a:xfrm rot="5400000">
            <a:off x="2393950" y="4035425"/>
            <a:ext cx="4357688" cy="1588"/>
          </a:xfrm>
          <a:prstGeom prst="line">
            <a:avLst/>
          </a:prstGeom>
          <a:ln>
            <a:prstDash val="lgDashDot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6" name="Скругленный прямоугольник 5"/>
          <p:cNvSpPr/>
          <p:nvPr/>
        </p:nvSpPr>
        <p:spPr>
          <a:xfrm>
            <a:off x="357158" y="357166"/>
            <a:ext cx="8572560" cy="1214446"/>
          </a:xfrm>
          <a:prstGeom prst="roundRect">
            <a:avLst/>
          </a:prstGeom>
          <a:solidFill>
            <a:srgbClr val="AB0043">
              <a:alpha val="69804"/>
            </a:srgbClr>
          </a:solidFill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Заголовок 5"/>
          <p:cNvSpPr>
            <a:spLocks noGrp="1"/>
          </p:cNvSpPr>
          <p:nvPr>
            <p:ph type="title"/>
          </p:nvPr>
        </p:nvSpPr>
        <p:spPr>
          <a:xfrm>
            <a:off x="785786" y="142852"/>
            <a:ext cx="8143932" cy="1571648"/>
          </a:xfrm>
        </p:spPr>
        <p:txBody>
          <a:bodyPr/>
          <a:lstStyle/>
          <a:p>
            <a:r>
              <a:rPr lang="ru-RU" sz="4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Какое небо весной? </a:t>
            </a:r>
            <a:endParaRPr lang="ru-RU" sz="48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pic>
        <p:nvPicPr>
          <p:cNvPr id="11" name="Picture 4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 bwMode="auto">
          <a:xfrm>
            <a:off x="1363650" y="1700808"/>
            <a:ext cx="7332200" cy="4104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1380156" y="5661248"/>
            <a:ext cx="484802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solidFill>
                  <a:schemeClr val="accent5">
                    <a:lumMod val="75000"/>
                  </a:schemeClr>
                </a:solidFill>
              </a:rPr>
              <a:t>      красивое</a:t>
            </a:r>
            <a:r>
              <a:rPr lang="ru-RU" sz="3600" dirty="0">
                <a:solidFill>
                  <a:schemeClr val="accent5">
                    <a:lumMod val="75000"/>
                  </a:schemeClr>
                </a:solidFill>
              </a:rPr>
              <a:t>, голубое</a:t>
            </a:r>
          </a:p>
        </p:txBody>
      </p:sp>
    </p:spTree>
    <p:extLst>
      <p:ext uri="{BB962C8B-B14F-4D97-AF65-F5344CB8AC3E}">
        <p14:creationId xmlns:p14="http://schemas.microsoft.com/office/powerpoint/2010/main" xmlns="" val="1715216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Что происходит со снегом ?</a:t>
            </a:r>
            <a:endParaRPr lang="ru-RU" b="1" dirty="0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5" name="Picture 4"/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/>
        </p:blipFill>
        <p:spPr bwMode="auto">
          <a:xfrm>
            <a:off x="1259632" y="1268760"/>
            <a:ext cx="7056784" cy="4406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Объект 2"/>
          <p:cNvSpPr>
            <a:spLocks noGrp="1"/>
          </p:cNvSpPr>
          <p:nvPr>
            <p:ph sz="half" idx="2"/>
          </p:nvPr>
        </p:nvSpPr>
        <p:spPr>
          <a:xfrm>
            <a:off x="1115616" y="5805264"/>
            <a:ext cx="7571184" cy="576064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                     </a:t>
            </a:r>
            <a:r>
              <a:rPr lang="ru-RU" sz="3600" b="1" dirty="0" smtClean="0"/>
              <a:t>ОН ТЕМНЕЕТ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b="1" dirty="0">
                <a:solidFill>
                  <a:srgbClr val="FFFF00"/>
                </a:solidFill>
              </a:rPr>
              <a:t>Во что превращается снег? </a:t>
            </a:r>
            <a:endParaRPr lang="ru-RU" sz="4800" b="1" dirty="0">
              <a:solidFill>
                <a:srgbClr val="FFFF00"/>
              </a:solidFill>
              <a:latin typeface="Arial Black" pitchFamily="34" charset="0"/>
            </a:endParaRPr>
          </a:p>
        </p:txBody>
      </p:sp>
      <p:pic>
        <p:nvPicPr>
          <p:cNvPr id="5" name="Picture 4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 bwMode="auto">
          <a:xfrm>
            <a:off x="971600" y="1268761"/>
            <a:ext cx="7589194" cy="4248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1442440" y="5517232"/>
            <a:ext cx="384070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rgbClr val="FF0000"/>
                </a:solidFill>
                <a:latin typeface="Arial Black" panose="020B0A04020102020204" pitchFamily="34" charset="0"/>
              </a:rPr>
              <a:t>в ручейки и лужи</a:t>
            </a:r>
          </a:p>
        </p:txBody>
      </p:sp>
    </p:spTree>
    <p:extLst>
      <p:ext uri="{BB962C8B-B14F-4D97-AF65-F5344CB8AC3E}">
        <p14:creationId xmlns:p14="http://schemas.microsoft.com/office/powerpoint/2010/main" xmlns="" val="123444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 bwMode="auto">
          <a:xfrm>
            <a:off x="251520" y="332656"/>
            <a:ext cx="4531235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 bwMode="auto">
          <a:xfrm>
            <a:off x="4932040" y="2420888"/>
            <a:ext cx="4032448" cy="3168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txBody>
          <a:bodyPr/>
          <a:lstStyle/>
          <a:p>
            <a:r>
              <a:rPr lang="ru-RU" sz="5400" b="1" dirty="0" smtClean="0">
                <a:latin typeface="Monotype Corsiva" pitchFamily="66" charset="0"/>
              </a:rPr>
              <a:t/>
            </a:r>
            <a:br>
              <a:rPr lang="ru-RU" sz="5400" b="1" dirty="0" smtClean="0">
                <a:latin typeface="Monotype Corsiva" pitchFamily="66" charset="0"/>
              </a:rPr>
            </a:br>
            <a:r>
              <a:rPr lang="ru-RU" sz="5400" b="1" dirty="0" smtClean="0">
                <a:solidFill>
                  <a:srgbClr val="FFFF00"/>
                </a:solidFill>
                <a:latin typeface="Monotype Corsiva" pitchFamily="66" charset="0"/>
              </a:rPr>
              <a:t>А почему он превращается </a:t>
            </a:r>
            <a:br>
              <a:rPr lang="ru-RU" sz="5400" b="1" dirty="0" smtClean="0">
                <a:solidFill>
                  <a:srgbClr val="FFFF00"/>
                </a:solidFill>
                <a:latin typeface="Monotype Corsiva" pitchFamily="66" charset="0"/>
              </a:rPr>
            </a:br>
            <a:r>
              <a:rPr lang="ru-RU" sz="5400" b="1" dirty="0" smtClean="0">
                <a:solidFill>
                  <a:srgbClr val="FFFF00"/>
                </a:solidFill>
                <a:latin typeface="Monotype Corsiva" pitchFamily="66" charset="0"/>
              </a:rPr>
              <a:t>в воду?</a:t>
            </a:r>
            <a:r>
              <a:rPr lang="ru-RU" sz="5400" b="1" dirty="0">
                <a:solidFill>
                  <a:srgbClr val="FFFF00"/>
                </a:solidFill>
                <a:latin typeface="Monotype Corsiva" pitchFamily="66" charset="0"/>
              </a:rPr>
              <a:t/>
            </a:r>
            <a:br>
              <a:rPr lang="ru-RU" sz="5400" b="1" dirty="0">
                <a:solidFill>
                  <a:srgbClr val="FFFF00"/>
                </a:solidFill>
                <a:latin typeface="Monotype Corsiva" pitchFamily="66" charset="0"/>
              </a:rPr>
            </a:br>
            <a:endParaRPr lang="ru-RU" sz="5400" dirty="0">
              <a:solidFill>
                <a:srgbClr val="FFFF00"/>
              </a:solidFill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250704" cy="4525963"/>
          </a:xfrm>
        </p:spPr>
        <p:txBody>
          <a:bodyPr/>
          <a:lstStyle/>
          <a:p>
            <a:pPr algn="ctr">
              <a:buNone/>
            </a:pPr>
            <a:endParaRPr lang="ru-RU" sz="3600" b="1" dirty="0" smtClean="0">
              <a:latin typeface="Monotype Corsiva" pitchFamily="66" charset="0"/>
            </a:endParaRPr>
          </a:p>
          <a:p>
            <a:pPr algn="ctr">
              <a:buNone/>
            </a:pPr>
            <a:r>
              <a:rPr lang="ru-RU" sz="3600" b="1" dirty="0" smtClean="0">
                <a:solidFill>
                  <a:srgbClr val="FF0000"/>
                </a:solidFill>
                <a:latin typeface="Monotype Corsiva" pitchFamily="66" charset="0"/>
              </a:rPr>
              <a:t>потому </a:t>
            </a:r>
            <a:r>
              <a:rPr lang="ru-RU" sz="3600" b="1" dirty="0">
                <a:solidFill>
                  <a:srgbClr val="FF0000"/>
                </a:solidFill>
                <a:latin typeface="Monotype Corsiva" pitchFamily="66" charset="0"/>
              </a:rPr>
              <a:t>что солнышко </a:t>
            </a:r>
            <a:r>
              <a:rPr lang="ru-RU" sz="3600" b="1" dirty="0" smtClean="0">
                <a:solidFill>
                  <a:srgbClr val="FF0000"/>
                </a:solidFill>
                <a:latin typeface="Monotype Corsiva" pitchFamily="66" charset="0"/>
              </a:rPr>
              <a:t>пригревает.</a:t>
            </a:r>
          </a:p>
          <a:p>
            <a:endParaRPr lang="ru-RU" dirty="0"/>
          </a:p>
        </p:txBody>
      </p:sp>
      <p:pic>
        <p:nvPicPr>
          <p:cNvPr id="5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 bwMode="auto">
          <a:xfrm>
            <a:off x="3639303" y="1844824"/>
            <a:ext cx="5292797" cy="39695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dirty="0">
                <a:solidFill>
                  <a:srgbClr val="FFFF00"/>
                </a:solidFill>
                <a:latin typeface="Arial Black" pitchFamily="34" charset="0"/>
              </a:rPr>
              <a:t>Кто возвращается к нам из теплых краев?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2458616" cy="1252736"/>
          </a:xfrm>
        </p:spPr>
        <p:txBody>
          <a:bodyPr/>
          <a:lstStyle/>
          <a:p>
            <a:pPr algn="just">
              <a:buNone/>
            </a:pPr>
            <a:r>
              <a:rPr lang="ru-RU" sz="6000" b="1" dirty="0" smtClean="0">
                <a:solidFill>
                  <a:srgbClr val="002060"/>
                </a:solidFill>
                <a:latin typeface="Monotype Corsiva" pitchFamily="66" charset="0"/>
              </a:rPr>
              <a:t>Птицы</a:t>
            </a:r>
            <a:endParaRPr lang="ru-RU" sz="6000" b="1" dirty="0">
              <a:solidFill>
                <a:srgbClr val="002060"/>
              </a:solidFill>
              <a:latin typeface="Monotype Corsiva" pitchFamily="66" charset="0"/>
            </a:endParaRPr>
          </a:p>
          <a:p>
            <a:pPr algn="ctr">
              <a:buNone/>
            </a:pPr>
            <a:endParaRPr lang="ru-RU" sz="3200" b="1" dirty="0" smtClean="0">
              <a:latin typeface="Monotype Corsiva" pitchFamily="66" charset="0"/>
            </a:endParaRPr>
          </a:p>
          <a:p>
            <a:pPr algn="ctr">
              <a:buNone/>
            </a:pPr>
            <a:r>
              <a:rPr lang="ru-RU" sz="5400" b="1" dirty="0" smtClean="0">
                <a:latin typeface="Monotype Corsiva" pitchFamily="66" charset="0"/>
              </a:rPr>
              <a:t>        </a:t>
            </a:r>
            <a:endParaRPr lang="ru-RU" sz="3200" b="1" dirty="0">
              <a:latin typeface="Monotype Corsiva" pitchFamily="66" charset="0"/>
            </a:endParaRPr>
          </a:p>
          <a:p>
            <a:endParaRPr lang="ru-RU" dirty="0"/>
          </a:p>
        </p:txBody>
      </p:sp>
      <p:pic>
        <p:nvPicPr>
          <p:cNvPr id="5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 bwMode="auto">
          <a:xfrm>
            <a:off x="2915816" y="1611440"/>
            <a:ext cx="5904656" cy="3803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b="1" dirty="0">
                <a:solidFill>
                  <a:srgbClr val="FFFF00"/>
                </a:solidFill>
                <a:latin typeface="Monotype Corsiva" panose="03010101010201010101" pitchFamily="66" charset="0"/>
              </a:rPr>
              <a:t>Что они делают весной?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5043510"/>
          </a:xfrm>
        </p:spPr>
        <p:txBody>
          <a:bodyPr/>
          <a:lstStyle/>
          <a:p>
            <a:pPr>
              <a:lnSpc>
                <a:spcPct val="80000"/>
              </a:lnSpc>
              <a:buNone/>
            </a:pPr>
            <a:r>
              <a:rPr lang="ru-RU" sz="3200" b="1" dirty="0" smtClean="0">
                <a:latin typeface="Monotype Corsiva" pitchFamily="66" charset="0"/>
              </a:rPr>
              <a:t>Вьют гнёзда.</a:t>
            </a:r>
          </a:p>
          <a:p>
            <a:endParaRPr lang="ru-RU" dirty="0"/>
          </a:p>
        </p:txBody>
      </p:sp>
      <p:pic>
        <p:nvPicPr>
          <p:cNvPr id="5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 bwMode="auto">
          <a:xfrm>
            <a:off x="2771799" y="1268760"/>
            <a:ext cx="6092091" cy="4824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 bwMode="auto">
          <a:xfrm>
            <a:off x="1547664" y="548680"/>
            <a:ext cx="7032781" cy="5274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cbfbbd3d9175f12a4294c7f2dab5c638adaa53"/>
</p:tagLst>
</file>

<file path=ppt/theme/theme1.xml><?xml version="1.0" encoding="utf-8"?>
<a:theme xmlns:a="http://schemas.openxmlformats.org/drawingml/2006/main" name="TS030005343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65685038-218E-4BF6-813F-C288E5D9DAC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TS030005343</Template>
  <TotalTime>447</TotalTime>
  <Words>122</Words>
  <Application>Microsoft Office PowerPoint</Application>
  <PresentationFormat>Экран (4:3)</PresentationFormat>
  <Paragraphs>29</Paragraphs>
  <Slides>17</Slides>
  <Notes>0</Notes>
  <HiddenSlides>0</HiddenSlides>
  <MMClips>2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TS030005343</vt:lpstr>
      <vt:lpstr>Слайд 1</vt:lpstr>
      <vt:lpstr>Какое небо весной? </vt:lpstr>
      <vt:lpstr>Что происходит со снегом ?</vt:lpstr>
      <vt:lpstr>Во что превращается снег? </vt:lpstr>
      <vt:lpstr>Слайд 5</vt:lpstr>
      <vt:lpstr> А почему он превращается  в воду? </vt:lpstr>
      <vt:lpstr>Кто возвращается к нам из теплых краев? </vt:lpstr>
      <vt:lpstr>Что они делают весной? </vt:lpstr>
      <vt:lpstr>Слайд 9</vt:lpstr>
      <vt:lpstr>Дети, а что происходит с деревьями?</vt:lpstr>
      <vt:lpstr>А что из земли пробивается? 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 слайда</dc:title>
  <dc:creator>Пользователь</dc:creator>
  <cp:lastModifiedBy>Admin</cp:lastModifiedBy>
  <cp:revision>28</cp:revision>
  <dcterms:created xsi:type="dcterms:W3CDTF">2013-03-26T11:26:28Z</dcterms:created>
  <dcterms:modified xsi:type="dcterms:W3CDTF">2015-02-09T21:33:09Z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TC300053439990</vt:lpwstr>
  </property>
</Properties>
</file>