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1" r:id="rId1"/>
  </p:sldMasterIdLst>
  <p:notesMasterIdLst>
    <p:notesMasterId r:id="rId11"/>
  </p:notesMasterIdLst>
  <p:handoutMasterIdLst>
    <p:handoutMasterId r:id="rId12"/>
  </p:handoutMasterIdLst>
  <p:sldIdLst>
    <p:sldId id="273" r:id="rId2"/>
    <p:sldId id="267" r:id="rId3"/>
    <p:sldId id="256" r:id="rId4"/>
    <p:sldId id="265" r:id="rId5"/>
    <p:sldId id="270" r:id="rId6"/>
    <p:sldId id="266" r:id="rId7"/>
    <p:sldId id="269" r:id="rId8"/>
    <p:sldId id="272" r:id="rId9"/>
    <p:sldId id="271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6667" autoAdjust="0"/>
    <p:restoredTop sz="94660"/>
  </p:normalViewPr>
  <p:slideViewPr>
    <p:cSldViewPr>
      <p:cViewPr varScale="1">
        <p:scale>
          <a:sx n="130" d="100"/>
          <a:sy n="130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pitchFamily="34" charset="0"/>
              </a:defRPr>
            </a:lvl1pPr>
          </a:lstStyle>
          <a:p>
            <a:fld id="{8CD8C507-42E0-4648-9BCA-3EDB803BB290}" type="datetimeFigureOut">
              <a:rPr lang="ru-RU"/>
              <a:pPr/>
              <a:t>12.11.2014</a:t>
            </a:fld>
            <a:endParaRPr lang="ru-RU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pitchFamily="34" charset="0"/>
              </a:defRPr>
            </a:lvl1pPr>
          </a:lstStyle>
          <a:p>
            <a:fld id="{D294FF48-CEB9-40E0-BAA3-FF93C9B5105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pitchFamily="34" charset="0"/>
              </a:defRPr>
            </a:lvl1pPr>
          </a:lstStyle>
          <a:p>
            <a:fld id="{A5F5DCC8-4A16-456E-AEA7-73FB5AFC244D}" type="datetimeFigureOut">
              <a:rPr lang="ru-RU"/>
              <a:pPr/>
              <a:t>12.11.2014</a:t>
            </a:fld>
            <a:endParaRPr lang="ru-RU"/>
          </a:p>
        </p:txBody>
      </p:sp>
      <p:sp>
        <p:nvSpPr>
          <p:cNvPr id="245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pitchFamily="34" charset="0"/>
              </a:defRPr>
            </a:lvl1pPr>
          </a:lstStyle>
          <a:p>
            <a:fld id="{12FCEFCB-12A6-4FE6-AF55-F73565A06D5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2227" name="Rectangle 3" descr="Narrow vertical"/>
            <p:cNvSpPr>
              <a:spLocks noChangeArrowheads="1"/>
            </p:cNvSpPr>
            <p:nvPr/>
          </p:nvSpPr>
          <p:spPr bwMode="auto">
            <a:xfrm>
              <a:off x="288" y="48"/>
              <a:ext cx="5184" cy="240"/>
            </a:xfrm>
            <a:prstGeom prst="rect">
              <a:avLst/>
            </a:prstGeom>
            <a:pattFill prst="narVert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/>
            </a:p>
          </p:txBody>
        </p:sp>
        <p:sp>
          <p:nvSpPr>
            <p:cNvPr id="52228" name="Rectangle 4" descr="Narrow horizontal"/>
            <p:cNvSpPr>
              <a:spLocks noChangeArrowheads="1"/>
            </p:cNvSpPr>
            <p:nvPr/>
          </p:nvSpPr>
          <p:spPr bwMode="auto">
            <a:xfrm>
              <a:off x="48" y="288"/>
              <a:ext cx="240" cy="3744"/>
            </a:xfrm>
            <a:prstGeom prst="rect">
              <a:avLst/>
            </a:prstGeom>
            <a:pattFill prst="narHorz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/>
            </a:p>
          </p:txBody>
        </p:sp>
        <p:sp>
          <p:nvSpPr>
            <p:cNvPr id="52229" name="Rectangle 5" descr="Narrow vertical"/>
            <p:cNvSpPr>
              <a:spLocks noChangeArrowheads="1"/>
            </p:cNvSpPr>
            <p:nvPr/>
          </p:nvSpPr>
          <p:spPr bwMode="auto">
            <a:xfrm>
              <a:off x="288" y="4032"/>
              <a:ext cx="5184" cy="240"/>
            </a:xfrm>
            <a:prstGeom prst="rect">
              <a:avLst/>
            </a:prstGeom>
            <a:pattFill prst="narVert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/>
            </a:p>
          </p:txBody>
        </p:sp>
        <p:sp>
          <p:nvSpPr>
            <p:cNvPr id="52230" name="Rectangle 6" descr="Narrow horizontal"/>
            <p:cNvSpPr>
              <a:spLocks noChangeArrowheads="1"/>
            </p:cNvSpPr>
            <p:nvPr/>
          </p:nvSpPr>
          <p:spPr bwMode="auto">
            <a:xfrm>
              <a:off x="5472" y="288"/>
              <a:ext cx="240" cy="3744"/>
            </a:xfrm>
            <a:prstGeom prst="rect">
              <a:avLst/>
            </a:prstGeom>
            <a:pattFill prst="narHorz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/>
            </a:p>
          </p:txBody>
        </p:sp>
        <p:sp>
          <p:nvSpPr>
            <p:cNvPr id="52231" name="Rectangle 7"/>
            <p:cNvSpPr>
              <a:spLocks noChangeArrowheads="1"/>
            </p:cNvSpPr>
            <p:nvPr/>
          </p:nvSpPr>
          <p:spPr bwMode="auto">
            <a:xfrm>
              <a:off x="288" y="288"/>
              <a:ext cx="5184" cy="3744"/>
            </a:xfrm>
            <a:prstGeom prst="rect">
              <a:avLst/>
            </a:prstGeom>
            <a:noFill/>
            <a:ln w="57150" cap="sq" cmpd="tri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/>
            </a:p>
          </p:txBody>
        </p:sp>
        <p:sp>
          <p:nvSpPr>
            <p:cNvPr id="52232" name="Rectangle 8"/>
            <p:cNvSpPr>
              <a:spLocks noChangeArrowheads="1"/>
            </p:cNvSpPr>
            <p:nvPr/>
          </p:nvSpPr>
          <p:spPr bwMode="auto">
            <a:xfrm>
              <a:off x="48" y="48"/>
              <a:ext cx="5664" cy="4224"/>
            </a:xfrm>
            <a:prstGeom prst="rect">
              <a:avLst/>
            </a:prstGeom>
            <a:noFill/>
            <a:ln w="12700" cap="sq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/>
            </a:p>
          </p:txBody>
        </p:sp>
        <p:grpSp>
          <p:nvGrpSpPr>
            <p:cNvPr id="52233" name="Group 9"/>
            <p:cNvGrpSpPr>
              <a:grpSpLocks/>
            </p:cNvGrpSpPr>
            <p:nvPr/>
          </p:nvGrpSpPr>
          <p:grpSpPr bwMode="auto">
            <a:xfrm>
              <a:off x="0" y="0"/>
              <a:ext cx="384" cy="384"/>
              <a:chOff x="0" y="0"/>
              <a:chExt cx="384" cy="384"/>
            </a:xfrm>
          </p:grpSpPr>
          <p:sp>
            <p:nvSpPr>
              <p:cNvPr id="52234" name="Rectangle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235" name="Oval 11"/>
              <p:cNvSpPr>
                <a:spLocks noChangeArrowheads="1"/>
              </p:cNvSpPr>
              <p:nvPr/>
            </p:nvSpPr>
            <p:spPr bwMode="auto">
              <a:xfrm>
                <a:off x="101" y="101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2236" name="Group 12"/>
            <p:cNvGrpSpPr>
              <a:grpSpLocks/>
            </p:cNvGrpSpPr>
            <p:nvPr/>
          </p:nvGrpSpPr>
          <p:grpSpPr bwMode="auto">
            <a:xfrm>
              <a:off x="0" y="3935"/>
              <a:ext cx="384" cy="384"/>
              <a:chOff x="0" y="3935"/>
              <a:chExt cx="384" cy="384"/>
            </a:xfrm>
          </p:grpSpPr>
          <p:sp>
            <p:nvSpPr>
              <p:cNvPr id="52237" name="Rectangle 13"/>
              <p:cNvSpPr>
                <a:spLocks noChangeArrowheads="1"/>
              </p:cNvSpPr>
              <p:nvPr/>
            </p:nvSpPr>
            <p:spPr bwMode="auto">
              <a:xfrm>
                <a:off x="0" y="3935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238" name="Oval 14"/>
              <p:cNvSpPr>
                <a:spLocks noChangeArrowheads="1"/>
              </p:cNvSpPr>
              <p:nvPr/>
            </p:nvSpPr>
            <p:spPr bwMode="auto">
              <a:xfrm>
                <a:off x="101" y="4036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2239" name="Group 15"/>
            <p:cNvGrpSpPr>
              <a:grpSpLocks/>
            </p:cNvGrpSpPr>
            <p:nvPr/>
          </p:nvGrpSpPr>
          <p:grpSpPr bwMode="auto">
            <a:xfrm>
              <a:off x="5375" y="3935"/>
              <a:ext cx="384" cy="384"/>
              <a:chOff x="5375" y="3935"/>
              <a:chExt cx="384" cy="384"/>
            </a:xfrm>
          </p:grpSpPr>
          <p:sp>
            <p:nvSpPr>
              <p:cNvPr id="52240" name="Rectangle 16"/>
              <p:cNvSpPr>
                <a:spLocks noChangeArrowheads="1"/>
              </p:cNvSpPr>
              <p:nvPr/>
            </p:nvSpPr>
            <p:spPr bwMode="auto">
              <a:xfrm>
                <a:off x="5375" y="3935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241" name="Oval 17"/>
              <p:cNvSpPr>
                <a:spLocks noChangeArrowheads="1"/>
              </p:cNvSpPr>
              <p:nvPr/>
            </p:nvSpPr>
            <p:spPr bwMode="auto">
              <a:xfrm>
                <a:off x="5476" y="4036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2242" name="Group 18"/>
            <p:cNvGrpSpPr>
              <a:grpSpLocks/>
            </p:cNvGrpSpPr>
            <p:nvPr/>
          </p:nvGrpSpPr>
          <p:grpSpPr bwMode="auto">
            <a:xfrm>
              <a:off x="5375" y="0"/>
              <a:ext cx="384" cy="384"/>
              <a:chOff x="5375" y="0"/>
              <a:chExt cx="384" cy="384"/>
            </a:xfrm>
          </p:grpSpPr>
          <p:sp>
            <p:nvSpPr>
              <p:cNvPr id="52243" name="Rectangle 19"/>
              <p:cNvSpPr>
                <a:spLocks noChangeArrowheads="1"/>
              </p:cNvSpPr>
              <p:nvPr/>
            </p:nvSpPr>
            <p:spPr bwMode="auto">
              <a:xfrm>
                <a:off x="5375" y="0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244" name="Oval 20"/>
              <p:cNvSpPr>
                <a:spLocks noChangeArrowheads="1"/>
              </p:cNvSpPr>
              <p:nvPr/>
            </p:nvSpPr>
            <p:spPr bwMode="auto">
              <a:xfrm>
                <a:off x="5476" y="101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22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22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zametki.ametov.net/2009/03/zahlwort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42910" y="4071942"/>
            <a:ext cx="7772400" cy="1470025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Хрусталева Инна Владимировна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учитель немецкого языка </a:t>
            </a:r>
            <a:b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Муниципальное бюджетное общеобразовательное учреждение</a:t>
            </a:r>
            <a:b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Каргасокская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средняя общеобразовательная школа–интернат №1</a:t>
            </a:r>
            <a:b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Томская область, село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Каргасок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type="subTitle" idx="1"/>
          </p:nvPr>
        </p:nvSpPr>
        <p:spPr>
          <a:xfrm>
            <a:off x="1214414" y="2500306"/>
            <a:ext cx="6400800" cy="1428760"/>
          </a:xfrm>
          <a:ln>
            <a:solidFill>
              <a:srgbClr val="002060"/>
            </a:solidFill>
          </a:ln>
        </p:spPr>
        <p:txBody>
          <a:bodyPr/>
          <a:lstStyle/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C</a:t>
            </a:r>
            <a:r>
              <a:rPr lang="ru-RU" sz="2800" b="1" dirty="0" err="1" smtClean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ценарий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урока немецкого языка в 5 классе по учебнику и</a:t>
            </a:r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.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Л</a:t>
            </a:r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.</a:t>
            </a:r>
            <a:r>
              <a:rPr lang="ru-RU" sz="2800" b="1" dirty="0" err="1" smtClean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Бим</a:t>
            </a:r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«deutsch schritte 1», </a:t>
            </a:r>
            <a:endParaRPr lang="ru-RU" sz="2800" dirty="0" smtClean="0">
              <a:solidFill>
                <a:schemeClr val="accent6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Рабочая тетрадь</a:t>
            </a:r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«deutsch schritte 1 (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а</a:t>
            </a:r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)»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Вторая Всероссийская научно-методическая конференция,10 ноября 2014 - 10 февраля 2015</a:t>
            </a:r>
            <a:endParaRPr kumimoji="0" 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"Педагогическая технология и мастерство учителя"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59394" name="Рисунок 0" descr="верхний колонтитул naukograd 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1594" y="114279"/>
            <a:ext cx="6115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d63e5856ac31"/>
          <p:cNvPicPr>
            <a:picLocks noChangeAspect="1" noChangeArrowheads="1"/>
          </p:cNvPicPr>
          <p:nvPr/>
        </p:nvPicPr>
        <p:blipFill>
          <a:blip r:embed="rId4"/>
          <a:srcRect t="66614"/>
          <a:stretch>
            <a:fillRect/>
          </a:stretch>
        </p:blipFill>
        <p:spPr bwMode="auto">
          <a:xfrm>
            <a:off x="857224" y="571480"/>
            <a:ext cx="3889375" cy="1682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4663" y="1052513"/>
            <a:ext cx="4535487" cy="54006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 b="1"/>
              <a:t>Rot, Orange, Gelb und Grün</a:t>
            </a:r>
            <a:br>
              <a:rPr lang="ru-RU" sz="2800" b="1"/>
            </a:br>
            <a:r>
              <a:rPr lang="ru-RU" sz="2800" b="1"/>
              <a:t>sind im Regenbogen drin.</a:t>
            </a:r>
            <a:br>
              <a:rPr lang="ru-RU" sz="2800" b="1"/>
            </a:br>
            <a:r>
              <a:rPr lang="ru-RU" sz="2800" b="1"/>
              <a:t>Blau und Indigo gehts weiter</a:t>
            </a:r>
            <a:br>
              <a:rPr lang="ru-RU" sz="2800" b="1"/>
            </a:br>
            <a:r>
              <a:rPr lang="ru-RU" sz="2800" b="1"/>
              <a:t>auf der Regenbogenleiter.</a:t>
            </a:r>
            <a:br>
              <a:rPr lang="ru-RU" sz="2800" b="1"/>
            </a:br>
            <a:r>
              <a:rPr lang="ru-RU" sz="2800" b="1"/>
              <a:t>Und dann noch das Violett -</a:t>
            </a:r>
            <a:br>
              <a:rPr lang="ru-RU" sz="2800" b="1"/>
            </a:br>
            <a:r>
              <a:rPr lang="ru-RU" sz="2800" b="1">
                <a:hlinkClick r:id="rId3"/>
              </a:rPr>
              <a:t>sieben</a:t>
            </a:r>
            <a:r>
              <a:rPr lang="ru-RU" sz="2800" b="1"/>
              <a:t> Farben sind komplet. </a:t>
            </a:r>
          </a:p>
        </p:txBody>
      </p:sp>
      <p:pic>
        <p:nvPicPr>
          <p:cNvPr id="37892" name="Picture 4" descr="d63e5856ac3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0113" y="836613"/>
            <a:ext cx="3889375" cy="5040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95288" y="620713"/>
            <a:ext cx="7632700" cy="1944687"/>
          </a:xfrm>
        </p:spPr>
        <p:txBody>
          <a:bodyPr lIns="91440" tIns="45720" rIns="91440" bIns="45720"/>
          <a:lstStyle/>
          <a:p>
            <a:pPr marL="0" indent="0"/>
            <a:r>
              <a:rPr lang="en-US" sz="7200" b="1" i="1">
                <a:solidFill>
                  <a:srgbClr val="C00000"/>
                </a:solidFill>
                <a:hlinkClick r:id="rId3" action="ppaction://hlinksldjump"/>
              </a:rPr>
              <a:t>Farben</a:t>
            </a:r>
            <a:endParaRPr lang="ru-RU" sz="7200" b="1" i="1">
              <a:solidFill>
                <a:srgbClr val="C00000"/>
              </a:solidFill>
            </a:endParaRPr>
          </a:p>
        </p:txBody>
      </p:sp>
      <p:pic>
        <p:nvPicPr>
          <p:cNvPr id="13319" name="Picture 7" descr="590_Fotolia_2604600_X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03350" y="1844675"/>
            <a:ext cx="6256338" cy="4694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5" y="3141663"/>
            <a:ext cx="2449513" cy="10795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kumimoji="0" lang="de-DE" sz="7200" b="1">
                <a:solidFill>
                  <a:srgbClr val="C00000"/>
                </a:solidFill>
                <a:latin typeface="Arial" charset="0"/>
              </a:rPr>
              <a:t>rot</a:t>
            </a:r>
            <a:endParaRPr kumimoji="0" lang="ru-RU" sz="7200" b="1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03575" y="3933825"/>
            <a:ext cx="2447925" cy="10795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kumimoji="0" lang="de-DE" sz="7200" b="1">
                <a:solidFill>
                  <a:schemeClr val="bg1"/>
                </a:solidFill>
                <a:latin typeface="Arial" charset="0"/>
              </a:rPr>
              <a:t>weiß</a:t>
            </a:r>
            <a:endParaRPr kumimoji="0" lang="ru-RU" sz="72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80063" y="2852738"/>
            <a:ext cx="2447925" cy="10795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kumimoji="0" lang="de-DE" sz="7200" b="1">
                <a:solidFill>
                  <a:srgbClr val="7F7F7F"/>
                </a:solidFill>
                <a:latin typeface="Arial" charset="0"/>
              </a:rPr>
              <a:t>grau</a:t>
            </a:r>
            <a:endParaRPr kumimoji="0" lang="ru-RU" sz="7200" b="1">
              <a:solidFill>
                <a:srgbClr val="7F7F7F"/>
              </a:solidFill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27313" y="2492375"/>
            <a:ext cx="2881312" cy="10810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kumimoji="0" lang="de-DE" sz="7200" b="1">
                <a:solidFill>
                  <a:srgbClr val="984807"/>
                </a:solidFill>
                <a:latin typeface="Arial" charset="0"/>
              </a:rPr>
              <a:t>braun</a:t>
            </a:r>
            <a:endParaRPr kumimoji="0" lang="ru-RU" sz="7200" b="1">
              <a:solidFill>
                <a:srgbClr val="984807"/>
              </a:solidFill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0" y="5013325"/>
            <a:ext cx="2447925" cy="10810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kumimoji="0" lang="de-DE" sz="7200" b="1">
                <a:solidFill>
                  <a:srgbClr val="00B050"/>
                </a:solidFill>
                <a:latin typeface="Arial" charset="0"/>
              </a:rPr>
              <a:t>grün</a:t>
            </a:r>
            <a:endParaRPr kumimoji="0" lang="ru-RU" sz="7200" b="1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1550" y="5084763"/>
            <a:ext cx="2447925" cy="10795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kumimoji="0" lang="de-DE" sz="7200" b="1">
                <a:solidFill>
                  <a:srgbClr val="FFFF00"/>
                </a:solidFill>
                <a:latin typeface="Arial" charset="0"/>
              </a:rPr>
              <a:t>gelb</a:t>
            </a:r>
            <a:endParaRPr kumimoji="0" lang="ru-RU" sz="7200" b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95963" y="1125538"/>
            <a:ext cx="2447925" cy="10795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kumimoji="0" lang="de-DE" sz="7200" b="1">
                <a:solidFill>
                  <a:schemeClr val="accent2"/>
                </a:solidFill>
                <a:latin typeface="Arial" charset="0"/>
              </a:rPr>
              <a:t>blau</a:t>
            </a:r>
            <a:endParaRPr kumimoji="0" lang="ru-RU" sz="7200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088" y="1268413"/>
            <a:ext cx="3889375" cy="10795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kumimoji="0" lang="de-DE" sz="7200" b="1">
                <a:solidFill>
                  <a:schemeClr val="tx1"/>
                </a:solidFill>
                <a:latin typeface="Arial" charset="0"/>
              </a:rPr>
              <a:t>schwarz</a:t>
            </a:r>
            <a:endParaRPr kumimoji="0" lang="ru-RU" sz="72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555875" y="188913"/>
            <a:ext cx="4392613" cy="863600"/>
          </a:xfrm>
          <a:prstGeom prst="round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de-DE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de-DE" sz="8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Farben</a:t>
            </a:r>
            <a:endParaRPr kumimoji="0" lang="ru-RU" sz="8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Mundgumnastik</a:t>
            </a:r>
            <a:br>
              <a:rPr lang="en-US" b="1"/>
            </a:b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Ich mag… </a:t>
            </a:r>
            <a:br>
              <a:rPr lang="en-US" sz="6000"/>
            </a:br>
            <a:r>
              <a:rPr lang="en-US" sz="6000"/>
              <a:t>rot, schwarz, gold</a:t>
            </a:r>
            <a:endParaRPr lang="ru-RU" sz="60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332038"/>
            <a:ext cx="8229600" cy="4525962"/>
          </a:xfrm>
        </p:spPr>
        <p:txBody>
          <a:bodyPr/>
          <a:lstStyle/>
          <a:p>
            <a:r>
              <a:rPr lang="en-US" sz="4800" b="1"/>
              <a:t>Ich heisse…</a:t>
            </a:r>
          </a:p>
          <a:p>
            <a:r>
              <a:rPr lang="en-US" sz="4800" b="1"/>
              <a:t>Ich bin 12 Jahre alt.</a:t>
            </a:r>
          </a:p>
          <a:p>
            <a:r>
              <a:rPr lang="en-US" sz="4800" b="1"/>
              <a:t>Ich komme aus Kargasok.</a:t>
            </a:r>
          </a:p>
          <a:p>
            <a:r>
              <a:rPr lang="en-US" sz="4800" b="1"/>
              <a:t>Ich bin gut und </a:t>
            </a:r>
            <a:r>
              <a:rPr lang="en-US" sz="4000" b="1" i="1">
                <a:latin typeface="Times New Roman" pitchFamily="18" charset="0"/>
              </a:rPr>
              <a:t>sch</a:t>
            </a:r>
            <a:r>
              <a:rPr lang="en-US" sz="4000" b="1" i="1">
                <a:latin typeface="Times New Roman" pitchFamily="18" charset="0"/>
                <a:cs typeface="Arial" charset="0"/>
              </a:rPr>
              <a:t>ön.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>
            <a:normAutofit/>
          </a:bodyPr>
          <a:lstStyle/>
          <a:p>
            <a:r>
              <a:rPr lang="en-US" sz="4400" b="1">
                <a:solidFill>
                  <a:srgbClr val="632523"/>
                </a:solidFill>
              </a:rPr>
              <a:t>DIE TABELLE</a:t>
            </a:r>
            <a:endParaRPr lang="ru-RU" sz="4400" b="1">
              <a:solidFill>
                <a:srgbClr val="632523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813" y="2420938"/>
            <a:ext cx="2994025" cy="1136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kumimoji="0" lang="en-US" sz="4000" b="1">
                <a:solidFill>
                  <a:srgbClr val="002060"/>
                </a:solidFill>
                <a:latin typeface="Cambria" pitchFamily="18" charset="0"/>
              </a:rPr>
              <a:t>Mir gef</a:t>
            </a:r>
            <a:r>
              <a:rPr kumimoji="0" lang="en-US" sz="4000" b="1">
                <a:solidFill>
                  <a:srgbClr val="002060"/>
                </a:solidFill>
                <a:latin typeface="Cambria" pitchFamily="18" charset="0"/>
                <a:cs typeface="Arial" charset="0"/>
              </a:rPr>
              <a:t>ällt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92500" y="2420938"/>
            <a:ext cx="2592388" cy="1136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kumimoji="0" lang="en-US" sz="4000" b="1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kumimoji="0" lang="en-US" sz="3600" b="1">
                <a:solidFill>
                  <a:srgbClr val="002060"/>
                </a:solidFill>
                <a:latin typeface="Cambria" pitchFamily="18" charset="0"/>
              </a:rPr>
              <a:t>nicht besonders</a:t>
            </a:r>
            <a:endParaRPr kumimoji="0" lang="ru-RU" sz="3600" b="1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11863" y="2420938"/>
            <a:ext cx="2632075" cy="1136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kumimoji="0" lang="en-US" sz="4000" b="1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kumimoji="0" lang="en-US" sz="3600">
                <a:solidFill>
                  <a:srgbClr val="002060"/>
                </a:solidFill>
                <a:latin typeface="Cambria" pitchFamily="18" charset="0"/>
                <a:cs typeface="Arial" charset="0"/>
              </a:rPr>
              <a:t>überhaupt nicht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215106" y="4644231"/>
            <a:ext cx="20002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2606675" y="4679950"/>
            <a:ext cx="20716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4895056" y="4679157"/>
            <a:ext cx="22129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7537451" y="4679950"/>
            <a:ext cx="221456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7" name="Picture 7" descr="germany_flag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3789363"/>
            <a:ext cx="3657600" cy="2190750"/>
          </a:xfrm>
          <a:prstGeom prst="rect">
            <a:avLst/>
          </a:prstGeom>
          <a:noFill/>
        </p:spPr>
      </p:pic>
      <p:pic>
        <p:nvPicPr>
          <p:cNvPr id="56328" name="Picture 8" descr="switzerland_fla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9700" y="836613"/>
            <a:ext cx="2881313" cy="2438400"/>
          </a:xfrm>
          <a:prstGeom prst="rect">
            <a:avLst/>
          </a:prstGeom>
          <a:noFill/>
        </p:spPr>
      </p:pic>
      <p:pic>
        <p:nvPicPr>
          <p:cNvPr id="56331" name="Picture 11" descr="index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0113" y="908050"/>
            <a:ext cx="2808287" cy="2232025"/>
          </a:xfrm>
          <a:prstGeom prst="rect">
            <a:avLst/>
          </a:prstGeom>
          <a:noFill/>
        </p:spPr>
      </p:pic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539750" y="5373688"/>
            <a:ext cx="3816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accent2"/>
                </a:solidFill>
              </a:rPr>
              <a:t>Deutschland</a:t>
            </a:r>
            <a:endParaRPr lang="ru-RU" sz="4000" b="1">
              <a:solidFill>
                <a:schemeClr val="accent2"/>
              </a:solidFill>
            </a:endParaRP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539750" y="2997200"/>
            <a:ext cx="30972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accent2"/>
                </a:solidFill>
                <a:cs typeface="Arial" charset="0"/>
              </a:rPr>
              <a:t>Össtereich</a:t>
            </a:r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5651500" y="3141663"/>
            <a:ext cx="2952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accent2"/>
                </a:solidFill>
              </a:rPr>
              <a:t>Die Schweiz</a:t>
            </a:r>
            <a:endParaRPr lang="ru-RU" sz="4000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6" name="Picture 2" descr="C:\Users\Елена\Downloads\Solnishno.png"/>
          <p:cNvPicPr>
            <a:picLocks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692275" y="1196975"/>
            <a:ext cx="5688013" cy="5111750"/>
          </a:xfr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ertificate">
  <a:themeElements>
    <a:clrScheme name="Certificat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33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ADCA"/>
      </a:accent5>
      <a:accent6>
        <a:srgbClr val="2D2DB9"/>
      </a:accent6>
      <a:hlink>
        <a:srgbClr val="FFCC00"/>
      </a:hlink>
      <a:folHlink>
        <a:srgbClr val="B2B2B2"/>
      </a:folHlink>
    </a:clrScheme>
    <a:fontScheme name="Certificate">
      <a:majorFont>
        <a:latin typeface="Arial Narrow"/>
        <a:ea typeface=""/>
        <a:cs typeface=""/>
      </a:majorFont>
      <a:minorFont>
        <a:latin typeface="Monotype Corsiv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ertificate 1">
        <a:dk1>
          <a:srgbClr val="000000"/>
        </a:dk1>
        <a:lt1>
          <a:srgbClr val="FFFFCC"/>
        </a:lt1>
        <a:dk2>
          <a:srgbClr val="333300"/>
        </a:dk2>
        <a:lt2>
          <a:srgbClr val="808000"/>
        </a:lt2>
        <a:accent1>
          <a:srgbClr val="339933"/>
        </a:accent1>
        <a:accent2>
          <a:srgbClr val="A50021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95001D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rtific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33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ADCA"/>
        </a:accent5>
        <a:accent6>
          <a:srgbClr val="2D2DB9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rtificat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DDDDDD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Certificate</Template>
  <TotalTime>481</TotalTime>
  <Words>105</Words>
  <Application>Microsoft Office PowerPoint</Application>
  <PresentationFormat>Экран (4:3)</PresentationFormat>
  <Paragraphs>29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Calibri</vt:lpstr>
      <vt:lpstr>Arial</vt:lpstr>
      <vt:lpstr>Arial Narrow</vt:lpstr>
      <vt:lpstr>Times New Roman</vt:lpstr>
      <vt:lpstr>Monotype Corsiva</vt:lpstr>
      <vt:lpstr>Cambria</vt:lpstr>
      <vt:lpstr>Certificate</vt:lpstr>
      <vt:lpstr>Хрусталева Инна Владимировна учитель немецкого языка  Муниципальное бюджетное общеобразовательное учреждение Каргасокская средняя общеобразовательная школа–интернат №1 Томская область, село Каргасок</vt:lpstr>
      <vt:lpstr>Слайд 2</vt:lpstr>
      <vt:lpstr>Слайд 3</vt:lpstr>
      <vt:lpstr>Слайд 4</vt:lpstr>
      <vt:lpstr>Mundgumnastik </vt:lpstr>
      <vt:lpstr>Ich mag…  rot, schwarz, gold</vt:lpstr>
      <vt:lpstr>DIE TABELLE</vt:lpstr>
      <vt:lpstr>Слайд 8</vt:lpstr>
      <vt:lpstr>Слайд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60</cp:revision>
  <dcterms:created xsi:type="dcterms:W3CDTF">2012-02-07T18:17:06Z</dcterms:created>
  <dcterms:modified xsi:type="dcterms:W3CDTF">2014-11-12T20:04:02Z</dcterms:modified>
</cp:coreProperties>
</file>