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23" d="100"/>
          <a:sy n="123" d="100"/>
        </p:scale>
        <p:origin x="-120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1AFB99-B3BA-4FF0-8279-18DCF09E1E64}" type="datetimeFigureOut">
              <a:rPr lang="ru-RU" smtClean="0"/>
              <a:pPr/>
              <a:t>26.10.2014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D800F2-A808-4CD6-9FBC-3E90190C9A5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174478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D800F2-A808-4CD6-9FBC-3E90190C9A54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8657246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D800F2-A808-4CD6-9FBC-3E90190C9A54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7965866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D800F2-A808-4CD6-9FBC-3E90190C9A54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4756312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D800F2-A808-4CD6-9FBC-3E90190C9A54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5773932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D800F2-A808-4CD6-9FBC-3E90190C9A54}" type="slidenum">
              <a:rPr lang="ru-RU" smtClean="0"/>
              <a:pPr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546023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D800F2-A808-4CD6-9FBC-3E90190C9A54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626474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D800F2-A808-4CD6-9FBC-3E90190C9A54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144218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D800F2-A808-4CD6-9FBC-3E90190C9A54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983863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D800F2-A808-4CD6-9FBC-3E90190C9A54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002027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D800F2-A808-4CD6-9FBC-3E90190C9A54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528072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D800F2-A808-4CD6-9FBC-3E90190C9A54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9555031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D800F2-A808-4CD6-9FBC-3E90190C9A54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2595607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D800F2-A808-4CD6-9FBC-3E90190C9A54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788666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778266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381375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83097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500795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600576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732347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26.10.2014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899158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26.10.2014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47145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26.10.2014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649171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495971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5769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26.10.2014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907924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4.jpeg"/><Relationship Id="rId4" Type="http://schemas.openxmlformats.org/officeDocument/2006/relationships/image" Target="../media/image23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7.png"/><Relationship Id="rId4" Type="http://schemas.openxmlformats.org/officeDocument/2006/relationships/image" Target="../media/image26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7" Type="http://schemas.openxmlformats.org/officeDocument/2006/relationships/image" Target="../media/image3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1.png"/><Relationship Id="rId5" Type="http://schemas.openxmlformats.org/officeDocument/2006/relationships/image" Target="../media/image30.png"/><Relationship Id="rId4" Type="http://schemas.openxmlformats.org/officeDocument/2006/relationships/image" Target="../media/image29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Художественные ремёсла в Древней Руси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sz="4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Голышева Татьяна </a:t>
            </a:r>
            <a:r>
              <a:rPr lang="ru-RU" sz="4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Г</a:t>
            </a:r>
            <a:r>
              <a:rPr lang="ru-RU" sz="4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еннадьевна</a:t>
            </a:r>
          </a:p>
          <a:p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у</a:t>
            </a: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читель начальных классов</a:t>
            </a:r>
          </a:p>
          <a:p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Муниципальное бюджетное образовательное учреждение </a:t>
            </a:r>
          </a:p>
          <a:p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«средняя общеобразовательная школа №3 с углублённым изучением отдельных предметов»</a:t>
            </a:r>
          </a:p>
          <a:p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г</a:t>
            </a: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 Кострома</a:t>
            </a:r>
          </a:p>
          <a:p>
            <a:endParaRPr lang="ru-RU" dirty="0"/>
          </a:p>
        </p:txBody>
      </p:sp>
      <p:pic>
        <p:nvPicPr>
          <p:cNvPr id="1026" name="Рисунок 1" descr="naukograd 2013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14480" y="214290"/>
            <a:ext cx="5943600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6072206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itchFamily="34" charset="0"/>
                <a:ea typeface="Times New Roman" pitchFamily="18" charset="0"/>
              </a:rPr>
              <a:t>Всероссийский интернет-семинар 25 сентября-25 октября 2014 года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rgbClr val="548DD4"/>
                </a:solidFill>
                <a:effectLst/>
                <a:latin typeface="Arial" pitchFamily="34" charset="0"/>
                <a:ea typeface="Times New Roman" pitchFamily="18" charset="0"/>
              </a:rPr>
              <a:t>"</a:t>
            </a:r>
            <a:r>
              <a:rPr kumimoji="0" lang="ru-RU" sz="1200" b="1" i="0" u="none" strike="noStrike" cap="none" normalizeH="0" baseline="0" dirty="0" err="1" smtClean="0">
                <a:ln>
                  <a:noFill/>
                </a:ln>
                <a:solidFill>
                  <a:srgbClr val="548DD4"/>
                </a:solidFill>
                <a:effectLst/>
                <a:latin typeface="Arial" pitchFamily="34" charset="0"/>
                <a:ea typeface="Times New Roman" pitchFamily="18" charset="0"/>
              </a:rPr>
              <a:t>Метапредметные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rgbClr val="548DD4"/>
                </a:solidFill>
                <a:effectLst/>
                <a:latin typeface="Arial" pitchFamily="34" charset="0"/>
                <a:ea typeface="Times New Roman" pitchFamily="18" charset="0"/>
              </a:rPr>
              <a:t> и личностные образовательные результаты, 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rgbClr val="548DD4"/>
                </a:solidFill>
                <a:effectLst/>
                <a:latin typeface="Arial" pitchFamily="34" charset="0"/>
                <a:ea typeface="Times New Roman" pitchFamily="18" charset="0"/>
              </a:rPr>
              <a:t>способы их достижения и оценивания в соответствии с требованиями ФГОС"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507447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FF0000"/>
                </a:solidFill>
              </a:rPr>
              <a:t>Щ</a:t>
            </a:r>
            <a:r>
              <a:rPr lang="ru-RU" b="1" dirty="0" smtClean="0">
                <a:solidFill>
                  <a:srgbClr val="FF0000"/>
                </a:solidFill>
              </a:rPr>
              <a:t>ит</a:t>
            </a:r>
            <a:endParaRPr lang="ru-RU" b="1" dirty="0">
              <a:solidFill>
                <a:srgbClr val="FF0000"/>
              </a:solidFill>
            </a:endParaRPr>
          </a:p>
        </p:txBody>
      </p:sp>
      <p:pic>
        <p:nvPicPr>
          <p:cNvPr id="1026" name="Picture 2" descr="C:\Users\танюша\Desktop\i.jpeg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22845" y="3356992"/>
            <a:ext cx="3084934" cy="30849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49519" y="18364"/>
            <a:ext cx="2439631" cy="30243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95936" y="1340768"/>
            <a:ext cx="2332091" cy="24809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56176" y="4077072"/>
            <a:ext cx="2304256" cy="23042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6690824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FF0000"/>
                </a:solidFill>
              </a:rPr>
              <a:t>М</a:t>
            </a:r>
            <a:r>
              <a:rPr lang="ru-RU" b="1" dirty="0" smtClean="0">
                <a:solidFill>
                  <a:srgbClr val="FF0000"/>
                </a:solidFill>
              </a:rPr>
              <a:t>еч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 </a:t>
            </a: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26" name="Picture 2" descr="C:\Users\танюша\Desktop\00425539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18157" y="1408757"/>
            <a:ext cx="3346767" cy="25173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танюша\Desktop\i.jpe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626936" y="4084871"/>
            <a:ext cx="3310363" cy="24717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танюша\Desktop\i.jpe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71600" y="1408757"/>
            <a:ext cx="2517351" cy="25173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3461101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Гривна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168513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Металлический обруч, надетый на шею</a:t>
            </a:r>
          </a:p>
          <a:p>
            <a:endParaRPr lang="ru-RU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1520" y="4068311"/>
            <a:ext cx="2477837" cy="24282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994825" y="2348880"/>
            <a:ext cx="2893179" cy="21602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228184" y="3457574"/>
            <a:ext cx="2654475" cy="28645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4106135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Амулеты-обереги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ru-RU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85553" y="3790020"/>
            <a:ext cx="1955224" cy="22560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78045" y="1510974"/>
            <a:ext cx="2040072" cy="20400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084168" y="1510974"/>
            <a:ext cx="2016224" cy="20162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059832" y="2636912"/>
            <a:ext cx="2448573" cy="18282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6" name="Picture 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228184" y="3790020"/>
            <a:ext cx="2058928" cy="23756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8775425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FF0000"/>
                </a:solidFill>
              </a:rPr>
              <a:t>Ремесло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556792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профессиональное </a:t>
            </a:r>
            <a:r>
              <a:rPr lang="ru-RU" dirty="0"/>
              <a:t>занятие – изготовление изделий ручным способом.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4055107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274638"/>
            <a:ext cx="7931224" cy="63408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802677" y="4077072"/>
            <a:ext cx="3339625" cy="25158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1560" y="3656492"/>
            <a:ext cx="1753802" cy="2890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50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915816" y="3212976"/>
            <a:ext cx="2376264" cy="23762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78799" y="620688"/>
            <a:ext cx="3701813" cy="22322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2" descr="C:\Users\танюша\Desktop\default.jpeg"/>
          <p:cNvPicPr>
            <a:picLocks noGrp="1" noChangeAspect="1" noChangeArrowheads="1"/>
          </p:cNvPicPr>
          <p:nvPr>
            <p:ph idx="1"/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768361" y="1484784"/>
            <a:ext cx="2773143" cy="2087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1762830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FF0000"/>
                </a:solidFill>
              </a:rPr>
              <a:t>Б</a:t>
            </a:r>
            <a:r>
              <a:rPr lang="ru-RU" b="1" dirty="0" smtClean="0">
                <a:solidFill>
                  <a:srgbClr val="FF0000"/>
                </a:solidFill>
              </a:rPr>
              <a:t>улава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Старинное оружие в виде каменной или металлической головки, насаженной на короткую деревянную рукоятку.</a:t>
            </a:r>
          </a:p>
          <a:p>
            <a:endParaRPr lang="ru-RU" dirty="0"/>
          </a:p>
        </p:txBody>
      </p:sp>
      <p:pic>
        <p:nvPicPr>
          <p:cNvPr id="3074" name="Picture 2" descr="C:\Users\танюша\Desktop\images.jpe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397874" y="3068960"/>
            <a:ext cx="4766414" cy="34045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9593767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Палица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тяжелая </a:t>
            </a:r>
            <a:r>
              <a:rPr lang="ru-RU" dirty="0"/>
              <a:t>дубина </a:t>
            </a:r>
            <a:r>
              <a:rPr lang="ru-RU" dirty="0" smtClean="0"/>
              <a:t>из </a:t>
            </a:r>
            <a:r>
              <a:rPr lang="ru-RU" dirty="0"/>
              <a:t>прочного дерева, иногда с окованным металлом и снабженным острыми шипами ударным концом.</a:t>
            </a:r>
          </a:p>
          <a:p>
            <a:endParaRPr lang="ru-RU" dirty="0"/>
          </a:p>
        </p:txBody>
      </p:sp>
      <p:pic>
        <p:nvPicPr>
          <p:cNvPr id="2050" name="Picture 2" descr="C:\Users\танюша\Desktop\images.jpe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987823" y="3408838"/>
            <a:ext cx="4922261" cy="27564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2593347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229600" cy="1143000"/>
          </a:xfrm>
        </p:spPr>
        <p:txBody>
          <a:bodyPr/>
          <a:lstStyle/>
          <a:p>
            <a:r>
              <a:rPr lang="ru-RU" b="1" dirty="0">
                <a:solidFill>
                  <a:srgbClr val="FF0000"/>
                </a:solidFill>
              </a:rPr>
              <a:t>Кистень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ударный груз, соединённый </a:t>
            </a:r>
            <a:r>
              <a:rPr lang="ru-RU" dirty="0"/>
              <a:t>цепью, ремнём или крепкой верёвкой с деревянной рукоятью.</a:t>
            </a:r>
          </a:p>
          <a:p>
            <a:endParaRPr lang="ru-RU" dirty="0"/>
          </a:p>
        </p:txBody>
      </p:sp>
      <p:pic>
        <p:nvPicPr>
          <p:cNvPr id="1026" name="Picture 2" descr="C:\Users\танюша\Desktop\default.jpe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347864" y="3429000"/>
            <a:ext cx="3499842" cy="26342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2592301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FF0000"/>
                </a:solidFill>
              </a:rPr>
              <a:t>Кольчуга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b="1" i="1" dirty="0" smtClean="0"/>
              <a:t> </a:t>
            </a:r>
            <a:r>
              <a:rPr lang="ru-RU" dirty="0"/>
              <a:t>броня, кольчатая рубаха, доспех из мелких колец</a:t>
            </a:r>
          </a:p>
          <a:p>
            <a:endParaRPr lang="ru-RU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75856" y="2564904"/>
            <a:ext cx="3600400" cy="32206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1802873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FF0000"/>
                </a:solidFill>
              </a:rPr>
              <a:t>Шлем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131840" y="2781718"/>
            <a:ext cx="2217150" cy="16998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1560" y="2168860"/>
            <a:ext cx="2248167" cy="3010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796136" y="2083454"/>
            <a:ext cx="2889921" cy="30963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3862005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FF0000"/>
                </a:solidFill>
              </a:rPr>
              <a:t>К</a:t>
            </a:r>
            <a:r>
              <a:rPr lang="ru-RU" b="1" dirty="0" smtClean="0">
                <a:solidFill>
                  <a:srgbClr val="FF0000"/>
                </a:solidFill>
              </a:rPr>
              <a:t>ольчуга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3568" y="4333866"/>
            <a:ext cx="2050117" cy="1831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08627" y="1629786"/>
            <a:ext cx="2585162" cy="24472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715324" y="1661331"/>
            <a:ext cx="2904524" cy="23042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95523" y="4303479"/>
            <a:ext cx="2393653" cy="17872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129699" y="4333866"/>
            <a:ext cx="1171250" cy="175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9436820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165</TotalTime>
  <Words>150</Words>
  <Application>Microsoft Office PowerPoint</Application>
  <PresentationFormat>Экран (4:3)</PresentationFormat>
  <Paragraphs>40</Paragraphs>
  <Slides>13</Slides>
  <Notes>13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Художественные ремёсла в Древней Руси</vt:lpstr>
      <vt:lpstr>Ремесло</vt:lpstr>
      <vt:lpstr>Слайд 3</vt:lpstr>
      <vt:lpstr>Булава</vt:lpstr>
      <vt:lpstr>Палица</vt:lpstr>
      <vt:lpstr>Кистень</vt:lpstr>
      <vt:lpstr>Кольчуга</vt:lpstr>
      <vt:lpstr>Шлем</vt:lpstr>
      <vt:lpstr>Кольчуга</vt:lpstr>
      <vt:lpstr>Щит</vt:lpstr>
      <vt:lpstr>Меч</vt:lpstr>
      <vt:lpstr>Гривна</vt:lpstr>
      <vt:lpstr>Амулеты-обереги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Художественные ремёсла в Древней Руси</dc:title>
  <dc:creator>танюша</dc:creator>
  <cp:lastModifiedBy>Admin</cp:lastModifiedBy>
  <cp:revision>17</cp:revision>
  <dcterms:created xsi:type="dcterms:W3CDTF">2014-02-22T13:25:02Z</dcterms:created>
  <dcterms:modified xsi:type="dcterms:W3CDTF">2014-10-25T21:05:49Z</dcterms:modified>
</cp:coreProperties>
</file>