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49" r:id="rId2"/>
    <p:sldMasterId id="2147483651" r:id="rId3"/>
    <p:sldMasterId id="2147483652" r:id="rId4"/>
    <p:sldMasterId id="2147483653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98" r:id="rId12"/>
    <p:sldId id="299" r:id="rId13"/>
    <p:sldId id="300" r:id="rId14"/>
    <p:sldId id="301" r:id="rId15"/>
    <p:sldId id="305" r:id="rId16"/>
    <p:sldId id="307" r:id="rId17"/>
    <p:sldId id="308" r:id="rId18"/>
    <p:sldId id="310" r:id="rId19"/>
    <p:sldId id="311" r:id="rId20"/>
    <p:sldId id="312" r:id="rId21"/>
    <p:sldId id="313" r:id="rId22"/>
    <p:sldId id="314" r:id="rId23"/>
    <p:sldId id="315" r:id="rId24"/>
    <p:sldId id="317" r:id="rId25"/>
    <p:sldId id="294" r:id="rId26"/>
    <p:sldId id="345" r:id="rId27"/>
    <p:sldId id="265" r:id="rId28"/>
    <p:sldId id="280" r:id="rId29"/>
    <p:sldId id="281" r:id="rId30"/>
    <p:sldId id="286" r:id="rId31"/>
    <p:sldId id="288" r:id="rId32"/>
    <p:sldId id="266" r:id="rId33"/>
    <p:sldId id="267" r:id="rId34"/>
    <p:sldId id="346" r:id="rId35"/>
    <p:sldId id="295" r:id="rId36"/>
    <p:sldId id="296" r:id="rId37"/>
    <p:sldId id="297" r:id="rId38"/>
    <p:sldId id="347" r:id="rId39"/>
    <p:sldId id="263" r:id="rId40"/>
    <p:sldId id="268" r:id="rId41"/>
    <p:sldId id="269" r:id="rId42"/>
    <p:sldId id="270" r:id="rId43"/>
    <p:sldId id="271" r:id="rId44"/>
    <p:sldId id="273" r:id="rId45"/>
    <p:sldId id="274" r:id="rId46"/>
    <p:sldId id="275" r:id="rId47"/>
    <p:sldId id="276" r:id="rId48"/>
    <p:sldId id="318" r:id="rId49"/>
    <p:sldId id="319" r:id="rId50"/>
    <p:sldId id="320" r:id="rId51"/>
    <p:sldId id="322" r:id="rId52"/>
    <p:sldId id="321" r:id="rId53"/>
    <p:sldId id="326" r:id="rId54"/>
    <p:sldId id="323" r:id="rId55"/>
    <p:sldId id="324" r:id="rId56"/>
    <p:sldId id="327" r:id="rId57"/>
    <p:sldId id="264" r:id="rId58"/>
    <p:sldId id="350" r:id="rId59"/>
    <p:sldId id="277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FF66"/>
    <a:srgbClr val="9966FF"/>
    <a:srgbClr val="9933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7" autoAdjust="0"/>
    <p:restoredTop sz="94660"/>
  </p:normalViewPr>
  <p:slideViewPr>
    <p:cSldViewPr>
      <p:cViewPr varScale="1">
        <p:scale>
          <a:sx n="123" d="100"/>
          <a:sy n="123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A9FB4-D1CE-4064-8E75-747C7CE69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A4FE6-4AE4-427A-A903-C17107308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E261-404E-48FC-BF43-DD25819E8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62FFE-8CEA-40A8-86AB-FE94E8BAF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5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8" name="Line 6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9" name="Line 7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0" name="Line 8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1" name="Line 9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2" name="Line 10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3" name="Line 11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4" name="Line 12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5" name="Line 13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6" name="Line 14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7" name="Line 15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8" name="Line 16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9" name="Line 17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1" name="Line 19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2" name="Line 20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3" name="Line 21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4" name="Line 22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5" name="Line 23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6" name="Line 24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7" name="Line 25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" name="Line 26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9" name="Line 27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0" name="Line 28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1" name="Line 29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2" name="Line 30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3" name="Line 31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4" name="Line 32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" name="Line 33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6" name="Line 34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7" name="Line 35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8" name="Line 36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9" name="Line 37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0" name="Line 38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1" name="Line 39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2" name="Line 40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3" name="Line 41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4" name="Line 42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5" name="Line 43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6" name="Line 44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7" name="Line 45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8" name="Line 46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9" name="Line 47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0" name="Line 48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1" name="Line 49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2" name="Line 50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3" name="Line 51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4" name="Line 52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5" name="Line 53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6" name="Line 54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7" name="Line 55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8" name="Line 56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59" name="Line 57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0" name="Line 58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1" name="Line 59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2" name="Line 60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3" name="Line 61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4" name="Line 62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5" name="Line 63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6" name="Line 64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7" name="Line 65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8" name="Line 66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9" name="Line 67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0" name="Line 68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" name="Line 69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2" name="Line 70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3" name="Line 71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4" name="Line 72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5" name="Line 73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" name="Line 74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7" name="Line 75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8" name="Line 76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9" name="Line 77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80" name="Line 78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81" name="Line 79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82" name="Line 80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83" name="Line 81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84" name="Line 82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85" name="Line 83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86" name="Line 84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87" name="Line 85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88" name="Line 86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89" name="Line 87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90" name="Line 88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91" name="Line 89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92" name="Line 90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93" name="Line 91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94" name="Line 92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95" name="Line 93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96" name="Line 94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97" name="Line 95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98" name="Line 96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99" name="Line 97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00" name="Line 98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01" name="Line 99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02" name="Line 100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03" name="Line 101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04" name="Line 102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sp>
        <p:nvSpPr>
          <p:cNvPr id="105" name="Rectangle 108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106" name="Rectangle 109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36970" name="Rectangle 106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971" name="Rectangle 107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7" name="Rectangle 103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" name="Rectangle 104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" name="Rectangle 10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5079B-45FE-4D31-8AB2-CD0D1E94C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54531-CCE8-4003-8518-B65DFA204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CA82B-7BF8-4746-8F80-F6F208798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9477A-4465-4186-9AC1-158DCAB97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2520D-E098-4F8D-9C99-AE836135D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340C0-1400-4DA0-BDB1-DB2869D61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8443F-8CD8-4EA4-8916-3ADCA9CB5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8C93E-1F4F-47F7-B46F-44B572776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56FED-4F73-4D5A-B2B3-91B24A9B8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6AE8E-2B36-4D16-AEBF-8124586B8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8D2DD-C0B4-47A7-A88B-B30182995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F0A20-C259-46BD-8E63-58754FD90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09625" y="2214563"/>
            <a:ext cx="7958138" cy="3881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24473-02D4-48CF-B4DB-ADCB8A858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F9D98-BE67-43BB-8DC5-731828B71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33077-CA24-4AF7-A92A-718B95192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93894-400B-4240-AC13-BAF4550B1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0237E-AE06-4C9F-B9E1-95464AE01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09BC3-09D7-4910-A3F9-61F36FBA9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F69C9-4078-4445-AA91-B96C985EB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D690E-3E6B-4C19-835F-B51884DD7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5BBED-8A7B-407D-A195-0C3441231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CCC1D-5988-45A3-9B31-0C8F90BA3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16A8-1B8B-4FB8-B252-CF2F71A20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C1E97-0115-4324-8285-BC36752F8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334C1-7A5B-4E29-A832-7EE5ECE5A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9838F-DA7B-4557-8ECE-C833CF11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E6CDD-683F-4507-B870-3AB52AE2D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5162-55B0-4265-8F70-9299BBF10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7A5AE-A6D5-490C-BE06-42F053CC2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785AA-88F0-4E56-9AE1-7FA6C4DA7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6ECB-B223-4B43-8C81-4EF99D1FF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4DE5-5622-497E-BA3F-588A1F79A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0CFAC-D299-45A3-9B62-3FA7A6EE8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5E133-E654-4864-BDEA-CA0D5FCE4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1D2D9-3C93-4BAF-AD50-BA1DE1C48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84B02-9D4C-44FD-BA74-334454B8A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2B76A-5DDD-41F8-88BB-847DDFE02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5624-24E7-4AE5-A9A0-EE858448F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B864-4A2D-4595-A40A-66A4DE2F3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3362B-A3C9-475D-B149-3F23B35C7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ED55E-7FE1-4411-8CED-344FD2C7E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5F7DE-5454-4964-960C-EBA1343EE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584A6-B7D8-48A9-93E4-2E7B7AC83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47E37-B935-4C8F-B8EB-586108CFE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3C285-07DA-437C-8484-AC02230C6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FA9E9-7D98-49E4-B31D-294912EAE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5B76B-6664-441A-A524-6CDAF5DD9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C483A-8D90-44FE-95FC-3B9BA1EC4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E466-6BB3-4C2A-9F19-CEF33950D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91685-4597-4327-A8CF-B7A06DCB4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134AE-814B-4777-B87C-EB391A7A2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5B8F8-26AE-4A7A-9D16-5C0A291E7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53F2D-B8D3-4BED-A835-ED07ECFE5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BB91-2377-4647-8755-08C4B15EA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FEC56-76F0-401C-9C98-FF70899B2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BE214330-660B-4D8F-8FC9-67355B48A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9224" name="Group 3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35844" name="Line 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45" name="Line 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46" name="Line 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47" name="Line 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48" name="Line 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49" name="Line 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50" name="Line 1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51" name="Line 1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52" name="Line 1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53" name="Line 1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54" name="Line 1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55" name="Line 1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56" name="Line 1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57" name="Line 1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58" name="Line 1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59" name="Line 1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60" name="Line 2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61" name="Line 2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62" name="Line 2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63" name="Line 2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64" name="Line 2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65" name="Line 2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66" name="Line 2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67" name="Line 2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68" name="Line 2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69" name="Line 2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70" name="Line 3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71" name="Line 3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72" name="Line 3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73" name="Line 3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74" name="Line 3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75" name="Line 3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76" name="Line 3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77" name="Line 3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78" name="Line 3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79" name="Line 3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80" name="Line 4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81" name="Line 4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82" name="Line 4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83" name="Line 4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84" name="Line 4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85" name="Line 4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86" name="Line 4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87" name="Line 4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88" name="Line 4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89" name="Line 4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90" name="Line 5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91" name="Line 5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92" name="Line 5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93" name="Line 5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94" name="Line 5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95" name="Line 5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96" name="Line 5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97" name="Line 5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98" name="Line 5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899" name="Line 5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00" name="Line 6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01" name="Line 6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02" name="Line 6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03" name="Line 6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04" name="Line 6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05" name="Line 6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06" name="Line 6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07" name="Line 6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08" name="Line 6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09" name="Line 6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10" name="Line 7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11" name="Line 7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12" name="Line 7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13" name="Line 7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14" name="Line 7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15" name="Line 7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16" name="Line 7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17" name="Line 7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18" name="Line 7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19" name="Line 7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20" name="Line 8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21" name="Line 8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22" name="Line 8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23" name="Line 8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24" name="Line 8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25" name="Line 8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26" name="Line 8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27" name="Line 8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28" name="Line 8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29" name="Line 8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30" name="Line 9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31" name="Line 9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32" name="Line 9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33" name="Line 9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34" name="Line 9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35" name="Line 9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36" name="Line 9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37" name="Line 9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38" name="Line 9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39" name="Line 9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40" name="Line 10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41" name="Line 10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9225" name="Group 102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35943" name="Rectangle 103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44" name="Rectangle 104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45" name="Rectangle 105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946" name="Rectangle 106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sp>
        <p:nvSpPr>
          <p:cNvPr id="9219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948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949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950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fld id="{73BAAB4D-C371-4AB7-BF3A-D177F4C0C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23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5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6" name="Заголовок 4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192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" name="Дата 14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C0AADA2-B138-47C1-B700-B431B76A9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Нижний колонтитул 16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>
          <a:solidFill>
            <a:schemeClr val="tx2"/>
          </a:solidFill>
          <a:latin typeface="+mn-lt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>
          <a:solidFill>
            <a:schemeClr val="tx1"/>
          </a:solidFill>
          <a:latin typeface="+mn-lt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0113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4685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9257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3829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53A1C1-D7AF-48FF-94A1-A12C6869B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270" name="Заголовок 4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192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>
          <a:solidFill>
            <a:schemeClr val="tx2"/>
          </a:solidFill>
          <a:latin typeface="+mn-lt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>
          <a:solidFill>
            <a:schemeClr val="tx1"/>
          </a:solidFill>
          <a:latin typeface="+mn-lt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0113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4685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9257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3829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003F530-77DE-47B0-89CB-CDC7816E4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oleObject" Target="../embeddings/oleObject3.bin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slide" Target="slide26.xml"/><Relationship Id="rId5" Type="http://schemas.openxmlformats.org/officeDocument/2006/relationships/audio" Target="../media/audio1.wav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sferica.by.ru/lessons/10class_pics/sin_x.gi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sferica.by.ru/lessons/10class_pics/cos_x.gi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sferica.by.ru/lessons/10class_pics/tg_x.gi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66"/>
            </a:gs>
            <a:gs pos="100000">
              <a:srgbClr val="9933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500174"/>
            <a:ext cx="7772400" cy="576262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Интегрированный урок по  теме:</a:t>
            </a:r>
            <a:endParaRPr lang="ru-RU" sz="2000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3500438"/>
            <a:ext cx="8424936" cy="622300"/>
          </a:xfrm>
        </p:spPr>
        <p:txBody>
          <a:bodyPr/>
          <a:lstStyle/>
          <a:p>
            <a:pPr eaLnBrk="1" hangingPunct="1"/>
            <a:r>
              <a:rPr lang="ru-RU" sz="2000" b="1" dirty="0" err="1" smtClean="0"/>
              <a:t>Метапредметные</a:t>
            </a:r>
            <a:r>
              <a:rPr lang="ru-RU" sz="2000" b="1" dirty="0" smtClean="0"/>
              <a:t> связи: математика – информатика </a:t>
            </a:r>
            <a:br>
              <a:rPr lang="ru-RU" sz="2000" b="1" dirty="0" smtClean="0"/>
            </a:br>
            <a:endParaRPr lang="ru-RU" sz="2000" b="1" dirty="0" smtClean="0"/>
          </a:p>
          <a:p>
            <a:pPr eaLnBrk="1" hangingPunct="1"/>
            <a:r>
              <a:rPr lang="ru-RU" sz="1600" b="1" dirty="0" smtClean="0"/>
              <a:t>Форма урока - работа в группах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462" y="642918"/>
            <a:ext cx="912653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>
              <a:tabLst>
                <a:tab pos="-20955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ru-RU" sz="1600" b="1" dirty="0" smtClean="0"/>
              <a:t>СПб ГБПОУ  «Академия индустрии красоты «ЛОКОН»</a:t>
            </a:r>
            <a:endParaRPr lang="ru-RU" sz="1600" dirty="0"/>
          </a:p>
          <a:p>
            <a:pPr algn="ctr">
              <a:tabLst>
                <a:tab pos="-209550" algn="l"/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  <a:tab pos="6089650" algn="l"/>
              </a:tabLst>
            </a:pPr>
            <a:r>
              <a:rPr lang="ru-RU" sz="1600" b="1" dirty="0" smtClean="0"/>
              <a:t>(«Академия </a:t>
            </a:r>
            <a:r>
              <a:rPr lang="ru-RU" sz="1600" b="1" dirty="0"/>
              <a:t>«ЛОКОН»)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85720" y="2214554"/>
            <a:ext cx="8305827" cy="92233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« Графики тригонометрических  функций»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500694" y="4500570"/>
            <a:ext cx="2955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dirty="0"/>
              <a:t>Преподаватель:  Иванова</a:t>
            </a:r>
          </a:p>
          <a:p>
            <a:pPr algn="r"/>
            <a:r>
              <a:rPr lang="ru-RU" dirty="0"/>
              <a:t>Людмила Алексеевна 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572132" y="5143512"/>
            <a:ext cx="3049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dirty="0"/>
              <a:t>Преподаватель:  Белякова</a:t>
            </a:r>
          </a:p>
          <a:p>
            <a:pPr algn="r"/>
            <a:r>
              <a:rPr lang="ru-RU" dirty="0"/>
              <a:t>Светлана Евгеньевна  </a:t>
            </a:r>
          </a:p>
        </p:txBody>
      </p:sp>
      <p:pic>
        <p:nvPicPr>
          <p:cNvPr id="8" name="Рисунок 7" descr="naukograd 2013.png"/>
          <p:cNvPicPr/>
          <p:nvPr/>
        </p:nvPicPr>
        <p:blipFill>
          <a:blip r:embed="rId2"/>
          <a:srcRect l="2405"/>
          <a:stretch>
            <a:fillRect/>
          </a:stretch>
        </p:blipFill>
        <p:spPr bwMode="auto">
          <a:xfrm>
            <a:off x="1643042" y="142852"/>
            <a:ext cx="5797549" cy="31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28662" y="6000768"/>
            <a:ext cx="7786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Всероссийский интернет-семинар 25 сентября-25 октября 2014 года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Метапредметные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личностные образовательные результаты,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способы их достижения и оценивания  в соответствии с требованиями ФГОС"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3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4"/>
          <p:cNvSpPr>
            <a:spLocks noGrp="1"/>
          </p:cNvSpPr>
          <p:nvPr>
            <p:ph idx="4294967295"/>
          </p:nvPr>
        </p:nvSpPr>
        <p:spPr>
          <a:xfrm>
            <a:off x="285750" y="142875"/>
            <a:ext cx="8229600" cy="6143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300" smtClean="0"/>
              <a:t>Дальнейшее развитие тригонометрия получила в трудах выдающихся астрономов Николая Коперника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300" smtClean="0"/>
              <a:t> (1473-1543) – творца гелиоцентрической системы мира, Тихо Браге (1546-1601) и Иоганна Кеплера (1571-1630), а также в работах математика Франсуа Виета  (1540-1603), который полностью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300" smtClean="0"/>
              <a:t>   решил задачу об определениях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300" smtClean="0"/>
              <a:t>   всех элементов плоского или  сферического треугольника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300" smtClean="0"/>
              <a:t>   по трем данным.</a:t>
            </a:r>
          </a:p>
        </p:txBody>
      </p:sp>
      <p:pic>
        <p:nvPicPr>
          <p:cNvPr id="2765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163" y="3857625"/>
            <a:ext cx="19875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idx="4294967295"/>
          </p:nvPr>
        </p:nvSpPr>
        <p:spPr>
          <a:xfrm>
            <a:off x="214313" y="404813"/>
            <a:ext cx="8929687" cy="2998787"/>
          </a:xfrm>
          <a:ln w="6350" cap="rnd"/>
        </p:spPr>
        <p:txBody>
          <a:bodyPr anchor="b">
            <a:normAutofit lnSpcReduction="10000"/>
          </a:bodyPr>
          <a:lstStyle/>
          <a:p>
            <a:pPr indent="273050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ru-RU" smtClean="0"/>
              <a:t>Тригонометрические вычисления применяются практически во всех областях геометрии, физики и инженерного дела. Большое значение имеет техника триангуляции, позволяющая измерять расстояния до недалёких звёзд в астрономии, между ориентирами в географии, контролировать системы навигации спутников. 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56992"/>
            <a:ext cx="3744069" cy="28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511300"/>
          </a:xfrm>
        </p:spPr>
        <p:txBody>
          <a:bodyPr/>
          <a:lstStyle/>
          <a:p>
            <a:pPr eaLnBrk="1" hangingPunct="1"/>
            <a:r>
              <a:rPr lang="ru-RU" sz="2000" dirty="0" smtClean="0"/>
              <a:t>СПб ГБПОУ «Академия индустрии красоты «ЛОКОН</a:t>
            </a:r>
            <a:br>
              <a:rPr lang="ru-RU" sz="2000" dirty="0" smtClean="0"/>
            </a:br>
            <a:r>
              <a:rPr lang="ru-RU" sz="2000" dirty="0" smtClean="0"/>
              <a:t>(«Академия«ЛОКОН»)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8697913" cy="5229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</a:pPr>
            <a:endParaRPr lang="ru-RU" sz="1400" smtClean="0"/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611188" y="2276475"/>
            <a:ext cx="7920037" cy="20161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Тригонометрические функции</a:t>
            </a:r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323850" y="6165850"/>
            <a:ext cx="3311525" cy="5413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</a:rPr>
              <a:t>Преподаватели: </a:t>
            </a:r>
          </a:p>
          <a:p>
            <a:pPr algn="ctr"/>
            <a:r>
              <a:rPr lang="ru-RU" sz="24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</a:rPr>
              <a:t>Белякова С.Е. </a:t>
            </a:r>
          </a:p>
          <a:p>
            <a:pPr algn="ctr"/>
            <a:r>
              <a:rPr lang="ru-RU" sz="24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</a:rPr>
              <a:t>Иванова Л.А . </a:t>
            </a:r>
          </a:p>
        </p:txBody>
      </p:sp>
      <p:sp>
        <p:nvSpPr>
          <p:cNvPr id="33798" name="WordArt 9"/>
          <p:cNvSpPr>
            <a:spLocks noChangeArrowheads="1" noChangeShapeType="1" noTextEdit="1"/>
          </p:cNvSpPr>
          <p:nvPr/>
        </p:nvSpPr>
        <p:spPr bwMode="auto">
          <a:xfrm>
            <a:off x="5148263" y="6092825"/>
            <a:ext cx="3838575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normalizeH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Выполнила:</a:t>
            </a:r>
          </a:p>
          <a:p>
            <a:pPr algn="ctr"/>
            <a:r>
              <a:rPr lang="ru-RU" sz="3600" kern="10" normalizeH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студентка 1 курса</a:t>
            </a:r>
          </a:p>
          <a:p>
            <a:pPr algn="ctr"/>
            <a:r>
              <a:rPr lang="ru-RU" sz="3600" kern="10" normalizeH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группы 101</a:t>
            </a:r>
          </a:p>
          <a:p>
            <a:pPr algn="ctr"/>
            <a:r>
              <a:rPr lang="ru-RU" sz="3600" kern="10" normalizeH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Никандрова Анастасия</a:t>
            </a:r>
          </a:p>
        </p:txBody>
      </p:sp>
    </p:spTree>
  </p:cSld>
  <p:clrMapOvr>
    <a:masterClrMapping/>
  </p:clrMapOvr>
  <p:transition advTm="3000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113"/>
            <a:ext cx="9144000" cy="4941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0000FF"/>
                </a:solidFill>
              </a:rPr>
              <a:t>Математические функции от угла.</a:t>
            </a:r>
            <a:r>
              <a:rPr lang="ru-RU" smtClean="0"/>
              <a:t> </a:t>
            </a:r>
            <a:r>
              <a:rPr lang="ru-RU" smtClean="0">
                <a:solidFill>
                  <a:srgbClr val="FF3399"/>
                </a:solidFill>
              </a:rPr>
              <a:t>Они важны</a:t>
            </a:r>
            <a:r>
              <a:rPr lang="ru-RU" smtClean="0"/>
              <a:t> </a:t>
            </a:r>
            <a:r>
              <a:rPr lang="ru-RU" smtClean="0">
                <a:solidFill>
                  <a:srgbClr val="FF3399"/>
                </a:solidFill>
              </a:rPr>
              <a:t>при изучении</a:t>
            </a:r>
            <a:r>
              <a:rPr lang="ru-RU" smtClean="0"/>
              <a:t> </a:t>
            </a:r>
            <a:r>
              <a:rPr lang="ru-RU" smtClean="0">
                <a:solidFill>
                  <a:srgbClr val="0000FF"/>
                </a:solidFill>
              </a:rPr>
              <a:t>геометрии</a:t>
            </a:r>
            <a:r>
              <a:rPr lang="ru-RU" smtClean="0"/>
              <a:t>, </a:t>
            </a:r>
            <a:r>
              <a:rPr lang="ru-RU" smtClean="0">
                <a:solidFill>
                  <a:srgbClr val="FF3399"/>
                </a:solidFill>
              </a:rPr>
              <a:t>а также при</a:t>
            </a:r>
            <a:r>
              <a:rPr lang="ru-RU" smtClean="0"/>
              <a:t> </a:t>
            </a:r>
            <a:r>
              <a:rPr lang="ru-RU" smtClean="0">
                <a:solidFill>
                  <a:srgbClr val="FF3399"/>
                </a:solidFill>
              </a:rPr>
              <a:t>исследовании</a:t>
            </a:r>
            <a:r>
              <a:rPr lang="ru-RU" smtClean="0"/>
              <a:t> </a:t>
            </a:r>
            <a:r>
              <a:rPr lang="ru-RU" smtClean="0">
                <a:solidFill>
                  <a:srgbClr val="0000FF"/>
                </a:solidFill>
              </a:rPr>
              <a:t>периодических процессов</a:t>
            </a:r>
            <a:r>
              <a:rPr lang="ru-RU" smtClean="0"/>
              <a:t>. </a:t>
            </a:r>
            <a:r>
              <a:rPr lang="ru-RU" smtClean="0">
                <a:solidFill>
                  <a:srgbClr val="FF3399"/>
                </a:solidFill>
              </a:rPr>
              <a:t>Обычно тригонометрические функции</a:t>
            </a:r>
            <a:r>
              <a:rPr lang="ru-RU" smtClean="0"/>
              <a:t> </a:t>
            </a:r>
            <a:r>
              <a:rPr lang="ru-RU" smtClean="0">
                <a:solidFill>
                  <a:srgbClr val="FF3399"/>
                </a:solidFill>
              </a:rPr>
              <a:t>определяют как</a:t>
            </a:r>
            <a:r>
              <a:rPr lang="ru-RU" smtClean="0"/>
              <a:t> </a:t>
            </a:r>
            <a:r>
              <a:rPr lang="ru-RU" smtClean="0">
                <a:solidFill>
                  <a:srgbClr val="0000FF"/>
                </a:solidFill>
              </a:rPr>
              <a:t>отношения</a:t>
            </a:r>
            <a:r>
              <a:rPr lang="ru-RU" smtClean="0"/>
              <a:t> </a:t>
            </a:r>
            <a:r>
              <a:rPr lang="ru-RU" smtClean="0">
                <a:solidFill>
                  <a:srgbClr val="FF3399"/>
                </a:solidFill>
              </a:rPr>
              <a:t>сторон </a:t>
            </a:r>
            <a:r>
              <a:rPr lang="ru-RU" smtClean="0">
                <a:solidFill>
                  <a:srgbClr val="0000FF"/>
                </a:solidFill>
              </a:rPr>
              <a:t>прямоугольного треугольника</a:t>
            </a:r>
            <a:r>
              <a:rPr lang="ru-RU" smtClean="0"/>
              <a:t> </a:t>
            </a:r>
            <a:r>
              <a:rPr lang="ru-RU" smtClean="0">
                <a:solidFill>
                  <a:srgbClr val="FF3399"/>
                </a:solidFill>
              </a:rPr>
              <a:t>или</a:t>
            </a:r>
            <a:r>
              <a:rPr lang="ru-RU" smtClean="0"/>
              <a:t> </a:t>
            </a:r>
            <a:r>
              <a:rPr lang="ru-RU" smtClean="0">
                <a:solidFill>
                  <a:srgbClr val="0000FF"/>
                </a:solidFill>
              </a:rPr>
              <a:t>длины</a:t>
            </a:r>
            <a:r>
              <a:rPr lang="ru-RU" smtClean="0"/>
              <a:t> </a:t>
            </a:r>
            <a:r>
              <a:rPr lang="ru-RU" smtClean="0">
                <a:solidFill>
                  <a:srgbClr val="FF3399"/>
                </a:solidFill>
              </a:rPr>
              <a:t>определённых</a:t>
            </a:r>
            <a:r>
              <a:rPr lang="ru-RU" smtClean="0"/>
              <a:t> </a:t>
            </a:r>
            <a:r>
              <a:rPr lang="ru-RU" smtClean="0">
                <a:solidFill>
                  <a:srgbClr val="0000FF"/>
                </a:solidFill>
              </a:rPr>
              <a:t>отрезков</a:t>
            </a:r>
            <a:r>
              <a:rPr lang="ru-RU" smtClean="0"/>
              <a:t> </a:t>
            </a:r>
            <a:r>
              <a:rPr lang="ru-RU" smtClean="0">
                <a:solidFill>
                  <a:srgbClr val="FF3399"/>
                </a:solidFill>
              </a:rPr>
              <a:t>и</a:t>
            </a:r>
            <a:r>
              <a:rPr lang="ru-RU" smtClean="0"/>
              <a:t> </a:t>
            </a:r>
            <a:r>
              <a:rPr lang="ru-RU" smtClean="0">
                <a:solidFill>
                  <a:srgbClr val="0000FF"/>
                </a:solidFill>
              </a:rPr>
              <a:t>единичной окружности</a:t>
            </a:r>
            <a:r>
              <a:rPr lang="ru-RU" smtClean="0"/>
              <a:t>.  </a:t>
            </a:r>
          </a:p>
        </p:txBody>
      </p:sp>
      <p:sp>
        <p:nvSpPr>
          <p:cNvPr id="34819" name="WordArt 6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280400" cy="12969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</a:rPr>
              <a:t>Тригонометрические функции-</a:t>
            </a:r>
          </a:p>
        </p:txBody>
      </p:sp>
    </p:spTree>
  </p:cSld>
  <p:clrMapOvr>
    <a:masterClrMapping/>
  </p:clrMapOvr>
  <p:transition advTm="1000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036050" cy="4105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smtClean="0"/>
              <a:t>     Синусом угла х называется ордината точки, полученной поворотом точки(1;0)вокруг начала координата на угол х(обозначается </a:t>
            </a:r>
            <a:r>
              <a:rPr lang="en-US" sz="4000" smtClean="0"/>
              <a:t>sin x</a:t>
            </a:r>
            <a:r>
              <a:rPr lang="ru-RU" sz="4000" smtClean="0"/>
              <a:t>). </a:t>
            </a:r>
          </a:p>
        </p:txBody>
      </p:sp>
      <p:sp>
        <p:nvSpPr>
          <p:cNvPr id="36867" name="WordArt 6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6913562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Определение синуса</a:t>
            </a:r>
          </a:p>
        </p:txBody>
      </p:sp>
      <p:pic>
        <p:nvPicPr>
          <p:cNvPr id="36868" name="Picture 8" descr="0010-007-Opredelenie-sinus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34" r="21289" b="11826"/>
          <a:stretch>
            <a:fillRect/>
          </a:stretch>
        </p:blipFill>
        <p:spPr bwMode="auto">
          <a:xfrm>
            <a:off x="2916238" y="3059113"/>
            <a:ext cx="4537075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5286375" y="3214688"/>
            <a:ext cx="492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90</a:t>
            </a:r>
            <a:r>
              <a:rPr lang="ru-RU" b="1" baseline="30000"/>
              <a:t>◦</a:t>
            </a:r>
            <a:endParaRPr lang="ru-RU" b="1"/>
          </a:p>
        </p:txBody>
      </p:sp>
      <p:sp>
        <p:nvSpPr>
          <p:cNvPr id="36870" name="Text Box 10"/>
          <p:cNvSpPr txBox="1">
            <a:spLocks noChangeArrowheads="1"/>
          </p:cNvSpPr>
          <p:nvPr/>
        </p:nvSpPr>
        <p:spPr bwMode="auto">
          <a:xfrm>
            <a:off x="1887538" y="3881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3132138" y="4797425"/>
            <a:ext cx="773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180</a:t>
            </a:r>
            <a:r>
              <a:rPr lang="en-US"/>
              <a:t>º</a:t>
            </a:r>
          </a:p>
        </p:txBody>
      </p:sp>
      <p:sp>
        <p:nvSpPr>
          <p:cNvPr id="36872" name="Text Box 12"/>
          <p:cNvSpPr txBox="1">
            <a:spLocks noChangeArrowheads="1"/>
          </p:cNvSpPr>
          <p:nvPr/>
        </p:nvSpPr>
        <p:spPr bwMode="auto">
          <a:xfrm>
            <a:off x="6804025" y="4797425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  <a:r>
              <a:rPr lang="en-US"/>
              <a:t>º</a:t>
            </a:r>
          </a:p>
        </p:txBody>
      </p:sp>
      <p:sp>
        <p:nvSpPr>
          <p:cNvPr id="36873" name="Text Box 13"/>
          <p:cNvSpPr txBox="1">
            <a:spLocks noChangeArrowheads="1"/>
          </p:cNvSpPr>
          <p:nvPr/>
        </p:nvSpPr>
        <p:spPr bwMode="auto">
          <a:xfrm>
            <a:off x="5219700" y="649128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270</a:t>
            </a:r>
            <a:r>
              <a:rPr lang="en-US"/>
              <a:t>º</a:t>
            </a:r>
          </a:p>
        </p:txBody>
      </p:sp>
    </p:spTree>
  </p:cSld>
  <p:clrMapOvr>
    <a:masterClrMapping/>
  </p:clrMapOvr>
  <p:transition advTm="1000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A9496"/>
            </a:gs>
            <a:gs pos="50000">
              <a:srgbClr val="D3E1E3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 noChangeArrowheads="1"/>
          </p:cNvPicPr>
          <p:nvPr/>
        </p:nvPicPr>
        <p:blipFill>
          <a:blip r:embed="rId2" cstate="print"/>
          <a:srcRect t="2663" r="20399"/>
          <a:stretch>
            <a:fillRect/>
          </a:stretch>
        </p:blipFill>
        <p:spPr bwMode="auto">
          <a:xfrm>
            <a:off x="6049963" y="4440238"/>
            <a:ext cx="3094037" cy="2417762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smtClean="0">
                <a:solidFill>
                  <a:srgbClr val="FF3399"/>
                </a:solidFill>
              </a:rPr>
              <a:t>  Косинусом угла х называется абсцисса точки, полученной поворотом точки (1;0) вокруг начала координат на угол х(обозначается </a:t>
            </a:r>
            <a:r>
              <a:rPr lang="en-US" sz="4400" smtClean="0">
                <a:solidFill>
                  <a:srgbClr val="FF3399"/>
                </a:solidFill>
              </a:rPr>
              <a:t>cos x</a:t>
            </a:r>
            <a:r>
              <a:rPr lang="ru-RU" sz="4400" smtClean="0">
                <a:solidFill>
                  <a:srgbClr val="FF3399"/>
                </a:solidFill>
              </a:rPr>
              <a:t>).</a:t>
            </a:r>
            <a:r>
              <a:rPr lang="ru-RU" sz="2800" smtClean="0">
                <a:solidFill>
                  <a:srgbClr val="FF3399"/>
                </a:solidFill>
              </a:rPr>
              <a:t> </a:t>
            </a:r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971550" y="404813"/>
            <a:ext cx="6321425" cy="10906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</a:rPr>
              <a:t>Определение косинуса</a:t>
            </a: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7019925" y="4437063"/>
            <a:ext cx="522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90</a:t>
            </a:r>
            <a:r>
              <a:rPr lang="en-US"/>
              <a:t>º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8027988" y="5300663"/>
            <a:ext cx="395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  <a:r>
              <a:rPr lang="en-US"/>
              <a:t>º</a:t>
            </a: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7019925" y="630872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270</a:t>
            </a:r>
            <a:r>
              <a:rPr lang="en-US"/>
              <a:t>º</a:t>
            </a:r>
          </a:p>
        </p:txBody>
      </p:sp>
      <p:sp>
        <p:nvSpPr>
          <p:cNvPr id="37896" name="Text Box 10"/>
          <p:cNvSpPr txBox="1">
            <a:spLocks noChangeArrowheads="1"/>
          </p:cNvSpPr>
          <p:nvPr/>
        </p:nvSpPr>
        <p:spPr bwMode="auto">
          <a:xfrm>
            <a:off x="5940425" y="5229225"/>
            <a:ext cx="65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180</a:t>
            </a:r>
            <a:r>
              <a:rPr lang="en-US"/>
              <a:t>º</a:t>
            </a:r>
          </a:p>
        </p:txBody>
      </p:sp>
    </p:spTree>
  </p:cSld>
  <p:clrMapOvr>
    <a:masterClrMapping/>
  </p:clrMapOvr>
  <p:transition advTm="1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00250"/>
            <a:ext cx="8820150" cy="42148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5400" smtClean="0">
                <a:solidFill>
                  <a:srgbClr val="FF0000"/>
                </a:solidFill>
              </a:rPr>
              <a:t> Тангенсом угла х называется отношение синуса угла х к косинусу углах.</a:t>
            </a:r>
          </a:p>
        </p:txBody>
      </p:sp>
      <p:sp>
        <p:nvSpPr>
          <p:cNvPr id="38915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827088" y="0"/>
            <a:ext cx="7200900" cy="11366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</a:rPr>
              <a:t>Определение тангенса </a:t>
            </a:r>
          </a:p>
        </p:txBody>
      </p:sp>
    </p:spTree>
  </p:cSld>
  <p:clrMapOvr>
    <a:masterClrMapping/>
  </p:clrMapOvr>
  <p:transition advTm="1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33575"/>
            <a:ext cx="9144000" cy="49244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smtClean="0">
                <a:solidFill>
                  <a:srgbClr val="666699"/>
                </a:solidFill>
              </a:rPr>
              <a:t>  Котангенсом угла х называется отношение косинуса угла х к синусу угла х.</a:t>
            </a:r>
          </a:p>
        </p:txBody>
      </p:sp>
      <p:sp>
        <p:nvSpPr>
          <p:cNvPr id="39939" name="WordArt 4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79930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</a:rPr>
              <a:t>Определение котангенса </a:t>
            </a: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4"/>
          <p:cNvSpPr>
            <a:spLocks noChangeArrowheads="1" noChangeShapeType="1" noTextEdit="1"/>
          </p:cNvSpPr>
          <p:nvPr/>
        </p:nvSpPr>
        <p:spPr bwMode="auto">
          <a:xfrm>
            <a:off x="755650" y="476250"/>
            <a:ext cx="7488758" cy="7205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</a:rPr>
              <a:t>А это основные тригонометрические 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</a:rPr>
              <a:t>тождества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33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</a:endParaRPr>
          </a:p>
        </p:txBody>
      </p:sp>
      <p:pic>
        <p:nvPicPr>
          <p:cNvPr id="40963" name="Picture 8" descr="1"/>
          <p:cNvPicPr>
            <a:picLocks noChangeAspect="1" noChangeArrowheads="1"/>
          </p:cNvPicPr>
          <p:nvPr/>
        </p:nvPicPr>
        <p:blipFill>
          <a:blip r:embed="rId2" cstate="print"/>
          <a:srcRect l="11060" r="7788" b="30486"/>
          <a:stretch>
            <a:fillRect/>
          </a:stretch>
        </p:blipFill>
        <p:spPr bwMode="auto">
          <a:xfrm>
            <a:off x="250825" y="1628775"/>
            <a:ext cx="8569325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FF3399"/>
                </a:solidFill>
              </a:rPr>
              <a:t>Тригонометрия</a:t>
            </a:r>
            <a:r>
              <a:rPr lang="ru-RU" smtClean="0"/>
              <a:t> – это наука о которой можно говорить, рассказывать и писать БЕСКОНЕЧНО!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FF3399"/>
                </a:solidFill>
              </a:rPr>
              <a:t>Это одна из тех наук, в которую были вложены труды таких ученых как</a:t>
            </a:r>
            <a:r>
              <a:rPr lang="ru-RU" smtClean="0"/>
              <a:t> Евклид, Архимед, Аполлоний, Птолемей, Ф.Виет, И.Бернулли, Н.И.Лобачевский, Д.Е.Меньшов, Н.К.Бари и многих, многих других.  </a:t>
            </a:r>
          </a:p>
        </p:txBody>
      </p:sp>
      <p:sp>
        <p:nvSpPr>
          <p:cNvPr id="41987" name="WordArt 4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81375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 в конце своей презентации я хотела бы сказать ,что</a:t>
            </a:r>
          </a:p>
        </p:txBody>
      </p:sp>
    </p:spTree>
  </p:cSld>
  <p:clrMapOvr>
    <a:masterClrMapping/>
  </p:clrMapOvr>
  <p:transition advTm="1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FF"/>
            </a:gs>
            <a:gs pos="100000">
              <a:srgbClr val="FF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688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Обучающая</a:t>
            </a:r>
            <a:r>
              <a:rPr lang="ru-RU" sz="2000" b="1" dirty="0" smtClean="0"/>
              <a:t>:</a:t>
            </a:r>
            <a:r>
              <a:rPr lang="ru-RU" sz="2000" dirty="0" smtClean="0"/>
              <a:t>     1. Знать свойства тригонометрических функций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                                 и уметь  строить их графики.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                             2. Развивать умение самостоятельно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                                 выбирать и  применять при решении конкретных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                                 заданий полученные навыки и умения (по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                                 алгоритму).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                              3. Формирование информационной компетентности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Развивающая</a:t>
            </a:r>
            <a:r>
              <a:rPr lang="ru-RU" sz="2000" b="1" dirty="0" smtClean="0"/>
              <a:t>:  </a:t>
            </a:r>
            <a:r>
              <a:rPr lang="ru-RU" sz="2000" dirty="0" smtClean="0"/>
              <a:t>1. Развивать  логическое  мышление,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                                  познавательный  интерес.</a:t>
            </a:r>
            <a:endParaRPr lang="ru-RU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                               </a:t>
            </a:r>
            <a:r>
              <a:rPr lang="ru-RU" sz="2000" dirty="0" smtClean="0"/>
              <a:t>2.</a:t>
            </a:r>
            <a:r>
              <a:rPr lang="ru-RU" sz="2000" b="1" dirty="0" smtClean="0"/>
              <a:t> </a:t>
            </a:r>
            <a:r>
              <a:rPr lang="ru-RU" sz="2000" dirty="0" smtClean="0"/>
              <a:t>Развивать умение работать в коллективе,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                                  принимать в коллективе решения.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                                                   </a:t>
            </a:r>
            <a:endParaRPr lang="ru-RU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Воспитательная</a:t>
            </a:r>
            <a:r>
              <a:rPr lang="ru-RU" sz="2000" b="1" dirty="0" smtClean="0"/>
              <a:t>:</a:t>
            </a:r>
            <a:r>
              <a:rPr lang="ru-RU" sz="2000" dirty="0" smtClean="0"/>
              <a:t>  Формирование интереса к предметам, работа в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                                      группах, взаимопомощь. 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059113" y="188913"/>
            <a:ext cx="27527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Цели урока:</a:t>
            </a:r>
          </a:p>
        </p:txBody>
      </p:sp>
    </p:spTree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F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212976"/>
            <a:ext cx="8675687" cy="2001962"/>
          </a:xfrm>
        </p:spPr>
        <p:txBody>
          <a:bodyPr/>
          <a:lstStyle/>
          <a:p>
            <a:pPr marL="812800" indent="-812800">
              <a:buFontTx/>
              <a:buNone/>
            </a:pPr>
            <a:endParaRPr lang="ru-RU" sz="4800" b="1" dirty="0" smtClean="0">
              <a:latin typeface="Times New Roman" pitchFamily="18" charset="0"/>
            </a:endParaRPr>
          </a:p>
          <a:p>
            <a:pPr marL="979488" lvl="1" indent="-522288">
              <a:buFontTx/>
              <a:buAutoNum type="arabicPeriod"/>
            </a:pPr>
            <a:r>
              <a:rPr lang="ru-RU" sz="3600" b="1" dirty="0" smtClean="0">
                <a:latin typeface="Times New Roman" pitchFamily="18" charset="0"/>
              </a:rPr>
              <a:t>Студенты  отвечают  на  вопросы: основные понятия и определения.</a:t>
            </a:r>
          </a:p>
          <a:p>
            <a:pPr marL="812800" indent="-812800">
              <a:buFontTx/>
              <a:buNone/>
            </a:pP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42918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" indent="-85725">
              <a:buFontTx/>
              <a:buAutoNum type="romanUcPeriod" startAt="3"/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2"/>
                      </a:gs>
                    </a:gsLst>
                    <a:lin ang="5400000"/>
                  </a:gradFill>
                  <a:prstDash val="solid"/>
                </a:ln>
                <a:solidFill>
                  <a:srgbClr val="FFFF6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2"/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Актуализация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2"/>
                      </a:gs>
                    </a:gsLst>
                    <a:lin ang="5400000"/>
                  </a:gradFill>
                  <a:prstDash val="solid"/>
                </a:ln>
                <a:solidFill>
                  <a:srgbClr val="FFFF6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  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2"/>
                    </a:gs>
                  </a:gsLst>
                  <a:lin ang="5400000"/>
                </a:gradFill>
                <a:prstDash val="solid"/>
              </a:ln>
              <a:solidFill>
                <a:srgbClr val="FFFF6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</a:endParaRPr>
          </a:p>
          <a:p>
            <a:pPr marL="1028700" indent="-1028700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2"/>
                      </a:gs>
                    </a:gsLst>
                    <a:lin ang="5400000"/>
                  </a:gradFill>
                  <a:prstDash val="solid"/>
                </a:ln>
                <a:solidFill>
                  <a:srgbClr val="FFFF6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                    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2"/>
                      </a:gs>
                    </a:gsLst>
                    <a:lin ang="5400000"/>
                  </a:gradFill>
                  <a:prstDash val="solid"/>
                </a:ln>
                <a:solidFill>
                  <a:srgbClr val="FFFF6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</a:rPr>
              <a:t>опорных  знаний.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2"/>
                    </a:gs>
                  </a:gsLst>
                  <a:lin ang="5400000"/>
                </a:gradFill>
                <a:prstDash val="solid"/>
              </a:ln>
              <a:solidFill>
                <a:srgbClr val="FFFF6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33363"/>
            <a:ext cx="8785225" cy="450850"/>
          </a:xfrm>
        </p:spPr>
        <p:txBody>
          <a:bodyPr/>
          <a:lstStyle/>
          <a:p>
            <a:pPr algn="just" eaLnBrk="1" hangingPunct="1"/>
            <a:r>
              <a:rPr lang="ru-RU" sz="2400" smtClean="0"/>
              <a:t>Вспомним определение синуса и косинуса угла поворота:</a:t>
            </a:r>
          </a:p>
        </p:txBody>
      </p:sp>
      <p:sp>
        <p:nvSpPr>
          <p:cNvPr id="1030" name="Oval 3"/>
          <p:cNvSpPr>
            <a:spLocks noChangeArrowheads="1"/>
          </p:cNvSpPr>
          <p:nvPr/>
        </p:nvSpPr>
        <p:spPr bwMode="auto">
          <a:xfrm>
            <a:off x="2411413" y="1268413"/>
            <a:ext cx="4300537" cy="4302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Line 4"/>
          <p:cNvSpPr>
            <a:spLocks noChangeShapeType="1"/>
          </p:cNvSpPr>
          <p:nvPr/>
        </p:nvSpPr>
        <p:spPr bwMode="auto">
          <a:xfrm>
            <a:off x="1557338" y="3429000"/>
            <a:ext cx="6210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 flipH="1" flipV="1">
            <a:off x="4570413" y="849313"/>
            <a:ext cx="1587" cy="4811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3" name="Oval 6"/>
          <p:cNvSpPr>
            <a:spLocks noChangeArrowheads="1"/>
          </p:cNvSpPr>
          <p:nvPr/>
        </p:nvSpPr>
        <p:spPr bwMode="auto">
          <a:xfrm>
            <a:off x="6686550" y="3384550"/>
            <a:ext cx="88900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Oval 7"/>
          <p:cNvSpPr>
            <a:spLocks noChangeArrowheads="1"/>
          </p:cNvSpPr>
          <p:nvPr/>
        </p:nvSpPr>
        <p:spPr bwMode="auto">
          <a:xfrm>
            <a:off x="6672263" y="3384550"/>
            <a:ext cx="88900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Arc 8"/>
          <p:cNvSpPr>
            <a:spLocks/>
          </p:cNvSpPr>
          <p:nvPr/>
        </p:nvSpPr>
        <p:spPr bwMode="auto">
          <a:xfrm>
            <a:off x="4572000" y="1538288"/>
            <a:ext cx="2146300" cy="1884362"/>
          </a:xfrm>
          <a:custGeom>
            <a:avLst/>
            <a:gdLst>
              <a:gd name="T0" fmla="*/ 2147483647 w 21600"/>
              <a:gd name="T1" fmla="*/ 0 h 18920"/>
              <a:gd name="T2" fmla="*/ 2147483647 w 21600"/>
              <a:gd name="T3" fmla="*/ 2147483647 h 18920"/>
              <a:gd name="T4" fmla="*/ 0 w 21600"/>
              <a:gd name="T5" fmla="*/ 2147483647 h 18920"/>
              <a:gd name="T6" fmla="*/ 0 60000 65536"/>
              <a:gd name="T7" fmla="*/ 0 60000 65536"/>
              <a:gd name="T8" fmla="*/ 0 60000 65536"/>
              <a:gd name="T9" fmla="*/ 0 w 21600"/>
              <a:gd name="T10" fmla="*/ 0 h 18920"/>
              <a:gd name="T11" fmla="*/ 21600 w 21600"/>
              <a:gd name="T12" fmla="*/ 18920 h 189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920" fill="none" extrusionOk="0">
                <a:moveTo>
                  <a:pt x="10420" y="0"/>
                </a:moveTo>
                <a:cubicBezTo>
                  <a:pt x="17316" y="3798"/>
                  <a:pt x="21600" y="11047"/>
                  <a:pt x="21600" y="18920"/>
                </a:cubicBezTo>
              </a:path>
              <a:path w="21600" h="18920" stroke="0" extrusionOk="0">
                <a:moveTo>
                  <a:pt x="10420" y="0"/>
                </a:moveTo>
                <a:cubicBezTo>
                  <a:pt x="17316" y="3798"/>
                  <a:pt x="21600" y="11047"/>
                  <a:pt x="21600" y="18920"/>
                </a:cubicBezTo>
                <a:lnTo>
                  <a:pt x="0" y="1892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 type="oval" w="sm" len="sm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H="1" flipV="1">
            <a:off x="4572000" y="1538288"/>
            <a:ext cx="982663" cy="47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5607050" y="1584325"/>
            <a:ext cx="0" cy="1844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897313" y="1314450"/>
            <a:ext cx="719137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sin</a:t>
            </a:r>
            <a:r>
              <a:rPr lang="en-US" sz="2000" b="1" i="1">
                <a:sym typeface="Symbol" pitchFamily="18" charset="2"/>
              </a:rPr>
              <a:t></a:t>
            </a:r>
            <a:endParaRPr lang="ru-RU" sz="2000" b="1" i="1">
              <a:sym typeface="Symbol" pitchFamily="18" charset="2"/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246688" y="3384550"/>
            <a:ext cx="765175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cos</a:t>
            </a:r>
            <a:r>
              <a:rPr lang="en-US" sz="2000" b="1" i="1">
                <a:sym typeface="Symbol" pitchFamily="18" charset="2"/>
              </a:rPr>
              <a:t></a:t>
            </a:r>
            <a:r>
              <a:rPr lang="en-US"/>
              <a:t> </a:t>
            </a:r>
            <a:endParaRPr lang="ru-RU" b="1" i="1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5562600" y="1179513"/>
            <a:ext cx="3603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ym typeface="Symbol" pitchFamily="18" charset="2"/>
              </a:rPr>
              <a:t></a:t>
            </a:r>
            <a:endParaRPr lang="ru-RU" sz="2000" b="1" i="1"/>
          </a:p>
        </p:txBody>
      </p:sp>
      <p:sp>
        <p:nvSpPr>
          <p:cNvPr id="1041" name="Text Box 14"/>
          <p:cNvSpPr txBox="1">
            <a:spLocks noChangeArrowheads="1"/>
          </p:cNvSpPr>
          <p:nvPr/>
        </p:nvSpPr>
        <p:spPr bwMode="auto">
          <a:xfrm>
            <a:off x="7451725" y="3068638"/>
            <a:ext cx="585788" cy="3667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x</a:t>
            </a:r>
            <a:endParaRPr lang="ru-RU" i="1"/>
          </a:p>
        </p:txBody>
      </p:sp>
      <p:sp>
        <p:nvSpPr>
          <p:cNvPr id="1042" name="Text Box 15"/>
          <p:cNvSpPr txBox="1">
            <a:spLocks noChangeArrowheads="1"/>
          </p:cNvSpPr>
          <p:nvPr/>
        </p:nvSpPr>
        <p:spPr bwMode="auto">
          <a:xfrm>
            <a:off x="4437063" y="728663"/>
            <a:ext cx="630237" cy="3667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y</a:t>
            </a:r>
            <a:endParaRPr lang="ru-RU" i="1"/>
          </a:p>
        </p:txBody>
      </p:sp>
      <p:sp>
        <p:nvSpPr>
          <p:cNvPr id="1043" name="Text Box 16"/>
          <p:cNvSpPr txBox="1">
            <a:spLocks noChangeArrowheads="1"/>
          </p:cNvSpPr>
          <p:nvPr/>
        </p:nvSpPr>
        <p:spPr bwMode="auto">
          <a:xfrm>
            <a:off x="6694488" y="3071813"/>
            <a:ext cx="225425" cy="3667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latin typeface="Tahoma" pitchFamily="34" charset="0"/>
              </a:rPr>
              <a:t>0</a:t>
            </a:r>
            <a:endParaRPr lang="ru-RU" b="1" i="1">
              <a:latin typeface="Tahoma" pitchFamily="34" charset="0"/>
            </a:endParaRPr>
          </a:p>
        </p:txBody>
      </p:sp>
      <p:sp>
        <p:nvSpPr>
          <p:cNvPr id="1044" name="Text Box 17"/>
          <p:cNvSpPr txBox="1">
            <a:spLocks noChangeArrowheads="1"/>
          </p:cNvSpPr>
          <p:nvPr/>
        </p:nvSpPr>
        <p:spPr bwMode="auto">
          <a:xfrm>
            <a:off x="6430963" y="3371850"/>
            <a:ext cx="360362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1</a:t>
            </a:r>
            <a:endParaRPr lang="ru-RU" b="1">
              <a:latin typeface="Tahoma" pitchFamily="34" charset="0"/>
            </a:endParaRPr>
          </a:p>
        </p:txBody>
      </p:sp>
      <p:sp>
        <p:nvSpPr>
          <p:cNvPr id="1045" name="Text Box 18"/>
          <p:cNvSpPr txBox="1">
            <a:spLocks noChangeArrowheads="1"/>
          </p:cNvSpPr>
          <p:nvPr/>
        </p:nvSpPr>
        <p:spPr bwMode="auto">
          <a:xfrm>
            <a:off x="4122738" y="3384550"/>
            <a:ext cx="674687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0</a:t>
            </a:r>
            <a:endParaRPr lang="ru-RU" b="1">
              <a:latin typeface="Tahoma" pitchFamily="34" charset="0"/>
            </a:endParaRPr>
          </a:p>
        </p:txBody>
      </p:sp>
      <p:sp>
        <p:nvSpPr>
          <p:cNvPr id="1046" name="Text Box 19"/>
          <p:cNvSpPr txBox="1">
            <a:spLocks noChangeArrowheads="1"/>
          </p:cNvSpPr>
          <p:nvPr/>
        </p:nvSpPr>
        <p:spPr bwMode="auto">
          <a:xfrm>
            <a:off x="7046913" y="1179513"/>
            <a:ext cx="855662" cy="3667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</p:txBody>
      </p:sp>
      <p:sp>
        <p:nvSpPr>
          <p:cNvPr id="1047" name="Text Box 20"/>
          <p:cNvSpPr txBox="1">
            <a:spLocks noChangeArrowheads="1"/>
          </p:cNvSpPr>
          <p:nvPr/>
        </p:nvSpPr>
        <p:spPr bwMode="auto">
          <a:xfrm>
            <a:off x="4481513" y="1193800"/>
            <a:ext cx="314325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1</a:t>
            </a:r>
            <a:endParaRPr lang="ru-RU" b="1">
              <a:latin typeface="Tahoma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0" y="5229225"/>
            <a:ext cx="3851275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sin</a:t>
            </a:r>
            <a:r>
              <a:rPr lang="en-US" sz="2000" b="1" i="1">
                <a:sym typeface="Symbol" pitchFamily="18" charset="2"/>
              </a:rPr>
              <a:t></a:t>
            </a:r>
            <a:r>
              <a:rPr lang="en-US">
                <a:sym typeface="Symbol" pitchFamily="18" charset="2"/>
              </a:rPr>
              <a:t> - </a:t>
            </a:r>
            <a:r>
              <a:rPr lang="ru-RU">
                <a:sym typeface="Symbol" pitchFamily="18" charset="2"/>
              </a:rPr>
              <a:t>ордината точки поворота</a:t>
            </a:r>
            <a:endParaRPr lang="ru-RU" b="1" i="1">
              <a:sym typeface="Symbol" pitchFamily="18" charset="2"/>
            </a:endParaRP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5318125" y="5229225"/>
            <a:ext cx="3825875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cos</a:t>
            </a:r>
            <a:r>
              <a:rPr lang="en-US" sz="2000" b="1" i="1">
                <a:sym typeface="Symbol" pitchFamily="18" charset="2"/>
              </a:rPr>
              <a:t></a:t>
            </a:r>
            <a:r>
              <a:rPr lang="en-US">
                <a:sym typeface="Symbol" pitchFamily="18" charset="2"/>
              </a:rPr>
              <a:t> - </a:t>
            </a:r>
            <a:r>
              <a:rPr lang="ru-RU">
                <a:sym typeface="Symbol" pitchFamily="18" charset="2"/>
              </a:rPr>
              <a:t>абсцисса точки поворота</a:t>
            </a:r>
            <a:endParaRPr lang="ru-RU" b="1" i="1">
              <a:sym typeface="Symbol" pitchFamily="18" charset="2"/>
            </a:endParaRPr>
          </a:p>
        </p:txBody>
      </p:sp>
      <p:graphicFrame>
        <p:nvGraphicFramePr>
          <p:cNvPr id="1026" name="Object 23"/>
          <p:cNvGraphicFramePr>
            <a:graphicFrameLocks noChangeAspect="1"/>
          </p:cNvGraphicFramePr>
          <p:nvPr/>
        </p:nvGraphicFramePr>
        <p:xfrm>
          <a:off x="4302125" y="819150"/>
          <a:ext cx="250825" cy="450850"/>
        </p:xfrm>
        <a:graphic>
          <a:graphicData uri="http://schemas.openxmlformats.org/presentationml/2006/ole">
            <p:oleObj spid="_x0000_s1026" name="Equation" r:id="rId4" imgW="164880" imgH="393480" progId="">
              <p:embed/>
            </p:oleObj>
          </a:graphicData>
        </a:graphic>
      </p:graphicFrame>
      <p:graphicFrame>
        <p:nvGraphicFramePr>
          <p:cNvPr id="1027" name="Object 24"/>
          <p:cNvGraphicFramePr>
            <a:graphicFrameLocks noChangeAspect="1"/>
          </p:cNvGraphicFramePr>
          <p:nvPr/>
        </p:nvGraphicFramePr>
        <p:xfrm>
          <a:off x="2141538" y="3159125"/>
          <a:ext cx="269875" cy="269875"/>
        </p:xfrm>
        <a:graphic>
          <a:graphicData uri="http://schemas.openxmlformats.org/presentationml/2006/ole">
            <p:oleObj spid="_x0000_s1027" name="Equation" r:id="rId5" imgW="139680" imgH="139680" progId="">
              <p:embed/>
            </p:oleObj>
          </a:graphicData>
        </a:graphic>
      </p:graphicFrame>
      <p:sp>
        <p:nvSpPr>
          <p:cNvPr id="51225" name="Line 25"/>
          <p:cNvSpPr>
            <a:spLocks noChangeShapeType="1"/>
          </p:cNvSpPr>
          <p:nvPr/>
        </p:nvSpPr>
        <p:spPr bwMode="auto">
          <a:xfrm>
            <a:off x="4572000" y="1538288"/>
            <a:ext cx="0" cy="18907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>
            <a:off x="4572000" y="3429000"/>
            <a:ext cx="102711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304800" y="5734050"/>
            <a:ext cx="82327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(под «точкой поворота» следует понимать – «точку единичной тригонометрической окружности, полученной при повороте на </a:t>
            </a:r>
            <a:r>
              <a:rPr lang="en-US" sz="2000" b="1" i="1">
                <a:sym typeface="Symbol" pitchFamily="18" charset="2"/>
              </a:rPr>
              <a:t></a:t>
            </a:r>
            <a:r>
              <a:rPr lang="ru-RU"/>
              <a:t>  радиан от начала отсчета»)</a:t>
            </a:r>
          </a:p>
        </p:txBody>
      </p:sp>
    </p:spTree>
  </p:cSld>
  <p:clrMapOvr>
    <a:masterClrMapping/>
  </p:clrMapOvr>
  <p:transition advTm="4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6" presetClass="emp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3000" fill="hold"/>
                                        <p:tgtEl>
                                          <p:spTgt spid="512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22" presetClass="entr" presetSubtype="4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500"/>
                            </p:stCondLst>
                            <p:childTnLst>
                              <p:par>
                                <p:cTn id="44" presetID="6" presetClass="emp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3000" fill="hold"/>
                                        <p:tgtEl>
                                          <p:spTgt spid="512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animBg="1"/>
      <p:bldP spid="51209" grpId="0" animBg="1"/>
      <p:bldP spid="51210" grpId="0" animBg="1"/>
      <p:bldP spid="51211" grpId="0"/>
      <p:bldP spid="51211" grpId="1"/>
      <p:bldP spid="51212" grpId="0"/>
      <p:bldP spid="51212" grpId="1"/>
      <p:bldP spid="51213" grpId="0"/>
      <p:bldP spid="51221" grpId="0"/>
      <p:bldP spid="51222" grpId="0"/>
      <p:bldP spid="51225" grpId="0" animBg="1"/>
      <p:bldP spid="51225" grpId="1" animBg="1"/>
      <p:bldP spid="51226" grpId="0" animBg="1"/>
      <p:bldP spid="512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66"/>
            </a:gs>
            <a:gs pos="64999">
              <a:srgbClr val="9966FF"/>
            </a:gs>
            <a:gs pos="100000">
              <a:srgbClr val="99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832"/>
            <a:ext cx="9144000" cy="2714625"/>
          </a:xfrm>
        </p:spPr>
        <p:txBody>
          <a:bodyPr/>
          <a:lstStyle/>
          <a:p>
            <a:pPr marL="812800" indent="-812800">
              <a:buFontTx/>
              <a:buNone/>
            </a:pPr>
            <a:endParaRPr lang="ru-RU" b="1" dirty="0" smtClean="0">
              <a:latin typeface="Times New Roman" pitchFamily="18" charset="0"/>
            </a:endParaRPr>
          </a:p>
          <a:p>
            <a:pPr marL="1168400" lvl="1" indent="-711200">
              <a:buFontTx/>
              <a:buAutoNum type="arabicPeriod" startAt="2"/>
            </a:pPr>
            <a:r>
              <a:rPr lang="ru-RU" sz="4000" b="1" dirty="0" smtClean="0">
                <a:latin typeface="Times New Roman" pitchFamily="18" charset="0"/>
              </a:rPr>
              <a:t>Студенты  выполняют тест  </a:t>
            </a:r>
            <a:endParaRPr lang="en-US" sz="4000" b="1" dirty="0" smtClean="0">
              <a:latin typeface="Times New Roman" pitchFamily="18" charset="0"/>
            </a:endParaRPr>
          </a:p>
          <a:p>
            <a:pPr marL="1168400" lvl="1" indent="-711200">
              <a:buFontTx/>
              <a:buNone/>
            </a:pPr>
            <a:r>
              <a:rPr lang="en-US" sz="4000" b="1" dirty="0" smtClean="0">
                <a:latin typeface="Times New Roman" pitchFamily="18" charset="0"/>
              </a:rPr>
              <a:t>                 </a:t>
            </a:r>
            <a:r>
              <a:rPr lang="ru-RU" sz="4000" b="1" dirty="0" smtClean="0">
                <a:latin typeface="Times New Roman" pitchFamily="18" charset="0"/>
              </a:rPr>
              <a:t>(на  </a:t>
            </a:r>
            <a:r>
              <a:rPr lang="en-US" sz="4000" b="1" dirty="0" smtClean="0">
                <a:latin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</a:rPr>
              <a:t>компьютерах ).</a:t>
            </a:r>
          </a:p>
          <a:p>
            <a:pPr marL="812800" indent="-812800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ransition advTm="2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33FF"/>
            </a:gs>
            <a:gs pos="100000">
              <a:srgbClr val="FF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85225" cy="5399087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endParaRPr lang="ru-RU" sz="1400" i="1" dirty="0" smtClean="0">
              <a:latin typeface="Times New Roman" pitchFamily="18" charset="0"/>
            </a:endParaRPr>
          </a:p>
          <a:p>
            <a:pPr marL="533400" indent="-533400" eaLnBrk="1" hangingPunct="1">
              <a:buFontTx/>
              <a:buNone/>
            </a:pPr>
            <a:r>
              <a:rPr lang="ru-RU" sz="2600" i="1" dirty="0" smtClean="0">
                <a:latin typeface="Times New Roman" pitchFamily="18" charset="0"/>
              </a:rPr>
              <a:t>Рекомендации к выполнению практической работе на  ПК.</a:t>
            </a:r>
          </a:p>
          <a:p>
            <a:pPr marL="533400" indent="-533400" eaLnBrk="1" hangingPunct="1">
              <a:buFontTx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 marL="533400" indent="-533400" eaLnBrk="1" hangingPunct="1">
              <a:buFontTx/>
              <a:buNone/>
            </a:pPr>
            <a:r>
              <a:rPr lang="ru-RU" sz="2800" b="1" dirty="0" smtClean="0">
                <a:latin typeface="Times New Roman" pitchFamily="18" charset="0"/>
              </a:rPr>
              <a:t>Выполнение теста «Проверь себя»:</a:t>
            </a:r>
            <a:endParaRPr lang="ru-RU" sz="2800" dirty="0" smtClean="0">
              <a:latin typeface="Times New Roman" pitchFamily="18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</a:rPr>
              <a:t>Открыть файл с именем </a:t>
            </a:r>
            <a:r>
              <a:rPr lang="ru-RU" sz="2800" b="1" dirty="0" smtClean="0">
                <a:latin typeface="Times New Roman" pitchFamily="18" charset="0"/>
              </a:rPr>
              <a:t>«Проверь себя»</a:t>
            </a:r>
            <a:r>
              <a:rPr lang="ru-RU" sz="2800" dirty="0" smtClean="0">
                <a:latin typeface="Times New Roman" pitchFamily="18" charset="0"/>
              </a:rPr>
              <a:t>, который находится на диске </a:t>
            </a:r>
            <a:r>
              <a:rPr lang="ru-RU" sz="2800" b="1" dirty="0" smtClean="0">
                <a:latin typeface="Times New Roman" pitchFamily="18" charset="0"/>
              </a:rPr>
              <a:t>«</a:t>
            </a:r>
            <a:r>
              <a:rPr lang="en-US" sz="2800" b="1" dirty="0" smtClean="0">
                <a:latin typeface="Times New Roman" pitchFamily="18" charset="0"/>
              </a:rPr>
              <a:t>D</a:t>
            </a:r>
            <a:r>
              <a:rPr lang="ru-RU" sz="2800" b="1" dirty="0" smtClean="0">
                <a:latin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</a:rPr>
              <a:t> или  </a:t>
            </a:r>
            <a:r>
              <a:rPr lang="ru-RU" sz="2800" b="1" dirty="0" smtClean="0">
                <a:latin typeface="Times New Roman" pitchFamily="18" charset="0"/>
              </a:rPr>
              <a:t>«</a:t>
            </a:r>
            <a:r>
              <a:rPr lang="en-US" sz="2800" b="1" dirty="0" smtClean="0">
                <a:latin typeface="Times New Roman" pitchFamily="18" charset="0"/>
              </a:rPr>
              <a:t>E</a:t>
            </a:r>
            <a:r>
              <a:rPr lang="ru-RU" sz="2800" b="1" dirty="0" smtClean="0">
                <a:latin typeface="Times New Roman" pitchFamily="18" charset="0"/>
              </a:rPr>
              <a:t>».</a:t>
            </a:r>
            <a:endParaRPr lang="ru-RU" sz="2800" dirty="0" smtClean="0">
              <a:latin typeface="Times New Roman" pitchFamily="18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</a:rPr>
              <a:t>Выполнить тест в режиме показа презентации (</a:t>
            </a:r>
            <a:r>
              <a:rPr lang="ru-RU" sz="2800" b="1" i="1" dirty="0" smtClean="0">
                <a:latin typeface="Times New Roman" pitchFamily="18" charset="0"/>
              </a:rPr>
              <a:t>Показ слайдов → Начать показ</a:t>
            </a:r>
            <a:r>
              <a:rPr lang="ru-RU" sz="2800" dirty="0" smtClean="0">
                <a:latin typeface="Times New Roman" pitchFamily="18" charset="0"/>
              </a:rPr>
              <a:t>).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</a:rPr>
              <a:t>Перемещаться по слайдам с помощью кнопок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</a:rPr>
              <a:t>Выполнив задание теста, выйти из режима показа и закрыть файл.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532440" y="4581128"/>
            <a:ext cx="360363" cy="527050"/>
            <a:chOff x="6921" y="4914"/>
            <a:chExt cx="1620" cy="1620"/>
          </a:xfrm>
        </p:grpSpPr>
        <p:sp>
          <p:nvSpPr>
            <p:cNvPr id="48137" name="Rectangle 5"/>
            <p:cNvSpPr>
              <a:spLocks noChangeArrowheads="1"/>
            </p:cNvSpPr>
            <p:nvPr/>
          </p:nvSpPr>
          <p:spPr bwMode="auto">
            <a:xfrm>
              <a:off x="6921" y="4914"/>
              <a:ext cx="1620" cy="1620"/>
            </a:xfrm>
            <a:prstGeom prst="rect">
              <a:avLst/>
            </a:prstGeom>
            <a:solidFill>
              <a:srgbClr val="FFCC9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38" name="AutoShape 6"/>
            <p:cNvSpPr>
              <a:spLocks noChangeArrowheads="1"/>
            </p:cNvSpPr>
            <p:nvPr/>
          </p:nvSpPr>
          <p:spPr bwMode="auto">
            <a:xfrm flipV="1">
              <a:off x="7101" y="5094"/>
              <a:ext cx="1260" cy="10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20 h 21600"/>
                <a:gd name="T17" fmla="*/ 6103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884368" y="4725144"/>
            <a:ext cx="557212" cy="331787"/>
            <a:chOff x="6021" y="7434"/>
            <a:chExt cx="2160" cy="1260"/>
          </a:xfrm>
        </p:grpSpPr>
        <p:sp>
          <p:nvSpPr>
            <p:cNvPr id="48135" name="Rectangle 8"/>
            <p:cNvSpPr>
              <a:spLocks noChangeArrowheads="1"/>
            </p:cNvSpPr>
            <p:nvPr/>
          </p:nvSpPr>
          <p:spPr bwMode="auto">
            <a:xfrm>
              <a:off x="6021" y="7434"/>
              <a:ext cx="2160" cy="1260"/>
            </a:xfrm>
            <a:prstGeom prst="rect">
              <a:avLst/>
            </a:prstGeom>
            <a:solidFill>
              <a:srgbClr val="FFCC99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36" name="AutoShape 9"/>
            <p:cNvSpPr>
              <a:spLocks noChangeArrowheads="1"/>
            </p:cNvSpPr>
            <p:nvPr/>
          </p:nvSpPr>
          <p:spPr bwMode="auto">
            <a:xfrm>
              <a:off x="6381" y="7614"/>
              <a:ext cx="1539" cy="766"/>
            </a:xfrm>
            <a:prstGeom prst="rightArrow">
              <a:avLst>
                <a:gd name="adj1" fmla="val 50000"/>
                <a:gd name="adj2" fmla="val 5022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94" name="WordArt 10"/>
          <p:cNvSpPr>
            <a:spLocks noChangeArrowheads="1" noChangeShapeType="1" noTextEdit="1"/>
          </p:cNvSpPr>
          <p:nvPr/>
        </p:nvSpPr>
        <p:spPr bwMode="auto">
          <a:xfrm>
            <a:off x="1547813" y="260350"/>
            <a:ext cx="59436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ПРАКТИЧЕСКАЯ РАБОТА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348038" y="69215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(раздаточный материал)</a:t>
            </a:r>
          </a:p>
        </p:txBody>
      </p:sp>
    </p:spTree>
  </p:cSld>
  <p:clrMapOvr>
    <a:masterClrMapping/>
  </p:clrMapOvr>
  <p:transition advTm="5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decel="100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  <p:bldP spid="163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684213" y="692150"/>
            <a:ext cx="7848600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75">
                  <a:fgClr>
                    <a:schemeClr val="accent2"/>
                  </a:fgClr>
                  <a:bgClr>
                    <a:srgbClr val="FFFFFF"/>
                  </a:bgClr>
                </a:pattFill>
                <a:latin typeface="Arial"/>
                <a:cs typeface="Arial"/>
              </a:rPr>
              <a:t>Тригонометрические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75">
                  <a:fgClr>
                    <a:schemeClr val="accent2"/>
                  </a:fgClr>
                  <a:bgClr>
                    <a:srgbClr val="FFFFFF"/>
                  </a:bgClr>
                </a:pattFill>
                <a:latin typeface="Arial"/>
                <a:cs typeface="Arial"/>
              </a:rPr>
              <a:t>функции</a:t>
            </a:r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2484438" y="3789363"/>
            <a:ext cx="4283075" cy="1584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Проверь себя</a:t>
            </a:r>
          </a:p>
        </p:txBody>
      </p:sp>
    </p:spTree>
  </p:cSld>
  <p:clrMapOvr>
    <a:masterClrMapping/>
  </p:clrMapOvr>
  <p:transition advTm="2000"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657600" y="42672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657600" y="53340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657600" y="48006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57600" y="42672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3657600" y="3733800"/>
            <a:ext cx="838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Вычисли:</a:t>
            </a: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>
            <p:ph type="body" idx="1"/>
          </p:nvPr>
        </p:nvGraphicFramePr>
        <p:xfrm>
          <a:off x="2362200" y="1981200"/>
          <a:ext cx="5334000" cy="1143000"/>
        </p:xfrm>
        <a:graphic>
          <a:graphicData uri="http://schemas.openxmlformats.org/presentationml/2006/ole">
            <p:oleObj spid="_x0000_s2050" name="Точечный рисунок" r:id="rId3" imgW="2257740" imgH="523810" progId="PBrush">
              <p:embed/>
            </p:oleObj>
          </a:graphicData>
        </a:graphic>
      </p:graphicFrame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219200" y="35814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Times New Roman" pitchFamily="18" charset="0"/>
              </a:rPr>
              <a:t>Ответы: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505200" y="3657600"/>
            <a:ext cx="2590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а) –1</a:t>
            </a:r>
          </a:p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б) 0</a:t>
            </a:r>
          </a:p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в) 1</a:t>
            </a:r>
          </a:p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 г) 2</a:t>
            </a:r>
          </a:p>
        </p:txBody>
      </p:sp>
      <p:sp>
        <p:nvSpPr>
          <p:cNvPr id="2059" name="AutoShape 11">
            <a:hlinkClick r:id="rId4" action="ppaction://hlinksldjump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4572000" y="3733800"/>
            <a:ext cx="10668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581400" y="3657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3581400" y="3733800"/>
            <a:ext cx="990600" cy="3810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2" name="AutoShape 14">
            <a:hlinkClick r:id="rId4" action="ppaction://hlinksldjump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3657600" y="3810000"/>
            <a:ext cx="762000" cy="304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3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3733800"/>
            <a:ext cx="990600" cy="5334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AutoShape 16">
            <a:hlinkClick r:id="rId6" action="ppaction://hlinksldjump" highlightClick="1">
              <a:snd r:embed="rId7" name="applause.wav"/>
            </a:hlinkClick>
          </p:cNvPr>
          <p:cNvSpPr>
            <a:spLocks noChangeArrowheads="1"/>
          </p:cNvSpPr>
          <p:nvPr/>
        </p:nvSpPr>
        <p:spPr bwMode="auto">
          <a:xfrm>
            <a:off x="5943600" y="4419600"/>
            <a:ext cx="7620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5" name="AutoShape 17">
            <a:hlinkClick r:id="rId4" action="ppaction://hlinksldjump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3657600" y="4800600"/>
            <a:ext cx="8382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6" name="AutoShape 18">
            <a:hlinkClick r:id="rId4" action="ppaction://hlinksldjump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3657600" y="5334000"/>
            <a:ext cx="838200" cy="3810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7" name="AutoShape 19">
            <a:hlinkClick r:id="rId4" action="ppaction://hlinksldjump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3657600" y="3733800"/>
            <a:ext cx="838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8" name="AutoShape 20">
            <a:hlinkClick r:id="rId6" action="ppaction://hlinksldjump" highlightClick="1">
              <a:snd r:embed="rId8" name="clap.wav"/>
            </a:hlinkClick>
          </p:cNvPr>
          <p:cNvSpPr>
            <a:spLocks noChangeArrowheads="1"/>
          </p:cNvSpPr>
          <p:nvPr/>
        </p:nvSpPr>
        <p:spPr bwMode="auto">
          <a:xfrm>
            <a:off x="3657600" y="4191000"/>
            <a:ext cx="8382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1981200" y="22098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3200" b="1">
                <a:latin typeface="Times New Roman" pitchFamily="18" charset="0"/>
              </a:rPr>
              <a:t>1.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5257800" y="3886200"/>
            <a:ext cx="304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w"/>
            </a:pPr>
            <a:r>
              <a:rPr lang="ru-RU" sz="2800" i="1">
                <a:latin typeface="Monotype Corsiva" pitchFamily="66" charset="0"/>
              </a:rPr>
              <a:t>Нажми на верный 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Правильно !   </a:t>
            </a:r>
          </a:p>
        </p:txBody>
      </p:sp>
      <p:pic>
        <p:nvPicPr>
          <p:cNvPr id="54275" name="Picture 4" descr="bb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0438" y="2214563"/>
            <a:ext cx="3598862" cy="3881437"/>
          </a:xfrm>
          <a:noFill/>
        </p:spPr>
      </p:pic>
      <p:sp>
        <p:nvSpPr>
          <p:cNvPr id="54276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86600" y="5105400"/>
            <a:ext cx="990600" cy="685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7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5105400"/>
            <a:ext cx="10668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Неверно !  Смотри внимательно !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447800" y="2057400"/>
          <a:ext cx="6858000" cy="4535488"/>
        </p:xfrm>
        <a:graphic>
          <a:graphicData uri="http://schemas.openxmlformats.org/presentationml/2006/ole">
            <p:oleObj spid="_x0000_s4098" name="Точечный рисунок" r:id="rId3" imgW="4734586" imgH="3552381" progId="PBrush">
              <p:embed/>
            </p:oleObj>
          </a:graphicData>
        </a:graphic>
      </p:graphicFrame>
      <p:sp>
        <p:nvSpPr>
          <p:cNvPr id="4100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696200" y="5638800"/>
            <a:ext cx="990600" cy="685800"/>
          </a:xfrm>
          <a:prstGeom prst="actionButtonRetur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638800"/>
            <a:ext cx="9906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rgbClr val="9933F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640763" cy="5040313"/>
          </a:xfrm>
        </p:spPr>
        <p:txBody>
          <a:bodyPr/>
          <a:lstStyle/>
          <a:p>
            <a:pPr marL="0" indent="363538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За каждое задание, выполненное </a:t>
            </a:r>
          </a:p>
          <a:p>
            <a:pPr marL="0" indent="363538" eaLnBrk="1" hangingPunct="1"/>
            <a:r>
              <a:rPr lang="ru-RU" sz="2800" smtClean="0">
                <a:latin typeface="Times New Roman" pitchFamily="18" charset="0"/>
              </a:rPr>
              <a:t>с первого раза – 2 балла;</a:t>
            </a:r>
          </a:p>
          <a:p>
            <a:pPr marL="0" indent="363538" eaLnBrk="1" hangingPunct="1"/>
            <a:r>
              <a:rPr lang="ru-RU" sz="2800" smtClean="0">
                <a:latin typeface="Times New Roman" pitchFamily="18" charset="0"/>
              </a:rPr>
              <a:t>со второго раза – 1 балл;</a:t>
            </a:r>
          </a:p>
          <a:p>
            <a:pPr marL="0" indent="363538" eaLnBrk="1" hangingPunct="1"/>
            <a:r>
              <a:rPr lang="ru-RU" sz="2800" smtClean="0">
                <a:latin typeface="Times New Roman" pitchFamily="18" charset="0"/>
              </a:rPr>
              <a:t>с третьего и четвёртого раза – 0 баллов.</a:t>
            </a:r>
          </a:p>
          <a:p>
            <a:pPr marL="0" indent="363538" eaLnBrk="1" hangingPunct="1">
              <a:buFontTx/>
              <a:buNone/>
            </a:pPr>
            <a:endParaRPr lang="ru-RU" sz="1400" smtClean="0">
              <a:latin typeface="Times New Roman" pitchFamily="18" charset="0"/>
            </a:endParaRPr>
          </a:p>
          <a:p>
            <a:pPr marL="0" indent="363538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</a:rPr>
              <a:t>Заработанные баллы надо проставить в колонку </a:t>
            </a:r>
            <a:r>
              <a:rPr lang="ru-RU" sz="2800" b="1" smtClean="0">
                <a:latin typeface="Times New Roman" pitchFamily="18" charset="0"/>
              </a:rPr>
              <a:t>«Количество баллов»</a:t>
            </a:r>
            <a:r>
              <a:rPr lang="ru-RU" sz="2800" smtClean="0">
                <a:latin typeface="Times New Roman" pitchFamily="18" charset="0"/>
              </a:rPr>
              <a:t> тест «Проверь себя» в таблицу «Оценочного листа» напротив каждого задания. Затем подсчитать общее количество баллов за тест. </a:t>
            </a:r>
            <a:endParaRPr lang="ru-RU" sz="2800" b="1" smtClean="0">
              <a:latin typeface="Times New Roman" pitchFamily="18" charset="0"/>
            </a:endParaRPr>
          </a:p>
          <a:p>
            <a:pPr marL="0" indent="363538" eaLnBrk="1" hangingPunct="1"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Максимальное число баллов за тест – 8 баллов.</a:t>
            </a: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66770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КРИТЕРИИ ОЦЕНКИ  ТЕСТА: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348038" y="69215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(раздаточный материал)</a:t>
            </a:r>
          </a:p>
        </p:txBody>
      </p:sp>
    </p:spTree>
  </p:cSld>
  <p:clrMapOvr>
    <a:masterClrMapping/>
  </p:clrMapOvr>
  <p:transition advTm="6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2" grpId="0" animBg="1"/>
      <p:bldP spid="174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FF"/>
            </a:gs>
            <a:gs pos="50000">
              <a:srgbClr val="FFFF66"/>
            </a:gs>
            <a:gs pos="100000">
              <a:srgbClr val="9933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908175" y="692150"/>
            <a:ext cx="58324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          </a:t>
            </a:r>
            <a:r>
              <a:rPr lang="ru-RU" sz="2200" b="1">
                <a:cs typeface="Times New Roman" pitchFamily="18" charset="0"/>
              </a:rPr>
              <a:t>Группа  № 101</a:t>
            </a:r>
            <a:endParaRPr lang="ru-RU" sz="2200" b="1"/>
          </a:p>
          <a:p>
            <a:endParaRPr lang="ru-RU" sz="900"/>
          </a:p>
          <a:p>
            <a:pPr algn="ctr" eaLnBrk="0" hangingPunct="0"/>
            <a:r>
              <a:rPr lang="ru-RU" sz="2000">
                <a:cs typeface="Times New Roman" pitchFamily="18" charset="0"/>
              </a:rPr>
              <a:t>Фамилия  имя:</a:t>
            </a:r>
            <a:r>
              <a:rPr lang="ru-RU" sz="1400">
                <a:cs typeface="Times New Roman" pitchFamily="18" charset="0"/>
              </a:rPr>
              <a:t>       1)   _________________________</a:t>
            </a:r>
            <a:endParaRPr lang="ru-RU" sz="900"/>
          </a:p>
          <a:p>
            <a:pPr algn="ctr" eaLnBrk="0" hangingPunct="0"/>
            <a:r>
              <a:rPr lang="ru-RU" sz="1400">
                <a:cs typeface="Times New Roman" pitchFamily="18" charset="0"/>
              </a:rPr>
              <a:t>                                </a:t>
            </a:r>
            <a:r>
              <a:rPr lang="ru-RU" sz="1400"/>
              <a:t>          </a:t>
            </a:r>
            <a:r>
              <a:rPr lang="ru-RU" sz="1400">
                <a:cs typeface="Times New Roman" pitchFamily="18" charset="0"/>
              </a:rPr>
              <a:t>2)   __________________________</a:t>
            </a:r>
            <a:endParaRPr lang="ru-RU" sz="900"/>
          </a:p>
          <a:p>
            <a:pPr algn="ctr" eaLnBrk="0" hangingPunct="0"/>
            <a:r>
              <a:rPr lang="ru-RU" sz="1400">
                <a:cs typeface="Times New Roman" pitchFamily="18" charset="0"/>
              </a:rPr>
              <a:t> </a:t>
            </a:r>
            <a:r>
              <a:rPr lang="ru-RU" sz="1400"/>
              <a:t>                                        </a:t>
            </a:r>
            <a:r>
              <a:rPr lang="ru-RU" sz="1400">
                <a:cs typeface="Times New Roman" pitchFamily="18" charset="0"/>
              </a:rPr>
              <a:t> 3)  __________________________</a:t>
            </a:r>
            <a:endParaRPr lang="ru-RU"/>
          </a:p>
        </p:txBody>
      </p:sp>
      <p:graphicFrame>
        <p:nvGraphicFramePr>
          <p:cNvPr id="18620" name="Group 188"/>
          <p:cNvGraphicFramePr>
            <a:graphicFrameLocks noGrp="1"/>
          </p:cNvGraphicFramePr>
          <p:nvPr/>
        </p:nvGraphicFramePr>
        <p:xfrm>
          <a:off x="2195513" y="2060575"/>
          <a:ext cx="5616575" cy="4596522"/>
        </p:xfrm>
        <a:graphic>
          <a:graphicData uri="http://schemas.openxmlformats.org/drawingml/2006/table">
            <a:tbl>
              <a:tblPr/>
              <a:tblGrid>
                <a:gridCol w="1165225"/>
                <a:gridCol w="1166812"/>
                <a:gridCol w="1093788"/>
                <a:gridCol w="1095375"/>
                <a:gridCol w="1095375"/>
              </a:tblGrid>
              <a:tr h="327167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Количество  баллов  за  работу  на  уроке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4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 «Проверь себя»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Устная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работа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(ответы на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вопросы)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работа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(построен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графиков)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Самооцен-ка группы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0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№ задания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Колич-во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баллов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баллов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503" name="Rectangle 182"/>
          <p:cNvSpPr>
            <a:spLocks noChangeArrowheads="1"/>
          </p:cNvSpPr>
          <p:nvPr/>
        </p:nvSpPr>
        <p:spPr bwMode="auto">
          <a:xfrm>
            <a:off x="0" y="628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615" name="WordArt 183"/>
          <p:cNvSpPr>
            <a:spLocks noChangeArrowheads="1" noChangeShapeType="1" noTextEdit="1"/>
          </p:cNvSpPr>
          <p:nvPr/>
        </p:nvSpPr>
        <p:spPr bwMode="auto">
          <a:xfrm>
            <a:off x="3203575" y="188913"/>
            <a:ext cx="27813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Оценочный  лист</a:t>
            </a:r>
          </a:p>
        </p:txBody>
      </p:sp>
      <p:sp>
        <p:nvSpPr>
          <p:cNvPr id="18621" name="Text Box 189"/>
          <p:cNvSpPr txBox="1">
            <a:spLocks noChangeArrowheads="1"/>
          </p:cNvSpPr>
          <p:nvPr/>
        </p:nvSpPr>
        <p:spPr bwMode="auto">
          <a:xfrm>
            <a:off x="6156325" y="26035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(раздаточный материал)</a:t>
            </a:r>
          </a:p>
        </p:txBody>
      </p:sp>
    </p:spTree>
  </p:cSld>
  <p:clrMapOvr>
    <a:masterClrMapping/>
  </p:clrMapOvr>
  <p:transition advTm="3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615" grpId="0" animBg="1"/>
      <p:bldP spid="186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99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2781300"/>
            <a:ext cx="8785225" cy="3268663"/>
          </a:xfrm>
        </p:spPr>
        <p:txBody>
          <a:bodyPr/>
          <a:lstStyle/>
          <a:p>
            <a:pPr marL="0" indent="265113" eaLnBrk="1" hangingPunct="1">
              <a:lnSpc>
                <a:spcPct val="90000"/>
              </a:lnSpc>
              <a:buFontTx/>
              <a:buNone/>
            </a:pPr>
            <a:r>
              <a:rPr lang="ru-RU" sz="2600" smtClean="0"/>
              <a:t>Справочный материал по теме:</a:t>
            </a:r>
          </a:p>
          <a:p>
            <a:pPr marL="0" indent="265113" eaLnBrk="1" hangingPunct="1">
              <a:lnSpc>
                <a:spcPct val="90000"/>
              </a:lnSpc>
            </a:pPr>
            <a:r>
              <a:rPr lang="ru-RU" sz="2600" smtClean="0"/>
              <a:t>Таблицы значений тригонометрических функций;                                                     </a:t>
            </a:r>
          </a:p>
          <a:p>
            <a:pPr marL="0" indent="265113" eaLnBrk="1" hangingPunct="1">
              <a:lnSpc>
                <a:spcPct val="90000"/>
              </a:lnSpc>
            </a:pPr>
            <a:r>
              <a:rPr lang="ru-RU" sz="2600" smtClean="0"/>
              <a:t>Табличный процессор </a:t>
            </a:r>
            <a:r>
              <a:rPr lang="en-US" sz="2600" smtClean="0"/>
              <a:t>MS Excel</a:t>
            </a:r>
            <a:r>
              <a:rPr lang="ru-RU" sz="2600" smtClean="0"/>
              <a:t>; </a:t>
            </a:r>
          </a:p>
          <a:p>
            <a:pPr marL="0" indent="265113" eaLnBrk="1" hangingPunct="1">
              <a:lnSpc>
                <a:spcPct val="90000"/>
              </a:lnSpc>
            </a:pPr>
            <a:r>
              <a:rPr lang="ru-RU" sz="2600" smtClean="0"/>
              <a:t>Мультимедиапроектор;  </a:t>
            </a:r>
          </a:p>
          <a:p>
            <a:pPr marL="0" indent="265113" eaLnBrk="1" hangingPunct="1">
              <a:lnSpc>
                <a:spcPct val="90000"/>
              </a:lnSpc>
            </a:pPr>
            <a:r>
              <a:rPr lang="ru-RU" sz="2600" smtClean="0"/>
              <a:t>Экран портативный;  </a:t>
            </a:r>
          </a:p>
          <a:p>
            <a:pPr marL="0" indent="265113" eaLnBrk="1" hangingPunct="1">
              <a:lnSpc>
                <a:spcPct val="90000"/>
              </a:lnSpc>
            </a:pPr>
            <a:r>
              <a:rPr lang="ru-RU" sz="2600" smtClean="0"/>
              <a:t>Задания для самостоятельной работы на уроке  </a:t>
            </a:r>
          </a:p>
          <a:p>
            <a:pPr marL="0" indent="265113" eaLnBrk="1" hangingPunct="1">
              <a:lnSpc>
                <a:spcPct val="90000"/>
              </a:lnSpc>
              <a:buFontTx/>
              <a:buNone/>
            </a:pPr>
            <a:r>
              <a:rPr lang="ru-RU" sz="2600" smtClean="0"/>
              <a:t>(карточки в печатном виде).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051050" y="981075"/>
            <a:ext cx="54578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b="1"/>
              <a:t>Повторительно – обобщающий.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348038" y="333375"/>
            <a:ext cx="24288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Тип урока: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468313" y="2060575"/>
            <a:ext cx="82391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Дидактические средства обучения: </a:t>
            </a:r>
          </a:p>
        </p:txBody>
      </p:sp>
    </p:spTree>
  </p:cSld>
  <p:clrMapOvr>
    <a:masterClrMapping/>
  </p:clrMapOvr>
  <p:transition advTm="5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 animBg="1"/>
      <p:bldP spid="410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66"/>
            </a:gs>
            <a:gs pos="64999">
              <a:srgbClr val="9966FF"/>
            </a:gs>
            <a:gs pos="100000">
              <a:srgbClr val="9933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412776"/>
            <a:ext cx="8929687" cy="3454400"/>
          </a:xfrm>
        </p:spPr>
        <p:txBody>
          <a:bodyPr/>
          <a:lstStyle/>
          <a:p>
            <a:pPr marL="812800" indent="-812800">
              <a:buFontTx/>
              <a:buNone/>
            </a:pPr>
            <a:endParaRPr lang="ru-RU" sz="3600" b="1" dirty="0" smtClean="0">
              <a:latin typeface="Times New Roman" pitchFamily="18" charset="0"/>
            </a:endParaRPr>
          </a:p>
          <a:p>
            <a:pPr marL="714375" lvl="1" indent="-531813">
              <a:lnSpc>
                <a:spcPct val="110000"/>
              </a:lnSpc>
              <a:buFontTx/>
              <a:buAutoNum type="arabicPeriod" startAt="3"/>
            </a:pPr>
            <a:r>
              <a:rPr lang="ru-RU" sz="3600" b="1" dirty="0" smtClean="0">
                <a:latin typeface="Times New Roman" pitchFamily="18" charset="0"/>
              </a:rPr>
              <a:t>Демонстрируются  файлы  с  графиками тригонометрических    функций.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</a:rPr>
              <a:t>Студенты у доски рассказывают о свойствах функций.</a:t>
            </a:r>
          </a:p>
          <a:p>
            <a:pPr marL="812800" indent="-812800"/>
            <a:endParaRPr lang="ru-RU" sz="3600" b="1" dirty="0" smtClean="0"/>
          </a:p>
        </p:txBody>
      </p:sp>
    </p:spTree>
  </p:cSld>
  <p:clrMapOvr>
    <a:masterClrMapping/>
  </p:clrMapOvr>
  <p:transition advTm="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голубая клет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http://sferica.by.ru/lessons/10class_pics/sin_x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63525" y="1628775"/>
            <a:ext cx="88804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1692275" y="188913"/>
            <a:ext cx="5473700" cy="1511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 = Sin x</a:t>
            </a:r>
            <a:endParaRPr lang="ru-RU" sz="3600" b="1" kern="10">
              <a:ln w="254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голубая клет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 descr="http://sferica.by.ru/lessons/10class_pics/cos_x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2133600"/>
            <a:ext cx="8885238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1763713" y="404813"/>
            <a:ext cx="5473700" cy="1511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 = Cos x</a:t>
            </a:r>
            <a:endParaRPr lang="ru-RU" sz="3600" b="1" kern="10">
              <a:ln w="254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4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голубая клет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http://sferica.by.ru/lessons/10class_pics/tg_x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1844675"/>
            <a:ext cx="936148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1331913" y="0"/>
            <a:ext cx="5473700" cy="1511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 = tg x</a:t>
            </a:r>
            <a:endParaRPr lang="ru-RU" sz="3600" b="1" kern="10">
              <a:ln w="254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FF"/>
            </a:gs>
            <a:gs pos="64000">
              <a:srgbClr val="FFFF66"/>
            </a:gs>
            <a:gs pos="100000">
              <a:srgbClr val="9933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WordArt 2"/>
          <p:cNvSpPr>
            <a:spLocks noChangeArrowheads="1" noChangeShapeType="1" noTextEdit="1"/>
          </p:cNvSpPr>
          <p:nvPr/>
        </p:nvSpPr>
        <p:spPr bwMode="auto">
          <a:xfrm>
            <a:off x="428625" y="1785938"/>
            <a:ext cx="8429625" cy="2786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6633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6633FF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IV. Практическая работа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6633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6633FF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 на </a:t>
            </a:r>
            <a:r>
              <a:rPr lang="ru-RU" sz="3600" b="1" kern="10" dirty="0" smtClean="0">
                <a:ln w="9525">
                  <a:solidFill>
                    <a:srgbClr val="6633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6633FF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компьютерах</a:t>
            </a:r>
            <a:endParaRPr lang="ru-RU" sz="3600" b="1" kern="10" dirty="0">
              <a:ln w="9525">
                <a:solidFill>
                  <a:srgbClr val="6633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6633FF"/>
                  </a:gs>
                </a:gsLst>
                <a:path path="rect">
                  <a:fillToRect l="50000" t="50000" r="50000" b="50000"/>
                </a:path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FF"/>
            </a:gs>
            <a:gs pos="50000">
              <a:srgbClr val="FFFF66"/>
            </a:gs>
            <a:gs pos="100000">
              <a:srgbClr val="9933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568630" cy="4967833"/>
          </a:xfrm>
        </p:spPr>
        <p:txBody>
          <a:bodyPr/>
          <a:lstStyle/>
          <a:p>
            <a:pPr marL="452438" indent="-187325" algn="ctr" eaLnBrk="1" hangingPunct="1">
              <a:buFontTx/>
              <a:buNone/>
            </a:pPr>
            <a:r>
              <a:rPr lang="ru-RU" sz="2800" b="1" dirty="0" smtClean="0">
                <a:latin typeface="Times New Roman" pitchFamily="18" charset="0"/>
              </a:rPr>
              <a:t>Практическая  работа  на  компьютерах по теме:  </a:t>
            </a:r>
          </a:p>
          <a:p>
            <a:pPr marL="452438" indent="-187325" algn="ctr" eaLnBrk="1" hangingPunct="1">
              <a:buFontTx/>
              <a:buNone/>
            </a:pPr>
            <a:r>
              <a:rPr lang="ru-RU" sz="2800" b="1" dirty="0" smtClean="0">
                <a:latin typeface="Times New Roman" pitchFamily="18" charset="0"/>
              </a:rPr>
              <a:t>«Построение графиков  тригонометрических функций».  </a:t>
            </a:r>
          </a:p>
          <a:p>
            <a:pPr marL="895350" lvl="1" indent="-263525" eaLnBrk="1" hangingPunct="1"/>
            <a:r>
              <a:rPr lang="ru-RU" sz="2400" dirty="0" smtClean="0">
                <a:latin typeface="Times New Roman" pitchFamily="18" charset="0"/>
              </a:rPr>
              <a:t>Инструктаж  преподавателя  информатики  и  критерии  оценки</a:t>
            </a:r>
          </a:p>
          <a:p>
            <a:pPr marL="895350" lvl="1" indent="-263525" eaLnBrk="1" hangingPunct="1"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marL="452438" indent="-187325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     Каждая  группа  получает  задание  на  карточке:</a:t>
            </a:r>
            <a:r>
              <a:rPr lang="ru-RU" sz="2400" b="1" dirty="0" smtClean="0">
                <a:latin typeface="Times New Roman" pitchFamily="18" charset="0"/>
              </a:rPr>
              <a:t>          </a:t>
            </a:r>
            <a:endParaRPr lang="ru-RU" sz="2400" dirty="0" smtClean="0">
              <a:latin typeface="Times New Roman" pitchFamily="18" charset="0"/>
            </a:endParaRPr>
          </a:p>
          <a:p>
            <a:pPr marL="452438" indent="-187325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Построить  графики  функций  и   дать  устную</a:t>
            </a:r>
          </a:p>
          <a:p>
            <a:pPr marL="452438" indent="-187325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характеристику  их различий.  </a:t>
            </a:r>
          </a:p>
          <a:p>
            <a:pPr marL="895350" lvl="1" indent="-263525" eaLnBrk="1" hangingPunct="1"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539750" y="2498725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Tm="4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9933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547813" y="260350"/>
            <a:ext cx="59436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ПРАКТИЧЕСКАЯ РАБОТА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348038" y="692150"/>
            <a:ext cx="3878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(раздаточный материал, карточки)</a:t>
            </a:r>
          </a:p>
        </p:txBody>
      </p:sp>
      <p:graphicFrame>
        <p:nvGraphicFramePr>
          <p:cNvPr id="19481" name="Group 25"/>
          <p:cNvGraphicFramePr>
            <a:graphicFrameLocks noGrp="1"/>
          </p:cNvGraphicFramePr>
          <p:nvPr>
            <p:ph sz="half" idx="2"/>
          </p:nvPr>
        </p:nvGraphicFramePr>
        <p:xfrm>
          <a:off x="0" y="1196975"/>
          <a:ext cx="9144000" cy="5661026"/>
        </p:xfrm>
        <a:graphic>
          <a:graphicData uri="http://schemas.openxmlformats.org/drawingml/2006/table">
            <a:tbl>
              <a:tblPr/>
              <a:tblGrid>
                <a:gridCol w="4573588"/>
                <a:gridCol w="4570412"/>
              </a:tblGrid>
              <a:tr h="283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вариант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Построить  графики  функций  и   дать  устную  характеристику  их  различий.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  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=  sin x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2)    y  =  1,5 sin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- 1)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вариант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Построить  графики  функций  и   дать устную  характеристику  их  различий. 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1)   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=  sin 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2)    y  =  -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sin x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вариант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Построить  графики  функций  и   дать  устную   характеристику  их  различий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1)    у  =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x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      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2)    y  =  2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1/2x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IV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вариант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Построить  графики  функций  и   дать устную устную   характеристику  их  различий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1)    у  =  с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os 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          2)  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=  1/2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cos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3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FF"/>
            </a:gs>
            <a:gs pos="100000">
              <a:srgbClr val="FFFF66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89113"/>
            <a:ext cx="8785225" cy="506888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000" i="1" dirty="0" smtClean="0">
                <a:latin typeface="Times New Roman" pitchFamily="18" charset="0"/>
              </a:rPr>
              <a:t>Рекомендации к выполнению практической работе на ПК.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</a:rPr>
              <a:t>Открыть чистый лист новой книги </a:t>
            </a:r>
            <a:r>
              <a:rPr lang="en-US" sz="2400" dirty="0" smtClean="0">
                <a:latin typeface="Times New Roman" pitchFamily="18" charset="0"/>
              </a:rPr>
              <a:t>Excel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</a:rPr>
              <a:t>в ячейку А2 вводим число </a:t>
            </a:r>
            <a:r>
              <a:rPr lang="ru-RU" sz="2400" b="1" dirty="0" smtClean="0">
                <a:latin typeface="Times New Roman" pitchFamily="18" charset="0"/>
              </a:rPr>
              <a:t>(-2 </a:t>
            </a:r>
            <a:r>
              <a:rPr lang="ru-RU" sz="2400" b="1" dirty="0" err="1" smtClean="0">
                <a:latin typeface="Times New Roman" pitchFamily="18" charset="0"/>
              </a:rPr>
              <a:t>π</a:t>
            </a:r>
            <a:r>
              <a:rPr lang="ru-RU" sz="2400" b="1" dirty="0" smtClean="0">
                <a:latin typeface="Times New Roman" pitchFamily="18" charset="0"/>
              </a:rPr>
              <a:t>),</a:t>
            </a:r>
            <a:r>
              <a:rPr lang="ru-RU" sz="2400" dirty="0" smtClean="0">
                <a:latin typeface="Times New Roman" pitchFamily="18" charset="0"/>
              </a:rPr>
              <a:t> символ </a:t>
            </a:r>
            <a:r>
              <a:rPr lang="ru-RU" sz="2400" b="1" dirty="0" err="1" smtClean="0">
                <a:latin typeface="Times New Roman" pitchFamily="18" charset="0"/>
              </a:rPr>
              <a:t>π</a:t>
            </a:r>
            <a:r>
              <a:rPr lang="ru-RU" sz="2400" dirty="0" err="1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вставить командой </a:t>
            </a:r>
            <a:r>
              <a:rPr lang="ru-RU" sz="2400" b="1" i="1" dirty="0" smtClean="0">
                <a:latin typeface="Times New Roman" pitchFamily="18" charset="0"/>
              </a:rPr>
              <a:t>Вставка → Символ →Шрифт (</a:t>
            </a:r>
            <a:r>
              <a:rPr lang="ru-RU" sz="2400" i="1" dirty="0" smtClean="0">
                <a:latin typeface="Times New Roman" pitchFamily="18" charset="0"/>
              </a:rPr>
              <a:t>Обычный текст</a:t>
            </a:r>
            <a:r>
              <a:rPr lang="ru-RU" sz="2400" b="1" i="1" dirty="0" smtClean="0">
                <a:latin typeface="Times New Roman" pitchFamily="18" charset="0"/>
              </a:rPr>
              <a:t>) → </a:t>
            </a:r>
            <a:r>
              <a:rPr lang="ru-RU" sz="2400" b="1" i="1" dirty="0" err="1" smtClean="0">
                <a:latin typeface="Times New Roman" pitchFamily="18" charset="0"/>
              </a:rPr>
              <a:t>π </a:t>
            </a:r>
            <a:r>
              <a:rPr lang="ru-RU" sz="2400" b="1" i="1" dirty="0" smtClean="0">
                <a:latin typeface="Times New Roman" pitchFamily="18" charset="0"/>
              </a:rPr>
              <a:t>→ Вставить → Закрыть</a:t>
            </a:r>
            <a:r>
              <a:rPr lang="ru-RU" sz="2400" i="1" dirty="0" smtClean="0">
                <a:latin typeface="Times New Roman" pitchFamily="18" charset="0"/>
              </a:rPr>
              <a:t>;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lphaLcPeriod"/>
            </a:pPr>
            <a:r>
              <a:rPr lang="ru-RU" sz="2400" dirty="0" smtClean="0">
                <a:latin typeface="Times New Roman" pitchFamily="18" charset="0"/>
              </a:rPr>
              <a:t>В ячейку А3 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ввести число </a:t>
            </a:r>
            <a:r>
              <a:rPr lang="ru-RU" sz="2400" b="1" dirty="0" smtClean="0">
                <a:latin typeface="Times New Roman" pitchFamily="18" charset="0"/>
              </a:rPr>
              <a:t>(-3 </a:t>
            </a:r>
            <a:r>
              <a:rPr lang="ru-RU" sz="2400" b="1" dirty="0" err="1" smtClean="0">
                <a:latin typeface="Times New Roman" pitchFamily="18" charset="0"/>
              </a:rPr>
              <a:t>π </a:t>
            </a:r>
            <a:r>
              <a:rPr lang="ru-RU" sz="2400" b="1" dirty="0" smtClean="0">
                <a:latin typeface="Times New Roman" pitchFamily="18" charset="0"/>
              </a:rPr>
              <a:t>/2)( </a:t>
            </a:r>
            <a:r>
              <a:rPr lang="ru-RU" sz="2400" dirty="0" smtClean="0">
                <a:latin typeface="Times New Roman" pitchFamily="18" charset="0"/>
              </a:rPr>
              <a:t>вводить в строке формул), </a:t>
            </a:r>
          </a:p>
          <a:p>
            <a:pPr marL="59055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</a:rPr>
              <a:t>Заполнить </a:t>
            </a:r>
            <a:r>
              <a:rPr lang="ru-RU" sz="2400" smtClean="0">
                <a:latin typeface="Times New Roman" pitchFamily="18" charset="0"/>
              </a:rPr>
              <a:t>ячейки А4-А10.</a:t>
            </a:r>
            <a:endParaRPr lang="ru-RU" sz="2400" dirty="0" smtClean="0">
              <a:latin typeface="Times New Roman" pitchFamily="18" charset="0"/>
            </a:endParaRPr>
          </a:p>
          <a:p>
            <a:pPr marL="59055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</a:rPr>
              <a:t>В ячейку В2 ввести формулу для расчёта значений переменной Х. </a:t>
            </a:r>
          </a:p>
          <a:p>
            <a:pPr marL="59055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</a:rPr>
              <a:t>Вставка → Функция  → категория Математическая →  ПИ;</a:t>
            </a:r>
          </a:p>
          <a:p>
            <a:pPr marL="590550" indent="-533400" eaLnBrk="1" hangingPunct="1">
              <a:lnSpc>
                <a:spcPct val="80000"/>
              </a:lnSpc>
              <a:buFontTx/>
              <a:buAutoNum type="arabicPeriod"/>
            </a:pPr>
            <a:endParaRPr lang="ru-RU" sz="2400" dirty="0" smtClean="0">
              <a:latin typeface="Times New Roman" pitchFamily="18" charset="0"/>
            </a:endParaRP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59436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ПРАКТИЧЕСКАЯ РАБОТА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324600" y="26035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(раздаточный материал)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323850" y="620713"/>
            <a:ext cx="8486775" cy="10810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Тема: </a:t>
            </a:r>
          </a:p>
          <a:p>
            <a:pPr algn="ctr"/>
            <a:r>
              <a:rPr lang="ru-RU" sz="2800" b="1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Построение графиков тригонометрических функций.</a:t>
            </a:r>
          </a:p>
        </p:txBody>
      </p:sp>
    </p:spTree>
  </p:cSld>
  <p:clrMapOvr>
    <a:masterClrMapping/>
  </p:clrMapOvr>
  <p:transition advTm="2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animBg="1"/>
      <p:bldP spid="21509" grpId="0"/>
      <p:bldP spid="215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FF"/>
            </a:gs>
            <a:gs pos="100000">
              <a:srgbClr val="FF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404813"/>
            <a:ext cx="8964612" cy="6192837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95000"/>
              </a:lnSpc>
              <a:buFontTx/>
              <a:buAutoNum type="arabicPeriod" startAt="3"/>
            </a:pPr>
            <a:r>
              <a:rPr lang="ru-RU" sz="2200" dirty="0" smtClean="0">
                <a:latin typeface="Times New Roman" pitchFamily="18" charset="0"/>
              </a:rPr>
              <a:t>Скопировать  формулу маркером </a:t>
            </a:r>
            <a:r>
              <a:rPr lang="ru-RU" sz="2200" dirty="0" err="1" smtClean="0">
                <a:latin typeface="Times New Roman" pitchFamily="18" charset="0"/>
              </a:rPr>
              <a:t>автозаполнения</a:t>
            </a:r>
            <a:r>
              <a:rPr lang="ru-RU" sz="2200" dirty="0" smtClean="0">
                <a:latin typeface="Times New Roman" pitchFamily="18" charset="0"/>
              </a:rPr>
              <a:t>  до ячейки В10 (навести указатель мышки на правый нижний угол выделенной ячейки, должен появится маленький чёрный крестик, нажать левую клавишу мыши и не отпуская протянуть до нужной ячейки);</a:t>
            </a:r>
          </a:p>
          <a:p>
            <a:pPr marL="609600" indent="-609600" eaLnBrk="1" hangingPunct="1">
              <a:lnSpc>
                <a:spcPct val="95000"/>
              </a:lnSpc>
              <a:buFontTx/>
              <a:buAutoNum type="arabicPeriod" startAt="3"/>
            </a:pPr>
            <a:r>
              <a:rPr lang="ru-RU" sz="2200" dirty="0" smtClean="0">
                <a:latin typeface="Times New Roman" pitchFamily="18" charset="0"/>
              </a:rPr>
              <a:t>В ячейку В2 ввести формулу для расчёта значений переменной Х. </a:t>
            </a:r>
            <a:endParaRPr lang="ru-RU" sz="2200" b="1" i="1" dirty="0" smtClean="0">
              <a:latin typeface="Times New Roman" pitchFamily="18" charset="0"/>
            </a:endParaRPr>
          </a:p>
          <a:p>
            <a:pPr marL="990600" lvl="1" indent="-533400" eaLnBrk="1" hangingPunct="1">
              <a:lnSpc>
                <a:spcPct val="95000"/>
              </a:lnSpc>
              <a:buFontTx/>
              <a:buAutoNum type="alphaLcPeriod"/>
            </a:pPr>
            <a:r>
              <a:rPr lang="ru-RU" sz="2200" b="1" i="1" dirty="0" smtClean="0">
                <a:latin typeface="Times New Roman" pitchFamily="18" charset="0"/>
              </a:rPr>
              <a:t>Вставка → Функция  → категория Математическая →  </a:t>
            </a:r>
            <a:r>
              <a:rPr lang="ru-RU" sz="2200" b="1" dirty="0" smtClean="0">
                <a:latin typeface="Times New Roman" pitchFamily="18" charset="0"/>
              </a:rPr>
              <a:t>ПИ</a:t>
            </a:r>
            <a:r>
              <a:rPr lang="ru-RU" sz="2200" b="1" i="1" dirty="0" smtClean="0">
                <a:latin typeface="Times New Roman" pitchFamily="18" charset="0"/>
              </a:rPr>
              <a:t>;</a:t>
            </a:r>
            <a:endParaRPr lang="ru-RU" sz="2200" dirty="0" smtClean="0">
              <a:latin typeface="Times New Roman" pitchFamily="18" charset="0"/>
            </a:endParaRPr>
          </a:p>
          <a:p>
            <a:pPr marL="990600" lvl="1" indent="-533400" eaLnBrk="1" hangingPunct="1">
              <a:lnSpc>
                <a:spcPct val="95000"/>
              </a:lnSpc>
              <a:buFontTx/>
              <a:buAutoNum type="alphaLcPeriod"/>
            </a:pPr>
            <a:r>
              <a:rPr lang="ru-RU" sz="2200" dirty="0" smtClean="0">
                <a:latin typeface="Times New Roman" pitchFamily="18" charset="0"/>
              </a:rPr>
              <a:t>Скопировать  формулу маркером </a:t>
            </a:r>
            <a:r>
              <a:rPr lang="ru-RU" sz="2200" dirty="0" err="1" smtClean="0">
                <a:latin typeface="Times New Roman" pitchFamily="18" charset="0"/>
              </a:rPr>
              <a:t>автозаполнения</a:t>
            </a:r>
            <a:r>
              <a:rPr lang="ru-RU" sz="2200" dirty="0" smtClean="0">
                <a:latin typeface="Times New Roman" pitchFamily="18" charset="0"/>
              </a:rPr>
              <a:t>  до ячейки В10 (навести указатель мышки на правый нижний угол выделенной ячейки, должен появится маленький чёрный крестик, нажать левую клавишу мыши и не отпуская протянуть до нужной ячейки);</a:t>
            </a:r>
          </a:p>
          <a:p>
            <a:pPr marL="990600" lvl="1" indent="-533400" eaLnBrk="1" hangingPunct="1">
              <a:lnSpc>
                <a:spcPct val="95000"/>
              </a:lnSpc>
              <a:buFontTx/>
              <a:buAutoNum type="alphaLcPeriod"/>
            </a:pPr>
            <a:r>
              <a:rPr lang="ru-RU" sz="2200" dirty="0" smtClean="0">
                <a:latin typeface="Times New Roman" pitchFamily="18" charset="0"/>
              </a:rPr>
              <a:t>Отредактировать  введённую формулу</a:t>
            </a:r>
          </a:p>
          <a:p>
            <a:pPr marL="1371600" lvl="2" indent="-457200" eaLnBrk="1" hangingPunct="1">
              <a:lnSpc>
                <a:spcPct val="95000"/>
              </a:lnSpc>
            </a:pPr>
            <a:r>
              <a:rPr lang="ru-RU" sz="2200" dirty="0" smtClean="0">
                <a:latin typeface="Times New Roman" pitchFamily="18" charset="0"/>
              </a:rPr>
              <a:t>Для ячейки В2 –  = </a:t>
            </a:r>
            <a:r>
              <a:rPr lang="ru-RU" sz="2200" b="1" dirty="0" smtClean="0">
                <a:latin typeface="Times New Roman" pitchFamily="18" charset="0"/>
              </a:rPr>
              <a:t>(-2)*ПИ</a:t>
            </a:r>
            <a:r>
              <a:rPr lang="en-US" sz="2200" b="1" dirty="0" smtClean="0">
                <a:latin typeface="Times New Roman" pitchFamily="18" charset="0"/>
              </a:rPr>
              <a:t>()</a:t>
            </a:r>
            <a:endParaRPr lang="ru-RU" sz="2200" b="1" dirty="0" smtClean="0">
              <a:latin typeface="Times New Roman" pitchFamily="18" charset="0"/>
            </a:endParaRPr>
          </a:p>
          <a:p>
            <a:pPr marL="1371600" lvl="2" indent="-457200" eaLnBrk="1" hangingPunct="1">
              <a:lnSpc>
                <a:spcPct val="95000"/>
              </a:lnSpc>
            </a:pPr>
            <a:r>
              <a:rPr lang="ru-RU" sz="2200" dirty="0" smtClean="0">
                <a:latin typeface="Times New Roman" pitchFamily="18" charset="0"/>
              </a:rPr>
              <a:t>Для всех остальных ячеек от В3 до В10 аналогично</a:t>
            </a:r>
          </a:p>
          <a:p>
            <a:pPr marL="857250" indent="-742950" eaLnBrk="1" hangingPunct="1">
              <a:lnSpc>
                <a:spcPct val="95000"/>
              </a:lnSpc>
              <a:buFont typeface="+mj-lt"/>
              <a:buAutoNum type="arabicPeriod" startAt="5"/>
            </a:pPr>
            <a:r>
              <a:rPr lang="ru-RU" sz="2400" dirty="0" smtClean="0">
                <a:latin typeface="Times New Roman" pitchFamily="18" charset="0"/>
              </a:rPr>
              <a:t>Задать формат для ячеек В2-В10 числовой, два знака после запятой;</a:t>
            </a:r>
          </a:p>
          <a:p>
            <a:pPr marL="971550" lvl="1" indent="-457200" eaLnBrk="1" hangingPunct="1">
              <a:lnSpc>
                <a:spcPct val="95000"/>
              </a:lnSpc>
            </a:pPr>
            <a:endParaRPr lang="ru-RU" sz="26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FF"/>
            </a:gs>
            <a:gs pos="100000">
              <a:srgbClr val="FFFF66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353425" cy="5865812"/>
          </a:xfrm>
        </p:spPr>
        <p:txBody>
          <a:bodyPr/>
          <a:lstStyle/>
          <a:p>
            <a:pPr marL="609600" indent="-609600" eaLnBrk="1" hangingPunct="1">
              <a:buFont typeface="+mj-lt"/>
              <a:buAutoNum type="arabicPeriod" startAt="6"/>
            </a:pPr>
            <a:r>
              <a:rPr lang="ru-RU" sz="2400" dirty="0" smtClean="0">
                <a:latin typeface="Times New Roman" pitchFamily="18" charset="0"/>
              </a:rPr>
              <a:t>В ячейку С2 ввести формулу для расчёта значений </a:t>
            </a:r>
            <a:r>
              <a:rPr lang="en-US" sz="2400" b="1" dirty="0" smtClean="0">
                <a:latin typeface="Times New Roman" pitchFamily="18" charset="0"/>
              </a:rPr>
              <a:t>Y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указанную в вашем варианте выполнив команду в ячейке В2: </a:t>
            </a:r>
            <a:r>
              <a:rPr lang="ru-RU" sz="2400" b="1" i="1" dirty="0" smtClean="0">
                <a:latin typeface="Times New Roman" pitchFamily="18" charset="0"/>
              </a:rPr>
              <a:t>Вставка → Функция →  Математическая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</a:rPr>
              <a:t>→ 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SIN</a:t>
            </a:r>
            <a:r>
              <a:rPr lang="ru-RU" sz="2400" b="1" dirty="0" smtClean="0">
                <a:latin typeface="Times New Roman" pitchFamily="18" charset="0"/>
              </a:rPr>
              <a:t>() или  </a:t>
            </a:r>
            <a:r>
              <a:rPr lang="en-US" sz="2400" b="1" dirty="0" smtClean="0">
                <a:latin typeface="Times New Roman" pitchFamily="18" charset="0"/>
              </a:rPr>
              <a:t>COS</a:t>
            </a:r>
            <a:r>
              <a:rPr lang="ru-RU" sz="2400" b="1" dirty="0" smtClean="0">
                <a:latin typeface="Times New Roman" pitchFamily="18" charset="0"/>
              </a:rPr>
              <a:t>() </a:t>
            </a:r>
            <a:r>
              <a:rPr lang="ru-RU" sz="2400" b="1" i="1" dirty="0" smtClean="0">
                <a:latin typeface="Times New Roman" pitchFamily="18" charset="0"/>
              </a:rPr>
              <a:t>→ 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</a:rPr>
              <a:t>Аргумент функции → Число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</a:rPr>
              <a:t>→ </a:t>
            </a:r>
            <a:r>
              <a:rPr lang="ru-RU" sz="2400" dirty="0" smtClean="0">
                <a:latin typeface="Times New Roman" pitchFamily="18" charset="0"/>
              </a:rPr>
              <a:t>  щёлкнуть левой клавишей мыши на ячейки </a:t>
            </a:r>
            <a:r>
              <a:rPr lang="en-US" sz="2400" b="1" i="1" dirty="0" smtClean="0">
                <a:latin typeface="Times New Roman" pitchFamily="18" charset="0"/>
              </a:rPr>
              <a:t>B</a:t>
            </a:r>
            <a:r>
              <a:rPr lang="ru-RU" sz="2400" b="1" i="1" dirty="0" smtClean="0">
                <a:latin typeface="Times New Roman" pitchFamily="18" charset="0"/>
              </a:rPr>
              <a:t>2,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</a:rPr>
              <a:t>→ ОК</a:t>
            </a:r>
            <a:r>
              <a:rPr lang="ru-RU" sz="2400" dirty="0" smtClean="0">
                <a:latin typeface="Times New Roman" pitchFamily="18" charset="0"/>
              </a:rPr>
              <a:t>;</a:t>
            </a:r>
          </a:p>
          <a:p>
            <a:pPr marL="609600" indent="-609600" eaLnBrk="1" hangingPunct="1">
              <a:buFont typeface="+mj-lt"/>
              <a:buAutoNum type="arabicPeriod" startAt="6"/>
            </a:pPr>
            <a:r>
              <a:rPr lang="ru-RU" sz="2400" dirty="0" smtClean="0">
                <a:latin typeface="Times New Roman" pitchFamily="18" charset="0"/>
              </a:rPr>
              <a:t>Копировать формулу ячейки С2 маркером </a:t>
            </a:r>
            <a:r>
              <a:rPr lang="ru-RU" sz="2400" dirty="0" err="1" smtClean="0">
                <a:latin typeface="Times New Roman" pitchFamily="18" charset="0"/>
              </a:rPr>
              <a:t>автозаполнения</a:t>
            </a:r>
            <a:r>
              <a:rPr lang="ru-RU" sz="2400" dirty="0" smtClean="0">
                <a:latin typeface="Times New Roman" pitchFamily="18" charset="0"/>
              </a:rPr>
              <a:t> до ячейки С10;    </a:t>
            </a:r>
          </a:p>
          <a:p>
            <a:pPr marL="609600" indent="-609600" eaLnBrk="1" hangingPunct="1">
              <a:buFont typeface="+mj-lt"/>
              <a:buAutoNum type="arabicPeriod" startAt="6"/>
            </a:pPr>
            <a:r>
              <a:rPr lang="ru-RU" sz="2400" dirty="0" smtClean="0">
                <a:latin typeface="Times New Roman" pitchFamily="18" charset="0"/>
              </a:rPr>
              <a:t>  Выделить диапазон ячеек С2-С10 и задать формат числовой, два знака после запятой;  </a:t>
            </a:r>
          </a:p>
          <a:p>
            <a:pPr marL="609600" indent="-609600" eaLnBrk="1" hangingPunct="1">
              <a:buFont typeface="+mj-lt"/>
              <a:buAutoNum type="arabicPeriod" startAt="6"/>
            </a:pPr>
            <a:r>
              <a:rPr lang="ru-RU" sz="2400" dirty="0" smtClean="0">
                <a:latin typeface="Times New Roman" pitchFamily="18" charset="0"/>
              </a:rPr>
              <a:t>Построить график  заданной тригонометрической функции; </a:t>
            </a:r>
          </a:p>
        </p:txBody>
      </p:sp>
    </p:spTree>
  </p:cSld>
  <p:clrMapOvr>
    <a:masterClrMapping/>
  </p:clrMapOvr>
  <p:transition advTm="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9933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856662" cy="4525963"/>
          </a:xfrm>
        </p:spPr>
        <p:txBody>
          <a:bodyPr/>
          <a:lstStyle/>
          <a:p>
            <a:pPr eaLnBrk="1" hangingPunct="1"/>
            <a:r>
              <a:rPr lang="ru-RU" smtClean="0"/>
              <a:t>Работа в группах по 2  человека.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r>
              <a:rPr lang="ru-RU" smtClean="0"/>
              <a:t>Словесный метод (рассказ, объяснение), практический метод. 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r>
              <a:rPr lang="ru-RU" smtClean="0"/>
              <a:t>Учитель-координатор.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748823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методы ведения урока: </a:t>
            </a:r>
          </a:p>
        </p:txBody>
      </p:sp>
    </p:spTree>
  </p:cSld>
  <p:clrMapOvr>
    <a:masterClrMapping/>
  </p:clrMapOvr>
  <p:transition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8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8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99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590391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 startAt="10"/>
            </a:pPr>
            <a:r>
              <a:rPr lang="ru-RU" sz="2400" dirty="0" smtClean="0">
                <a:latin typeface="Times New Roman" pitchFamily="18" charset="0"/>
              </a:rPr>
              <a:t>Формат области построения </a:t>
            </a:r>
            <a:r>
              <a:rPr lang="ru-RU" sz="2400" b="1" dirty="0" smtClean="0">
                <a:latin typeface="Times New Roman" pitchFamily="18" charset="0"/>
              </a:rPr>
              <a:t>→ </a:t>
            </a:r>
            <a:r>
              <a:rPr lang="ru-RU" sz="2400" b="1" i="1" dirty="0" smtClean="0">
                <a:latin typeface="Times New Roman" pitchFamily="18" charset="0"/>
              </a:rPr>
              <a:t>Жёлтый цвет</a:t>
            </a:r>
            <a:r>
              <a:rPr lang="ru-RU" sz="2400" dirty="0" smtClean="0">
                <a:latin typeface="Times New Roman" pitchFamily="18" charset="0"/>
              </a:rPr>
              <a:t> заливки;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10"/>
            </a:pPr>
            <a:r>
              <a:rPr lang="ru-RU" sz="2400" dirty="0" smtClean="0">
                <a:latin typeface="Times New Roman" pitchFamily="18" charset="0"/>
              </a:rPr>
              <a:t>Формат вертикальной оси графика → самая толстая линия→ </a:t>
            </a:r>
            <a:r>
              <a:rPr lang="ru-RU" sz="2400" i="1" dirty="0" smtClean="0">
                <a:latin typeface="Times New Roman" pitchFamily="18" charset="0"/>
              </a:rPr>
              <a:t>Шрифт</a:t>
            </a:r>
            <a:r>
              <a:rPr lang="ru-RU" sz="2400" b="1" i="1" dirty="0" smtClean="0">
                <a:latin typeface="Times New Roman" pitchFamily="18" charset="0"/>
              </a:rPr>
              <a:t> →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</a:rPr>
              <a:t>Полужирный</a:t>
            </a:r>
            <a:r>
              <a:rPr lang="ru-RU" sz="2400" b="1" i="1" dirty="0" smtClean="0">
                <a:latin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</a:rPr>
              <a:t> размер </a:t>
            </a:r>
            <a:r>
              <a:rPr lang="ru-RU" sz="2400" i="1" dirty="0" smtClean="0">
                <a:latin typeface="Times New Roman" pitchFamily="18" charset="0"/>
              </a:rPr>
              <a:t>14</a:t>
            </a:r>
            <a:r>
              <a:rPr lang="ru-RU" sz="2400" dirty="0" smtClean="0">
                <a:latin typeface="Times New Roman" pitchFamily="18" charset="0"/>
              </a:rPr>
              <a:t>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10"/>
            </a:pPr>
            <a:r>
              <a:rPr lang="ru-RU" sz="2400" dirty="0" smtClean="0">
                <a:latin typeface="Times New Roman" pitchFamily="18" charset="0"/>
              </a:rPr>
              <a:t>Перейти на вкладку </a:t>
            </a:r>
            <a:r>
              <a:rPr lang="ru-RU" sz="2400" b="1" i="1" dirty="0" smtClean="0">
                <a:latin typeface="Times New Roman" pitchFamily="18" charset="0"/>
              </a:rPr>
              <a:t>Шкала,</a:t>
            </a:r>
            <a:r>
              <a:rPr lang="ru-RU" sz="2400" dirty="0" smtClean="0">
                <a:latin typeface="Times New Roman" pitchFamily="18" charset="0"/>
              </a:rPr>
              <a:t> устанавливаем </a:t>
            </a:r>
            <a:r>
              <a:rPr lang="ru-RU" sz="2400" b="1" i="1" dirty="0" smtClean="0">
                <a:latin typeface="Times New Roman" pitchFamily="18" charset="0"/>
              </a:rPr>
              <a:t>Минимальное значение </a:t>
            </a:r>
            <a:r>
              <a:rPr lang="ru-RU" sz="2400" b="1" dirty="0" smtClean="0">
                <a:latin typeface="Times New Roman" pitchFamily="18" charset="0"/>
              </a:rPr>
              <a:t>-1</a:t>
            </a:r>
            <a:r>
              <a:rPr lang="ru-RU" sz="2400" b="1" i="1" dirty="0" smtClean="0">
                <a:latin typeface="Times New Roman" pitchFamily="18" charset="0"/>
              </a:rPr>
              <a:t> →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</a:rPr>
              <a:t>Максимальное значение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+1 </a:t>
            </a:r>
            <a:r>
              <a:rPr lang="ru-RU" sz="2400" b="1" i="1" dirty="0" smtClean="0">
                <a:latin typeface="Times New Roman" pitchFamily="18" charset="0"/>
              </a:rPr>
              <a:t>→ Цена основного деления  0,5 → Шрифт</a:t>
            </a:r>
            <a:r>
              <a:rPr lang="ru-RU" sz="2400" dirty="0" smtClean="0">
                <a:latin typeface="Times New Roman" pitchFamily="18" charset="0"/>
              </a:rPr>
              <a:t>, </a:t>
            </a:r>
            <a:r>
              <a:rPr lang="ru-RU" sz="2400" b="1" i="1" dirty="0" smtClean="0">
                <a:latin typeface="Times New Roman" pitchFamily="18" charset="0"/>
              </a:rPr>
              <a:t>Полужирный</a:t>
            </a:r>
            <a:r>
              <a:rPr lang="ru-RU" sz="2400" dirty="0" smtClean="0">
                <a:latin typeface="Times New Roman" pitchFamily="18" charset="0"/>
              </a:rPr>
              <a:t> размер </a:t>
            </a:r>
            <a:r>
              <a:rPr lang="ru-RU" sz="2400" b="1" dirty="0" smtClean="0">
                <a:latin typeface="Times New Roman" pitchFamily="18" charset="0"/>
              </a:rPr>
              <a:t>14</a:t>
            </a:r>
            <a:r>
              <a:rPr lang="ru-RU" sz="2400" dirty="0" smtClean="0">
                <a:latin typeface="Times New Roman" pitchFamily="18" charset="0"/>
              </a:rPr>
              <a:t>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10"/>
            </a:pPr>
            <a:r>
              <a:rPr lang="ru-RU" sz="2400" dirty="0" smtClean="0">
                <a:latin typeface="Times New Roman" pitchFamily="18" charset="0"/>
              </a:rPr>
              <a:t>Формат горизонтальной оси графика: </a:t>
            </a:r>
            <a:r>
              <a:rPr lang="ru-RU" sz="2400" b="1" i="1" dirty="0" smtClean="0">
                <a:latin typeface="Times New Roman" pitchFamily="18" charset="0"/>
              </a:rPr>
              <a:t>Толщина →</a:t>
            </a:r>
            <a:r>
              <a:rPr lang="ru-RU" sz="2400" dirty="0" smtClean="0">
                <a:latin typeface="Times New Roman" pitchFamily="18" charset="0"/>
              </a:rPr>
              <a:t> самая толстая линия;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10"/>
            </a:pPr>
            <a:r>
              <a:rPr lang="ru-RU" sz="2400" dirty="0" smtClean="0">
                <a:latin typeface="Times New Roman" pitchFamily="18" charset="0"/>
              </a:rPr>
              <a:t>Перейти на вкладку </a:t>
            </a:r>
            <a:r>
              <a:rPr lang="ru-RU" sz="2400" b="1" i="1" dirty="0" smtClean="0">
                <a:latin typeface="Times New Roman" pitchFamily="18" charset="0"/>
              </a:rPr>
              <a:t>Шкала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</a:rPr>
              <a:t>→ Пересечение с осью У (значений)</a:t>
            </a:r>
            <a:r>
              <a:rPr lang="ru-RU" sz="2400" dirty="0" smtClean="0">
                <a:latin typeface="Times New Roman" pitchFamily="18" charset="0"/>
              </a:rPr>
              <a:t> поставить  </a:t>
            </a:r>
            <a:r>
              <a:rPr lang="ru-RU" sz="2400" b="1" dirty="0" smtClean="0">
                <a:latin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</a:rPr>
              <a:t>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10"/>
            </a:pPr>
            <a:r>
              <a:rPr lang="ru-RU" sz="2400" dirty="0" smtClean="0">
                <a:latin typeface="Times New Roman" pitchFamily="18" charset="0"/>
              </a:rPr>
              <a:t>Линии графика: Цвет синий → Толщина (самая толстая линия);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10"/>
            </a:pPr>
            <a:r>
              <a:rPr lang="ru-RU" sz="2400" dirty="0" smtClean="0">
                <a:latin typeface="Times New Roman" pitchFamily="18" charset="0"/>
              </a:rPr>
              <a:t>Сделать щелчок левой клавишей мыши на названии оси Х и не отпуская её переместить  «Х» в право перед горизонтальной осью;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10"/>
            </a:pPr>
            <a:endParaRPr lang="ru-RU" sz="2400" dirty="0" smtClean="0">
              <a:latin typeface="Times New Roman" pitchFamily="18" charset="0"/>
            </a:endParaRP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67405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ФОРМАТИРОВАНИЕ ГРАФИКА </a:t>
            </a:r>
          </a:p>
        </p:txBody>
      </p:sp>
    </p:spTree>
  </p:cSld>
  <p:clrMapOvr>
    <a:masterClrMapping/>
  </p:clrMapOvr>
  <p:transition advTm="2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FF"/>
            </a:gs>
            <a:gs pos="50000">
              <a:srgbClr val="FFFF66"/>
            </a:gs>
            <a:gs pos="100000">
              <a:srgbClr val="9933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5888"/>
            <a:ext cx="8856663" cy="6408737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16"/>
            </a:pPr>
            <a:r>
              <a:rPr lang="ru-RU" sz="2400" dirty="0" smtClean="0">
                <a:latin typeface="Times New Roman" pitchFamily="18" charset="0"/>
              </a:rPr>
              <a:t>Название оси </a:t>
            </a:r>
            <a:r>
              <a:rPr lang="ru-RU" sz="2400" b="1" dirty="0" smtClean="0">
                <a:latin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</a:rPr>
              <a:t> переместить по вертикальной оси вверх;</a:t>
            </a:r>
          </a:p>
          <a:p>
            <a:pPr marL="609600" indent="-609600" eaLnBrk="1" hangingPunct="1">
              <a:buFontTx/>
              <a:buAutoNum type="arabicPeriod" startAt="16"/>
            </a:pPr>
            <a:r>
              <a:rPr lang="ru-RU" sz="2400" dirty="0" smtClean="0">
                <a:latin typeface="Times New Roman" pitchFamily="18" charset="0"/>
              </a:rPr>
              <a:t> Для построения второго графика повторить пункты 1-16.</a:t>
            </a:r>
            <a:endParaRPr lang="ru-RU" sz="2400" b="1" i="1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rabicPeriod" startAt="16"/>
            </a:pPr>
            <a:r>
              <a:rPr lang="ru-RU" sz="2400" b="1" i="1" dirty="0" smtClean="0">
                <a:latin typeface="Times New Roman" pitchFamily="18" charset="0"/>
              </a:rPr>
              <a:t>На работе указать фамилии тех, кто выполнял работу </a:t>
            </a:r>
            <a:r>
              <a:rPr lang="ru-RU" sz="2400" i="1" dirty="0" smtClean="0">
                <a:latin typeface="Times New Roman" pitchFamily="18" charset="0"/>
              </a:rPr>
              <a:t>(рядом с таблицами данных для построения графиков)</a:t>
            </a:r>
            <a:r>
              <a:rPr lang="ru-RU" sz="2400" b="1" i="1" dirty="0" smtClean="0">
                <a:latin typeface="Times New Roman" pitchFamily="18" charset="0"/>
              </a:rPr>
              <a:t>, и дать самооценку вклада каждого участника группы  при выполнении задания (оценкой).</a:t>
            </a:r>
            <a:endParaRPr lang="ru-RU" sz="2400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rabicPeriod" startAt="16"/>
            </a:pPr>
            <a:r>
              <a:rPr lang="ru-RU" sz="2400" dirty="0" smtClean="0">
                <a:latin typeface="Times New Roman" pitchFamily="18" charset="0"/>
              </a:rPr>
              <a:t> Сохранить результат работы в файле с именем «</a:t>
            </a:r>
            <a:r>
              <a:rPr lang="ru-RU" sz="2400" b="1" dirty="0" smtClean="0">
                <a:latin typeface="Times New Roman" pitchFamily="18" charset="0"/>
              </a:rPr>
              <a:t>Графики функции Фамилия</a:t>
            </a:r>
            <a:r>
              <a:rPr lang="ru-RU" sz="2400" dirty="0" smtClean="0">
                <a:latin typeface="Times New Roman" pitchFamily="18" charset="0"/>
              </a:rPr>
              <a:t>» в папке группы.</a:t>
            </a:r>
          </a:p>
        </p:txBody>
      </p:sp>
    </p:spTree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FF"/>
            </a:gs>
            <a:gs pos="50000">
              <a:srgbClr val="FFFF66"/>
            </a:gs>
            <a:gs pos="100000">
              <a:srgbClr val="9933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12863"/>
            <a:ext cx="9144000" cy="55451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Чтобы получить:</a:t>
            </a:r>
            <a:endParaRPr lang="ru-RU" sz="2400" b="1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Оценку «3»</a:t>
            </a:r>
            <a:r>
              <a:rPr lang="ru-RU" sz="2400" smtClean="0">
                <a:latin typeface="Times New Roman" pitchFamily="18" charset="0"/>
              </a:rPr>
              <a:t> - необходимо правильно построить  графики заданных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                        функций, при работе могут быть допущены ошибки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                         или неточности при форматировании графиков  в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                         ходе построения одного из графиков или построен и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                         отформатирован правильно только один из графиков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                         заданных функций.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Оценку «4»</a:t>
            </a:r>
            <a:r>
              <a:rPr lang="ru-RU" sz="2400" smtClean="0">
                <a:latin typeface="Times New Roman" pitchFamily="18" charset="0"/>
              </a:rPr>
              <a:t> - необходимо правильно построить оба графика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                        заданных функций, при работе могут быть допущены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                        неточности только при форматировании графиков.</a:t>
            </a:r>
            <a:endParaRPr lang="ru-RU" sz="2400" b="1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Оценку «5»</a:t>
            </a:r>
            <a:r>
              <a:rPr lang="ru-RU" sz="2400" smtClean="0">
                <a:latin typeface="Times New Roman" pitchFamily="18" charset="0"/>
              </a:rPr>
              <a:t> - необходимо правильно построить и отформатировать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                        оба графика заданных функций.</a:t>
            </a: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2484438" y="188913"/>
            <a:ext cx="34861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Критерии оценок 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11863" y="188913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(раздаточный материал)</a:t>
            </a: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2700338" y="836613"/>
            <a:ext cx="4464050" cy="5524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 дисциплине «Информатика»</a:t>
            </a:r>
          </a:p>
        </p:txBody>
      </p:sp>
    </p:spTree>
  </p:cSld>
  <p:clrMapOvr>
    <a:masterClrMapping/>
  </p:clrMapOvr>
  <p:transition advTm="2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3" grpId="0" animBg="1"/>
      <p:bldP spid="27654" grpId="0"/>
      <p:bldP spid="2765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FF"/>
            </a:gs>
            <a:gs pos="100000">
              <a:srgbClr val="FF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836613"/>
            <a:ext cx="8856663" cy="5905500"/>
          </a:xfrm>
        </p:spPr>
        <p:txBody>
          <a:bodyPr/>
          <a:lstStyle/>
          <a:p>
            <a:pPr marL="0" indent="176213" algn="ctr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Критерии оценки  теста «Проверь себя»:</a:t>
            </a:r>
            <a:endParaRPr lang="ru-RU" sz="2400" dirty="0" smtClean="0">
              <a:latin typeface="Times New Roman" pitchFamily="18" charset="0"/>
            </a:endParaRPr>
          </a:p>
          <a:p>
            <a:pPr marL="0" indent="176213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За каждое задание, выполненное </a:t>
            </a:r>
          </a:p>
          <a:p>
            <a:pPr marL="0" indent="176213"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с первого раза – 2 балла;</a:t>
            </a:r>
          </a:p>
          <a:p>
            <a:pPr marL="0" indent="176213"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со второго раза – 1 балл;</a:t>
            </a:r>
          </a:p>
          <a:p>
            <a:pPr marL="0" indent="176213"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с третьего и четвёртого раза – 0 баллов.</a:t>
            </a:r>
          </a:p>
          <a:p>
            <a:pPr marL="0" indent="176213" eaLnBrk="1" hangingPunct="1">
              <a:lnSpc>
                <a:spcPct val="90000"/>
              </a:lnSpc>
              <a:buFontTx/>
              <a:buNone/>
            </a:pPr>
            <a:endParaRPr lang="ru-RU" sz="1400" dirty="0" smtClean="0">
              <a:latin typeface="Times New Roman" pitchFamily="18" charset="0"/>
            </a:endParaRPr>
          </a:p>
          <a:p>
            <a:pPr marL="0" indent="176213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Заработанные баллы надо проставить в колонку </a:t>
            </a:r>
            <a:r>
              <a:rPr lang="ru-RU" sz="2400" b="1" dirty="0" smtClean="0">
                <a:latin typeface="Times New Roman" pitchFamily="18" charset="0"/>
              </a:rPr>
              <a:t>«Количество баллов»</a:t>
            </a:r>
            <a:r>
              <a:rPr lang="ru-RU" sz="2400" dirty="0" smtClean="0">
                <a:latin typeface="Times New Roman" pitchFamily="18" charset="0"/>
              </a:rPr>
              <a:t> тест «Проверь себя» в таблицу «Оценочного листа» напротив каждого задания. Затем подсчитать общее количество баллов за тест. </a:t>
            </a:r>
            <a:endParaRPr lang="ru-RU" sz="2400" b="1" dirty="0" smtClean="0">
              <a:latin typeface="Times New Roman" pitchFamily="18" charset="0"/>
            </a:endParaRPr>
          </a:p>
          <a:p>
            <a:pPr marL="0" indent="176213" algn="ctr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Максимальное число баллов за тест – 8 баллов.</a:t>
            </a:r>
          </a:p>
          <a:p>
            <a:pPr marL="0" indent="176213" algn="ctr" eaLnBrk="1" hangingPunct="1">
              <a:lnSpc>
                <a:spcPct val="90000"/>
              </a:lnSpc>
              <a:buFontTx/>
              <a:buNone/>
            </a:pPr>
            <a:endParaRPr lang="ru-RU" sz="1400" b="1" dirty="0" smtClean="0">
              <a:latin typeface="Times New Roman" pitchFamily="18" charset="0"/>
            </a:endParaRPr>
          </a:p>
          <a:p>
            <a:pPr marL="0" indent="176213" algn="ctr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Критерии оценки  за устный ответ:</a:t>
            </a:r>
            <a:endParaRPr lang="ru-RU" sz="2400" dirty="0" smtClean="0">
              <a:latin typeface="Times New Roman" pitchFamily="18" charset="0"/>
            </a:endParaRPr>
          </a:p>
          <a:p>
            <a:pPr marL="0" indent="176213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За каждый правильный  устный ответ команда получает 1 балл.</a:t>
            </a:r>
          </a:p>
          <a:p>
            <a:pPr marL="0" indent="176213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За каждый правильный ответ по свойствам функции команда</a:t>
            </a:r>
          </a:p>
          <a:p>
            <a:pPr marL="0" indent="176213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получает 3 балл.</a:t>
            </a:r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339975" y="115888"/>
            <a:ext cx="4464050" cy="5524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 дисциплине «Математика»</a:t>
            </a:r>
          </a:p>
        </p:txBody>
      </p:sp>
    </p:spTree>
  </p:cSld>
  <p:clrMapOvr>
    <a:masterClrMapping/>
  </p:clrMapOvr>
  <p:transition advTm="2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F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WordArt 4"/>
          <p:cNvSpPr>
            <a:spLocks noChangeArrowheads="1" noChangeShapeType="1" noTextEdit="1"/>
          </p:cNvSpPr>
          <p:nvPr/>
        </p:nvSpPr>
        <p:spPr bwMode="auto">
          <a:xfrm>
            <a:off x="900113" y="1916113"/>
            <a:ext cx="7056437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Работы студентов</a:t>
            </a:r>
          </a:p>
        </p:txBody>
      </p:sp>
      <p:graphicFrame>
        <p:nvGraphicFramePr>
          <p:cNvPr id="80082" name="Group 1234"/>
          <p:cNvGraphicFramePr>
            <a:graphicFrameLocks noGrp="1"/>
          </p:cNvGraphicFramePr>
          <p:nvPr/>
        </p:nvGraphicFramePr>
        <p:xfrm>
          <a:off x="-1057275" y="4722813"/>
          <a:ext cx="600075" cy="518160"/>
        </p:xfrm>
        <a:graphic>
          <a:graphicData uri="http://schemas.openxmlformats.org/drawingml/2006/table">
            <a:tbl>
              <a:tblPr/>
              <a:tblGrid>
                <a:gridCol w="600075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6" name="Picture 224" descr="clip_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39800" y="-13908088"/>
            <a:ext cx="10668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658" descr="clip_image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39800" y="-13908088"/>
            <a:ext cx="10648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33FF"/>
            </a:gs>
            <a:gs pos="64999">
              <a:srgbClr val="FFFF66"/>
            </a:gs>
            <a:gs pos="100000">
              <a:srgbClr val="FFFF6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2" cstate="print"/>
          <a:srcRect r="31094" b="11485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14938" y="1071563"/>
            <a:ext cx="2500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Сергееева - 5</a:t>
            </a:r>
          </a:p>
          <a:p>
            <a:r>
              <a:rPr lang="ru-RU" sz="2400"/>
              <a:t>Полинова -5 </a:t>
            </a:r>
          </a:p>
        </p:txBody>
      </p:sp>
    </p:spTree>
  </p:cSld>
  <p:clrMapOvr>
    <a:masterClrMapping/>
  </p:clrMapOvr>
  <p:transition advTm="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6"/>
          <p:cNvPicPr>
            <a:picLocks noChangeAspect="1" noChangeArrowheads="1"/>
          </p:cNvPicPr>
          <p:nvPr/>
        </p:nvPicPr>
        <p:blipFill>
          <a:blip r:embed="rId2" cstate="print"/>
          <a:srcRect r="14218" b="4462"/>
          <a:stretch>
            <a:fillRect/>
          </a:stretch>
        </p:blipFill>
        <p:spPr bwMode="auto">
          <a:xfrm>
            <a:off x="0" y="26988"/>
            <a:ext cx="9144000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86313" y="1285875"/>
            <a:ext cx="2571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Кантарова - 4</a:t>
            </a:r>
          </a:p>
          <a:p>
            <a:r>
              <a:rPr lang="ru-RU" sz="2400"/>
              <a:t> </a:t>
            </a:r>
          </a:p>
        </p:txBody>
      </p:sp>
    </p:spTree>
  </p:cSld>
  <p:clrMapOvr>
    <a:masterClrMapping/>
  </p:clrMapOvr>
  <p:transition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/>
          <p:cNvPicPr>
            <a:picLocks noChangeAspect="1" noChangeArrowheads="1"/>
          </p:cNvPicPr>
          <p:nvPr/>
        </p:nvPicPr>
        <p:blipFill>
          <a:blip r:embed="rId2" cstate="print"/>
          <a:srcRect r="19806" b="48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286500" y="1357313"/>
            <a:ext cx="2500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Михалёва - 4</a:t>
            </a:r>
          </a:p>
          <a:p>
            <a:r>
              <a:rPr lang="ru-RU" sz="2400"/>
              <a:t>Дляверова -4 </a:t>
            </a:r>
          </a:p>
        </p:txBody>
      </p:sp>
    </p:spTree>
  </p:cSld>
  <p:clrMapOvr>
    <a:masterClrMapping/>
  </p:clrMapOvr>
  <p:transition advTm="3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/>
          <p:cNvPicPr>
            <a:picLocks noChangeAspect="1" noChangeArrowheads="1"/>
          </p:cNvPicPr>
          <p:nvPr/>
        </p:nvPicPr>
        <p:blipFill>
          <a:blip r:embed="rId2" cstate="print"/>
          <a:srcRect r="18718" b="51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00688" y="1357313"/>
            <a:ext cx="2571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Лемонова - 4</a:t>
            </a:r>
          </a:p>
          <a:p>
            <a:r>
              <a:rPr lang="ru-RU" sz="2400"/>
              <a:t>Никандрова -4 </a:t>
            </a:r>
          </a:p>
        </p:txBody>
      </p:sp>
    </p:spTree>
  </p:cSld>
  <p:clrMapOvr>
    <a:masterClrMapping/>
  </p:clrMapOvr>
  <p:transition advTm="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/>
          <p:cNvPicPr>
            <a:picLocks noChangeAspect="1" noChangeArrowheads="1"/>
          </p:cNvPicPr>
          <p:nvPr/>
        </p:nvPicPr>
        <p:blipFill>
          <a:blip r:embed="rId2" cstate="print"/>
          <a:srcRect r="20459" b="15727"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286500" y="1357313"/>
            <a:ext cx="20748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Лебедева - 5</a:t>
            </a:r>
          </a:p>
          <a:p>
            <a:r>
              <a:rPr lang="ru-RU" sz="2400"/>
              <a:t>Докторова -5 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9933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3059113" y="476250"/>
            <a:ext cx="2428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План урока</a:t>
            </a:r>
          </a:p>
        </p:txBody>
      </p:sp>
      <p:graphicFrame>
        <p:nvGraphicFramePr>
          <p:cNvPr id="6348" name="Group 204"/>
          <p:cNvGraphicFramePr>
            <a:graphicFrameLocks noGrp="1"/>
          </p:cNvGraphicFramePr>
          <p:nvPr/>
        </p:nvGraphicFramePr>
        <p:xfrm>
          <a:off x="179388" y="1125538"/>
          <a:ext cx="8785225" cy="5190808"/>
        </p:xfrm>
        <a:graphic>
          <a:graphicData uri="http://schemas.openxmlformats.org/drawingml/2006/table">
            <a:tbl>
              <a:tblPr/>
              <a:tblGrid>
                <a:gridCol w="647700"/>
                <a:gridCol w="3097212"/>
                <a:gridCol w="863600"/>
                <a:gridCol w="4176713"/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Приёмы и методы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Организационный момент.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Инструктивно- методический ввод.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готовности к уроку.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Объяснение целей, задач и порядка ведения урока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II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Экскурс в историю.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Выступление студентов с презентациями «История Тригонометрии», «Тригонометрические функции»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Актуализация знаний учащихся.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Повторение пройденного материала.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теста «Проверь себя».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умений действовать по алгоритму.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работа в группах на компьютере.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(Критерии оценки, самооценка деятельности групп).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ответов.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Проверка правильности выполнения заданий.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результатам работы учащихся в группах выставление оценок.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Домашнее задание.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r>
                        <a:rPr kumimoji="0" 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Повторить свойства тригонометрических функций.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7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/>
          <p:cNvPicPr>
            <a:picLocks noChangeAspect="1" noChangeArrowheads="1"/>
          </p:cNvPicPr>
          <p:nvPr/>
        </p:nvPicPr>
        <p:blipFill>
          <a:blip r:embed="rId2" cstate="print"/>
          <a:srcRect r="12737" b="5852"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86438" y="1214438"/>
            <a:ext cx="2419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Прокофьева - 4</a:t>
            </a:r>
          </a:p>
          <a:p>
            <a:r>
              <a:rPr lang="ru-RU" sz="2400"/>
              <a:t>Вартанян - 4</a:t>
            </a:r>
          </a:p>
        </p:txBody>
      </p:sp>
    </p:spTree>
  </p:cSld>
  <p:clrMapOvr>
    <a:masterClrMapping/>
  </p:clrMapOvr>
  <p:transition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4"/>
          <p:cNvPicPr>
            <a:picLocks noChangeAspect="1" noChangeArrowheads="1"/>
          </p:cNvPicPr>
          <p:nvPr/>
        </p:nvPicPr>
        <p:blipFill>
          <a:blip r:embed="rId2" cstate="print"/>
          <a:srcRect r="19109" b="14052"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43625" y="1500188"/>
            <a:ext cx="21605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Мишуткина -5</a:t>
            </a:r>
          </a:p>
          <a:p>
            <a:r>
              <a:rPr lang="ru-RU" sz="2400"/>
              <a:t>Новикова - 3</a:t>
            </a:r>
          </a:p>
        </p:txBody>
      </p:sp>
    </p:spTree>
  </p:cSld>
  <p:clrMapOvr>
    <a:masterClrMapping/>
  </p:clrMapOvr>
  <p:transition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/>
          <p:cNvPicPr>
            <a:picLocks noChangeAspect="1" noChangeArrowheads="1"/>
          </p:cNvPicPr>
          <p:nvPr/>
        </p:nvPicPr>
        <p:blipFill>
          <a:blip r:embed="rId2" cstate="print"/>
          <a:srcRect r="14586" b="199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00688" y="1357313"/>
            <a:ext cx="2405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Колотилова - 4 </a:t>
            </a:r>
          </a:p>
          <a:p>
            <a:r>
              <a:rPr lang="ru-RU" sz="2400"/>
              <a:t>Белкина - 4</a:t>
            </a:r>
          </a:p>
        </p:txBody>
      </p:sp>
    </p:spTree>
  </p:cSld>
  <p:clrMapOvr>
    <a:masterClrMapping/>
  </p:clrMapOvr>
  <p:transition advTm="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33FF"/>
            </a:gs>
            <a:gs pos="50000">
              <a:srgbClr val="FFFF66"/>
            </a:gs>
            <a:gs pos="100000">
              <a:srgbClr val="9933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V</a:t>
            </a:r>
            <a:r>
              <a:rPr lang="ru-RU" sz="3600" smtClean="0"/>
              <a:t>   </a:t>
            </a:r>
            <a:r>
              <a:rPr lang="ru-RU" sz="3600" smtClean="0">
                <a:latin typeface="Times New Roman" pitchFamily="18" charset="0"/>
              </a:rPr>
              <a:t>Подведение</a:t>
            </a:r>
            <a:r>
              <a:rPr lang="ru-RU" sz="3600" smtClean="0"/>
              <a:t> итогов.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331311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3000" smtClean="0">
                <a:latin typeface="Times New Roman" pitchFamily="18" charset="0"/>
              </a:rPr>
              <a:t>Оценка устных ответов.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000" smtClean="0">
                <a:latin typeface="Times New Roman" pitchFamily="18" charset="0"/>
              </a:rPr>
              <a:t>Оценка за выполнение теста.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000" smtClean="0">
                <a:latin typeface="Times New Roman" pitchFamily="18" charset="0"/>
              </a:rPr>
              <a:t>Оценка за выполнение практической работы на ПК.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000" smtClean="0">
                <a:latin typeface="Times New Roman" pitchFamily="18" charset="0"/>
              </a:rPr>
              <a:t>Студенты оценивают свою работу на уроке (самооценка).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5288" y="4365625"/>
            <a:ext cx="842486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VI </a:t>
            </a:r>
            <a:r>
              <a:rPr lang="ru-RU" sz="3600">
                <a:latin typeface="Times New Roman" pitchFamily="18" charset="0"/>
              </a:rPr>
              <a:t>Домашнее</a:t>
            </a:r>
            <a:r>
              <a:rPr lang="ru-RU" sz="3600"/>
              <a:t> задание.</a:t>
            </a:r>
          </a:p>
          <a:p>
            <a:pPr algn="ctr"/>
            <a:endParaRPr lang="ru-RU" sz="3000"/>
          </a:p>
          <a:p>
            <a:r>
              <a:rPr lang="ru-RU" sz="3000">
                <a:latin typeface="Times New Roman" pitchFamily="18" charset="0"/>
              </a:rPr>
              <a:t>Повторить свойства тригонометрических</a:t>
            </a:r>
          </a:p>
          <a:p>
            <a:r>
              <a:rPr lang="ru-RU" sz="3000">
                <a:latin typeface="Times New Roman" pitchFamily="18" charset="0"/>
              </a:rPr>
              <a:t>                                                                      функций.</a:t>
            </a:r>
          </a:p>
        </p:txBody>
      </p:sp>
    </p:spTree>
  </p:cSld>
  <p:clrMapOvr>
    <a:masterClrMapping/>
  </p:clrMapOvr>
  <p:transition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  <p:bldP spid="1434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66"/>
            </a:gs>
            <a:gs pos="64000">
              <a:srgbClr val="9966FF"/>
            </a:gs>
            <a:gs pos="100000">
              <a:srgbClr val="FFFF66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714500" y="2571750"/>
            <a:ext cx="6143625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Итоги урока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33FF"/>
            </a:gs>
            <a:gs pos="100000">
              <a:srgbClr val="FF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224" name="Group 2504"/>
          <p:cNvGraphicFramePr>
            <a:graphicFrameLocks noGrp="1"/>
          </p:cNvGraphicFramePr>
          <p:nvPr/>
        </p:nvGraphicFramePr>
        <p:xfrm>
          <a:off x="0" y="0"/>
          <a:ext cx="9144000" cy="6898330"/>
        </p:xfrm>
        <a:graphic>
          <a:graphicData uri="http://schemas.openxmlformats.org/drawingml/2006/table">
            <a:tbl>
              <a:tblPr/>
              <a:tblGrid>
                <a:gridCol w="1403350"/>
                <a:gridCol w="2098675"/>
                <a:gridCol w="712788"/>
                <a:gridCol w="1309687"/>
                <a:gridCol w="1308100"/>
                <a:gridCol w="2311400"/>
              </a:tblGrid>
              <a:tr h="22642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 п/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 группы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Устная работа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Практическая работа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Самооценка деятельности группы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Белкина А.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Колотилова А.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Прокофьева Е.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Вартанян И.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Лебедева 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Докторова 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Леманова К.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Никандрова 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Контарова И.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Дляверова Э.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Михалёва К.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Ненова Т.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Новикова Ю.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Мишуткина Е.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Сергеева 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Полинова Н.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4,25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4,25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rgbClr val="9933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3143250" y="428625"/>
            <a:ext cx="2714625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Ход урока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628800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4863" indent="-628650" defTabSz="1079500">
              <a:spcBef>
                <a:spcPct val="20000"/>
              </a:spcBef>
              <a:buFontTx/>
              <a:buAutoNum type="romanUcPeriod"/>
              <a:tabLst>
                <a:tab pos="981075" algn="l"/>
                <a:tab pos="1079500" algn="l"/>
              </a:tabLst>
            </a:pPr>
            <a:r>
              <a:rPr lang="ru-RU" sz="3000" b="1" dirty="0">
                <a:latin typeface="Times New Roman" pitchFamily="18" charset="0"/>
              </a:rPr>
              <a:t>Организационный момент. Инструктивно- методический  ввод.</a:t>
            </a:r>
            <a:endParaRPr lang="ru-RU" sz="3000" dirty="0">
              <a:latin typeface="Times New Roman" pitchFamily="18" charset="0"/>
            </a:endParaRPr>
          </a:p>
          <a:p>
            <a:pPr marL="1258888" lvl="1" indent="-274638" defTabSz="1079500">
              <a:spcBef>
                <a:spcPct val="20000"/>
              </a:spcBef>
              <a:buFontTx/>
              <a:buAutoNum type="arabicPeriod"/>
              <a:tabLst>
                <a:tab pos="981075" algn="l"/>
                <a:tab pos="1079500" algn="l"/>
              </a:tabLst>
            </a:pPr>
            <a:r>
              <a:rPr lang="ru-RU" sz="3000" dirty="0">
                <a:latin typeface="Times New Roman" pitchFamily="18" charset="0"/>
              </a:rPr>
              <a:t>Проверка готовности к уроку.</a:t>
            </a:r>
          </a:p>
          <a:p>
            <a:pPr marL="1258888" lvl="1" indent="-274638" defTabSz="1079500">
              <a:spcBef>
                <a:spcPct val="20000"/>
              </a:spcBef>
              <a:buFontTx/>
              <a:buAutoNum type="arabicPeriod"/>
              <a:tabLst>
                <a:tab pos="981075" algn="l"/>
                <a:tab pos="1079500" algn="l"/>
              </a:tabLst>
            </a:pPr>
            <a:r>
              <a:rPr lang="ru-RU" sz="3000" dirty="0">
                <a:latin typeface="Times New Roman" pitchFamily="18" charset="0"/>
              </a:rPr>
              <a:t>Объяснение целей, задач и порядка ведения </a:t>
            </a:r>
            <a:r>
              <a:rPr lang="ru-RU" sz="3000" dirty="0" smtClean="0">
                <a:latin typeface="Times New Roman" pitchFamily="18" charset="0"/>
              </a:rPr>
              <a:t>урока</a:t>
            </a:r>
          </a:p>
          <a:p>
            <a:pPr marL="801688" indent="-274638" defTabSz="1079500">
              <a:spcBef>
                <a:spcPct val="20000"/>
              </a:spcBef>
              <a:buFontTx/>
              <a:buAutoNum type="romanUcPeriod"/>
              <a:tabLst>
                <a:tab pos="981075" algn="l"/>
                <a:tab pos="1079500" algn="l"/>
              </a:tabLst>
            </a:pPr>
            <a:r>
              <a:rPr lang="ru-RU" sz="3000" b="1" dirty="0" smtClean="0">
                <a:latin typeface="Times New Roman" pitchFamily="18" charset="0"/>
              </a:rPr>
              <a:t>Экскурс  в  историю. </a:t>
            </a:r>
          </a:p>
          <a:p>
            <a:pPr marL="1260475" lvl="1" indent="-276225" defTabSz="1079500">
              <a:spcBef>
                <a:spcPct val="20000"/>
              </a:spcBef>
              <a:buFont typeface="+mj-lt"/>
              <a:buAutoNum type="arabicPeriod"/>
              <a:tabLst>
                <a:tab pos="981075" algn="l"/>
                <a:tab pos="1079500" algn="l"/>
              </a:tabLst>
            </a:pPr>
            <a:r>
              <a:rPr lang="ru-RU" sz="3000" dirty="0" smtClean="0">
                <a:latin typeface="Times New Roman" pitchFamily="18" charset="0"/>
              </a:rPr>
              <a:t> Презентации  студентов: </a:t>
            </a:r>
          </a:p>
          <a:p>
            <a:pPr marL="1955800" lvl="2" indent="-514350" defTabSz="1079500">
              <a:spcBef>
                <a:spcPct val="20000"/>
              </a:spcBef>
              <a:buFont typeface="+mj-lt"/>
              <a:buAutoNum type="alphaLcPeriod"/>
              <a:tabLst>
                <a:tab pos="981075" algn="l"/>
                <a:tab pos="1079500" algn="l"/>
              </a:tabLst>
            </a:pPr>
            <a:r>
              <a:rPr lang="ru-RU" sz="3000" dirty="0" smtClean="0">
                <a:latin typeface="Times New Roman" pitchFamily="18" charset="0"/>
              </a:rPr>
              <a:t> «История  тригонометрии»</a:t>
            </a:r>
          </a:p>
          <a:p>
            <a:pPr marL="1955800" lvl="2" indent="-514350" defTabSz="1079500">
              <a:spcBef>
                <a:spcPct val="20000"/>
              </a:spcBef>
              <a:buFont typeface="+mj-lt"/>
              <a:buAutoNum type="alphaLcPeriod"/>
              <a:tabLst>
                <a:tab pos="981075" algn="l"/>
                <a:tab pos="1079500" algn="l"/>
              </a:tabLst>
            </a:pPr>
            <a:r>
              <a:rPr lang="ru-RU" sz="3000" dirty="0" smtClean="0">
                <a:latin typeface="Times New Roman" pitchFamily="18" charset="0"/>
              </a:rPr>
              <a:t> «Тригонометрические  функции»</a:t>
            </a:r>
          </a:p>
          <a:p>
            <a:pPr marL="801688" indent="-274638" defTabSz="1079500">
              <a:spcBef>
                <a:spcPct val="20000"/>
              </a:spcBef>
              <a:buFontTx/>
              <a:buAutoNum type="romanUcPeriod"/>
              <a:tabLst>
                <a:tab pos="981075" algn="l"/>
                <a:tab pos="1079500" algn="l"/>
              </a:tabLst>
            </a:pPr>
            <a:endParaRPr lang="ru-RU" sz="30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650" y="5286375"/>
            <a:ext cx="2459038" cy="1284288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kern="1200" spc="100" dirty="0"/>
              <a:t>Преподаватели: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kern="1200" spc="100" dirty="0"/>
              <a:t>Иванова Л.А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kern="1200" spc="100" dirty="0"/>
              <a:t>Белякова С.Е.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200" kern="1200" spc="100" dirty="0"/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5643563" y="5143500"/>
            <a:ext cx="33210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  <a:cs typeface="Arial" charset="0"/>
              </a:rPr>
              <a:t>Выполнила работу:</a:t>
            </a:r>
          </a:p>
          <a:p>
            <a:r>
              <a:rPr lang="ru-RU" sz="2000">
                <a:latin typeface="Constantia" pitchFamily="18" charset="0"/>
                <a:cs typeface="Arial" charset="0"/>
              </a:rPr>
              <a:t>Студентка 101 гр.</a:t>
            </a:r>
          </a:p>
          <a:p>
            <a:r>
              <a:rPr lang="ru-RU" sz="2000">
                <a:latin typeface="Constantia" pitchFamily="18" charset="0"/>
                <a:cs typeface="Arial" charset="0"/>
              </a:rPr>
              <a:t>Лебедева Анастасия.</a:t>
            </a:r>
          </a:p>
          <a:p>
            <a:endParaRPr lang="ru-RU" sz="2000">
              <a:latin typeface="Constantia" pitchFamily="18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412776"/>
            <a:ext cx="6336704" cy="2042358"/>
          </a:xfrm>
          <a:prstGeom prst="rect">
            <a:avLst/>
          </a:prstGeom>
          <a:noFill/>
        </p:spPr>
        <p:txBody>
          <a:bodyPr wrap="none">
            <a:prstTxWarp prst="textCascadeUp">
              <a:avLst>
                <a:gd name="adj" fmla="val 100000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+mn-lt"/>
              </a:rPr>
              <a:t>История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+mn-lt"/>
              </a:rPr>
              <a:t/>
            </a:r>
            <a:b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+mn-lt"/>
              </a:rPr>
            </a:b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+mn-lt"/>
              </a:rPr>
              <a:t>Тригонометрии</a:t>
            </a:r>
          </a:p>
        </p:txBody>
      </p:sp>
    </p:spTree>
  </p:cSld>
  <p:clrMapOvr>
    <a:masterClrMapping/>
  </p:clrMapOvr>
  <p:transition spd="slow" advClick="0" advTm="1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5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1"/>
          <p:cNvSpPr>
            <a:spLocks noGrp="1"/>
          </p:cNvSpPr>
          <p:nvPr>
            <p:ph idx="4294967295"/>
          </p:nvPr>
        </p:nvSpPr>
        <p:spPr>
          <a:xfrm>
            <a:off x="457200" y="571500"/>
            <a:ext cx="8229600" cy="5524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Слово «тригонометрия» греческого происхождения. В переводе на русский язык оно означает «измерение треугольников». Как и все другие разделы математики, зародившиеся в глубокой древности, тригонометрия возникла в результате попыток решить те задачи, с которыми человеку приходилось сталкиваться на практике. Среди таких задач следует прежде всего назвать задачи землемерия и астрономии.</a:t>
            </a:r>
          </a:p>
        </p:txBody>
      </p:sp>
    </p:spTree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214313" y="285750"/>
            <a:ext cx="8472487" cy="6286500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kern="1200" dirty="0"/>
              <a:t>Что такое тригонометрия?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b="1" u="sng" kern="12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Тригонометрия</a:t>
            </a:r>
            <a:r>
              <a:rPr lang="ru-RU" sz="3400" kern="1200" dirty="0">
                <a:solidFill>
                  <a:schemeClr val="accent2">
                    <a:lumMod val="50000"/>
                  </a:schemeClr>
                </a:solidFill>
              </a:rPr>
              <a:t> – математическая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kern="1200" dirty="0">
                <a:solidFill>
                  <a:schemeClr val="accent2">
                    <a:lumMod val="50000"/>
                  </a:schemeClr>
                </a:solidFill>
              </a:rPr>
              <a:t>               дисциплина, изучающая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kern="1200" dirty="0">
                <a:solidFill>
                  <a:schemeClr val="accent2">
                    <a:lumMod val="50000"/>
                  </a:schemeClr>
                </a:solidFill>
              </a:rPr>
              <a:t>                  зависимость между сторонами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kern="1200" dirty="0">
                <a:solidFill>
                  <a:schemeClr val="accent2">
                    <a:lumMod val="50000"/>
                  </a:schemeClr>
                </a:solidFill>
              </a:rPr>
              <a:t>              и углами треугольника.</a:t>
            </a:r>
            <a:endParaRPr lang="ru-RU" sz="3400" kern="1200" dirty="0">
              <a:solidFill>
                <a:schemeClr val="bg1"/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kern="1200" dirty="0"/>
              <a:t>           Данный термин впервые появился в 1595 г. как название книги немецкого математика </a:t>
            </a:r>
            <a:r>
              <a:rPr lang="ru-RU" sz="3400" kern="1200" dirty="0" err="1"/>
              <a:t>Бартоломеуса</a:t>
            </a:r>
            <a:r>
              <a:rPr lang="ru-RU" sz="3400" kern="1200" dirty="0"/>
              <a:t> </a:t>
            </a:r>
            <a:r>
              <a:rPr lang="ru-RU" sz="3400" kern="1200" dirty="0" err="1"/>
              <a:t>Питискуса</a:t>
            </a:r>
            <a:r>
              <a:rPr lang="ru-RU" sz="3400" kern="1200" dirty="0"/>
              <a:t>, а сама наука ещё в глубокой древности использовалась для расчётов в астрономии, геодезии и архитектуре.</a:t>
            </a:r>
            <a:endParaRPr lang="ru-RU" sz="3400" kern="1200" dirty="0">
              <a:solidFill>
                <a:schemeClr val="bg1"/>
              </a:solidFill>
            </a:endParaRPr>
          </a:p>
        </p:txBody>
      </p:sp>
      <p:pic>
        <p:nvPicPr>
          <p:cNvPr id="26627" name="Рисунок 5" descr="Рисунок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00188"/>
            <a:ext cx="2214562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трихи">
  <a:themeElements>
    <a:clrScheme name="Штрихи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Штрихи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трихи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трихи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трихи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трихи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Бумажная">
  <a:themeElements>
    <a:clrScheme name="1_Бумажная 1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1_Бумажная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Бумажная 1">
        <a:dk1>
          <a:srgbClr val="000000"/>
        </a:dk1>
        <a:lt1>
          <a:srgbClr val="FFFFFF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FFFFFF"/>
        </a:accent3>
        <a:accent4>
          <a:srgbClr val="000000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Бумажная">
  <a:themeElements>
    <a:clrScheme name="Бумажная 1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7C7"/>
      </a:accent5>
      <a:accent6>
        <a:srgbClr val="DC943F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Бумажная 1">
        <a:dk1>
          <a:srgbClr val="000000"/>
        </a:dk1>
        <a:lt1>
          <a:srgbClr val="FFFFFF"/>
        </a:lt1>
        <a:dk2>
          <a:srgbClr val="444D26"/>
        </a:dk2>
        <a:lt2>
          <a:srgbClr val="FEFAC9"/>
        </a:lt2>
        <a:accent1>
          <a:srgbClr val="A5B592"/>
        </a:accent1>
        <a:accent2>
          <a:srgbClr val="F3A447"/>
        </a:accent2>
        <a:accent3>
          <a:srgbClr val="FFFFFF"/>
        </a:accent3>
        <a:accent4>
          <a:srgbClr val="000000"/>
        </a:accent4>
        <a:accent5>
          <a:srgbClr val="CFD7C7"/>
        </a:accent5>
        <a:accent6>
          <a:srgbClr val="DC943F"/>
        </a:accent6>
        <a:hlink>
          <a:srgbClr val="8E58B6"/>
        </a:hlink>
        <a:folHlink>
          <a:srgbClr val="7F6F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2316</Words>
  <Application>Microsoft Office PowerPoint</Application>
  <PresentationFormat>Экран (4:3)</PresentationFormat>
  <Paragraphs>473</Paragraphs>
  <Slides>55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62" baseType="lpstr">
      <vt:lpstr>Оформление по умолчанию</vt:lpstr>
      <vt:lpstr>Штрихи</vt:lpstr>
      <vt:lpstr>1_Бумажная</vt:lpstr>
      <vt:lpstr>Бумажная</vt:lpstr>
      <vt:lpstr>1_Оформление по умолчанию</vt:lpstr>
      <vt:lpstr>Equation</vt:lpstr>
      <vt:lpstr>Точечный рисунок</vt:lpstr>
      <vt:lpstr>Интегрированный урок по  теме: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СПб ГБПОУ «Академия индустрии красоты «ЛОКОН («Академия«ЛОКОН»)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Вспомним определение синуса и косинуса угла поворота:</vt:lpstr>
      <vt:lpstr>Слайд 22</vt:lpstr>
      <vt:lpstr>Слайд 23</vt:lpstr>
      <vt:lpstr>Слайд 24</vt:lpstr>
      <vt:lpstr>Вычисли:</vt:lpstr>
      <vt:lpstr>Правильно !   </vt:lpstr>
      <vt:lpstr>Неверно !  Смотри внимательно !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V   Подведение итогов.</vt:lpstr>
      <vt:lpstr>Слайд 54</vt:lpstr>
      <vt:lpstr>Слайд 55</vt:lpstr>
    </vt:vector>
  </TitlesOfParts>
  <Company>lwgame.net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по  теме:  « Графики тригонометрических  функций» Дисциплины: « Математика», « Информатика». Форма урока - работа в группах </dc:title>
  <dc:creator>Admin</dc:creator>
  <cp:lastModifiedBy>Admin</cp:lastModifiedBy>
  <cp:revision>173</cp:revision>
  <dcterms:created xsi:type="dcterms:W3CDTF">2012-03-31T05:46:59Z</dcterms:created>
  <dcterms:modified xsi:type="dcterms:W3CDTF">2014-10-17T19:29:17Z</dcterms:modified>
</cp:coreProperties>
</file>