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3" r:id="rId8"/>
    <p:sldId id="262" r:id="rId9"/>
    <p:sldId id="267" r:id="rId10"/>
    <p:sldId id="264" r:id="rId11"/>
    <p:sldId id="268" r:id="rId12"/>
    <p:sldId id="269" r:id="rId13"/>
    <p:sldId id="273" r:id="rId14"/>
    <p:sldId id="274" r:id="rId15"/>
    <p:sldId id="278" r:id="rId16"/>
    <p:sldId id="275" r:id="rId17"/>
    <p:sldId id="276" r:id="rId18"/>
    <p:sldId id="279" r:id="rId19"/>
    <p:sldId id="271" r:id="rId20"/>
    <p:sldId id="272" r:id="rId21"/>
    <p:sldId id="266" r:id="rId22"/>
    <p:sldId id="280" r:id="rId23"/>
    <p:sldId id="28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33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6BD10-36A2-4C2E-824E-DA8D4D9639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39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5D1D4-D179-44E3-BD8A-A90C3F4722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681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D1E43-B877-42F7-BA94-D49D2AF28B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8756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BBF164-CB31-42A8-B2F6-D557276D63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5110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6C30CD-886D-4428-A2AB-FB4ADF25C2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279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4EF14-0AC0-4E98-B7CD-B48BACE9A5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632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FC5CD-1EC3-4C8C-998C-8AE70A07B5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040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F5C5E-EEC3-4355-A05E-756AE72113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447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7D3A1-7271-4104-A989-D1318338A1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822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E0526-7467-43C6-AE30-B286907BAC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87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1BCAB-1499-4C26-B370-478F3F2769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070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790B9-EC52-418B-A660-567DA0A928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750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A0FC0-41E9-4C78-88CC-153E5DD8B1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458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1E8F8B-5CA8-4559-8A85-04E6D67F0D8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I:\&#1072;&#1090;&#1090;&#1077;&#1089;&#1090;&#1072;&#1094;&#1080;&#1103;\&#1072;&#1090;&#1090;&#1077;&#1089;&#1090;&#1072;&#1094;&#1080;&#1103;%20&#1053;&#1077;&#1089;&#1090;&#1077;&#1088;&#1077;&#1085;&#1082;&#1086;%20&#1053;.&#1042;\&#1091;&#1088;&#1086;&#1082;%20&#1072;&#1090;&#1090;&#1077;&#1089;&#1090;&#1072;&#1094;&#1080;&#1103;\&#1089;&#1082;&#1072;&#1095;&#1077;&#1085;&#1086;\&#1044;&#1077;&#1090;&#1089;&#1082;&#1080;&#1077;+&#1087;&#1077;&#1089;&#1085;&#1080;+-+&#1055;&#1077;&#1089;&#1085;&#1103;+&#1057;&#1085;&#1077;&#1075;&#1086;&#1074;&#1080;&#1082;&#1072;(music.day.az).mp3" TargetMode="Externa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I:\&#1072;&#1090;&#1090;&#1077;&#1089;&#1090;&#1072;&#1094;&#1080;&#1103;\&#1072;&#1090;&#1090;&#1077;&#1089;&#1090;&#1072;&#1094;&#1080;&#1103;%20&#1053;&#1077;&#1089;&#1090;&#1077;&#1088;&#1077;&#1085;&#1082;&#1086;%20&#1053;.&#1042;\&#1091;&#1088;&#1086;&#1082;%20&#1072;&#1090;&#1090;&#1077;&#1089;&#1090;&#1072;&#1094;&#1080;&#1103;\&#1089;&#1082;&#1072;&#1095;&#1077;&#1085;&#1086;\&#1050;&#1091;&#1076;&#1072;%20&#1080;&#1076;&#1090;&#1080;.wmv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WordArt 6"/>
          <p:cNvSpPr>
            <a:spLocks noChangeArrowheads="1" noChangeShapeType="1" noTextEdit="1"/>
          </p:cNvSpPr>
          <p:nvPr/>
        </p:nvSpPr>
        <p:spPr bwMode="auto">
          <a:xfrm>
            <a:off x="347608" y="2209800"/>
            <a:ext cx="8686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99FF">
                        <a:alpha val="50000"/>
                      </a:srgb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АЛГОРИТМИЧЕСКИЕ КОНСТРУКЦИИ: 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99FF">
                        <a:alpha val="50000"/>
                      </a:srgb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ПОВТОРЕНИЕ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4858022" y="4267200"/>
            <a:ext cx="4191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400" b="1" dirty="0"/>
              <a:t>Учитель информатики</a:t>
            </a:r>
            <a:r>
              <a:rPr lang="en-US" altLang="ru-RU" sz="1400" b="1" dirty="0"/>
              <a:t>:</a:t>
            </a:r>
            <a:endParaRPr lang="ru-RU" altLang="ru-RU" sz="1400" b="1" dirty="0"/>
          </a:p>
          <a:p>
            <a:pPr algn="r">
              <a:spcBef>
                <a:spcPct val="50000"/>
              </a:spcBef>
            </a:pPr>
            <a:r>
              <a:rPr lang="ru-RU" altLang="ru-RU" sz="1400" b="1" dirty="0"/>
              <a:t> Нестеренко Наталья Васильевна</a:t>
            </a:r>
          </a:p>
          <a:p>
            <a:pPr algn="r">
              <a:spcBef>
                <a:spcPct val="50000"/>
              </a:spcBef>
            </a:pPr>
            <a:endParaRPr lang="ru-RU" altLang="ru-RU" sz="1400" b="1" dirty="0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538809" y="5729287"/>
            <a:ext cx="4038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400" b="1" dirty="0"/>
              <a:t>    МОУ СОШ</a:t>
            </a:r>
            <a:r>
              <a:rPr lang="en-US" altLang="ru-RU" sz="1400" b="1" dirty="0"/>
              <a:t> </a:t>
            </a:r>
            <a:r>
              <a:rPr lang="ru-RU" altLang="ru-RU" sz="1400" b="1" dirty="0"/>
              <a:t>№4, </a:t>
            </a:r>
            <a:r>
              <a:rPr lang="ru-RU" altLang="ru-RU" sz="1400" b="1" dirty="0" err="1"/>
              <a:t>г.Котово</a:t>
            </a:r>
            <a:r>
              <a:rPr lang="ru-RU" altLang="ru-RU" sz="1400" b="1" dirty="0"/>
              <a:t> 2012</a:t>
            </a:r>
            <a:r>
              <a:rPr lang="ru-RU" altLang="ru-RU" sz="1400" dirty="0"/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142331"/>
            <a:ext cx="7873016" cy="40634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04900" y="6096000"/>
            <a:ext cx="86409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548DD4"/>
                </a:solidFill>
                <a:latin typeface="Calibri" panose="020F0502020204030204" pitchFamily="34" charset="0"/>
              </a:rPr>
              <a:t>Всероссийский интернет-семинар                                   20 сентября-20 октября 2014 года</a:t>
            </a: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"Проектирование и реализация образовательного процесса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в соответствии с требованиями ФГОС"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/>
          <a:lstStyle/>
          <a:p>
            <a:r>
              <a:rPr lang="ru-RU" altLang="ru-RU" sz="4000"/>
              <a:t>Цикл – это такая форма  алгоритмической конструкции, в которой  происходит повторение одних и тех же действий (или не происходит вообще), пока выполняется условие.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6600" y="382588"/>
            <a:ext cx="7272338" cy="777875"/>
          </a:xfrm>
        </p:spPr>
        <p:txBody>
          <a:bodyPr/>
          <a:lstStyle/>
          <a:p>
            <a:r>
              <a:rPr lang="en-US" altLang="ru-RU" sz="4000" b="1" i="1">
                <a:solidFill>
                  <a:srgbClr val="000066"/>
                </a:solidFill>
              </a:rPr>
              <a:t>      </a:t>
            </a:r>
            <a:r>
              <a:rPr lang="ru-RU" altLang="ru-RU" sz="4000" b="1" i="1">
                <a:solidFill>
                  <a:srgbClr val="000066"/>
                </a:solidFill>
              </a:rPr>
              <a:t>Циклические структуры алгоритмов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665288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600" b="1" i="1">
                <a:solidFill>
                  <a:srgbClr val="800000"/>
                </a:solidFill>
                <a:latin typeface="Times New Roman" pitchFamily="18" charset="0"/>
              </a:rPr>
              <a:t>а) арифметический цикл</a:t>
            </a:r>
          </a:p>
        </p:txBody>
      </p:sp>
      <p:grpSp>
        <p:nvGrpSpPr>
          <p:cNvPr id="20500" name="Group 20"/>
          <p:cNvGrpSpPr>
            <a:grpSpLocks/>
          </p:cNvGrpSpPr>
          <p:nvPr/>
        </p:nvGrpSpPr>
        <p:grpSpPr bwMode="auto">
          <a:xfrm>
            <a:off x="2286000" y="2346325"/>
            <a:ext cx="4724400" cy="4511675"/>
            <a:chOff x="1488" y="1478"/>
            <a:chExt cx="2976" cy="2842"/>
          </a:xfrm>
        </p:grpSpPr>
        <p:grpSp>
          <p:nvGrpSpPr>
            <p:cNvPr id="20483" name="Group 3"/>
            <p:cNvGrpSpPr>
              <a:grpSpLocks/>
            </p:cNvGrpSpPr>
            <p:nvPr/>
          </p:nvGrpSpPr>
          <p:grpSpPr bwMode="auto">
            <a:xfrm>
              <a:off x="1488" y="1478"/>
              <a:ext cx="2825" cy="2842"/>
              <a:chOff x="431" y="845"/>
              <a:chExt cx="3220" cy="3311"/>
            </a:xfrm>
          </p:grpSpPr>
          <p:sp>
            <p:nvSpPr>
              <p:cNvPr id="20484" name="Line 4"/>
              <p:cNvSpPr>
                <a:spLocks noChangeShapeType="1"/>
              </p:cNvSpPr>
              <p:nvPr/>
            </p:nvSpPr>
            <p:spPr bwMode="auto">
              <a:xfrm>
                <a:off x="470" y="1475"/>
                <a:ext cx="454" cy="0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5" name="Line 5"/>
              <p:cNvSpPr>
                <a:spLocks noChangeShapeType="1"/>
              </p:cNvSpPr>
              <p:nvPr/>
            </p:nvSpPr>
            <p:spPr bwMode="auto">
              <a:xfrm flipH="1">
                <a:off x="431" y="1475"/>
                <a:ext cx="39" cy="1561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6" name="Line 6"/>
              <p:cNvSpPr>
                <a:spLocks noChangeShapeType="1"/>
              </p:cNvSpPr>
              <p:nvPr/>
            </p:nvSpPr>
            <p:spPr bwMode="auto">
              <a:xfrm>
                <a:off x="431" y="3036"/>
                <a:ext cx="890" cy="3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7" name="Line 7"/>
              <p:cNvSpPr>
                <a:spLocks noChangeShapeType="1"/>
              </p:cNvSpPr>
              <p:nvPr/>
            </p:nvSpPr>
            <p:spPr bwMode="auto">
              <a:xfrm>
                <a:off x="3253" y="1475"/>
                <a:ext cx="398" cy="0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8" name="Line 8"/>
              <p:cNvSpPr>
                <a:spLocks noChangeShapeType="1"/>
              </p:cNvSpPr>
              <p:nvPr/>
            </p:nvSpPr>
            <p:spPr bwMode="auto">
              <a:xfrm>
                <a:off x="3651" y="1475"/>
                <a:ext cx="0" cy="2235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9" name="Line 9"/>
              <p:cNvSpPr>
                <a:spLocks noChangeShapeType="1"/>
              </p:cNvSpPr>
              <p:nvPr/>
            </p:nvSpPr>
            <p:spPr bwMode="auto">
              <a:xfrm flipH="1">
                <a:off x="2003" y="3710"/>
                <a:ext cx="1629" cy="0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0" name="Line 10"/>
              <p:cNvSpPr>
                <a:spLocks noChangeShapeType="1"/>
              </p:cNvSpPr>
              <p:nvPr/>
            </p:nvSpPr>
            <p:spPr bwMode="auto">
              <a:xfrm>
                <a:off x="2174" y="1664"/>
                <a:ext cx="0" cy="1017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1" name="AutoShape 11"/>
              <p:cNvSpPr>
                <a:spLocks noChangeArrowheads="1"/>
              </p:cNvSpPr>
              <p:nvPr/>
            </p:nvSpPr>
            <p:spPr bwMode="auto">
              <a:xfrm>
                <a:off x="975" y="1117"/>
                <a:ext cx="2272" cy="760"/>
              </a:xfrm>
              <a:prstGeom prst="flowChartPreparation">
                <a:avLst/>
              </a:prstGeom>
              <a:solidFill>
                <a:schemeClr val="bg1"/>
              </a:solidFill>
              <a:ln w="38100">
                <a:solidFill>
                  <a:srgbClr val="8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1321" y="1292"/>
                <a:ext cx="1507" cy="4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altLang="ru-RU" sz="2000" b="1" i="1">
                    <a:solidFill>
                      <a:srgbClr val="800000"/>
                    </a:solidFill>
                    <a:latin typeface="Times New Roman" pitchFamily="18" charset="0"/>
                  </a:rPr>
                  <a:t>Управляющая переменная</a:t>
                </a:r>
              </a:p>
            </p:txBody>
          </p:sp>
          <p:sp>
            <p:nvSpPr>
              <p:cNvPr id="20493" name="AutoShape 13"/>
              <p:cNvSpPr>
                <a:spLocks noChangeArrowheads="1"/>
              </p:cNvSpPr>
              <p:nvPr/>
            </p:nvSpPr>
            <p:spPr bwMode="auto">
              <a:xfrm>
                <a:off x="1321" y="2681"/>
                <a:ext cx="1819" cy="715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8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altLang="ru-RU" sz="3600" b="1" i="1">
                    <a:solidFill>
                      <a:srgbClr val="800000"/>
                    </a:solidFill>
                    <a:latin typeface="Times New Roman" pitchFamily="18" charset="0"/>
                  </a:rPr>
                  <a:t>Серия</a:t>
                </a:r>
              </a:p>
              <a:p>
                <a:pPr algn="ctr"/>
                <a:r>
                  <a:rPr lang="ru-RU" altLang="ru-RU" sz="3600" b="1" i="1">
                    <a:solidFill>
                      <a:srgbClr val="800000"/>
                    </a:solidFill>
                    <a:latin typeface="Times New Roman" pitchFamily="18" charset="0"/>
                  </a:rPr>
                  <a:t> команд</a:t>
                </a:r>
              </a:p>
            </p:txBody>
          </p:sp>
          <p:sp>
            <p:nvSpPr>
              <p:cNvPr id="20494" name="Line 14"/>
              <p:cNvSpPr>
                <a:spLocks noChangeShapeType="1"/>
              </p:cNvSpPr>
              <p:nvPr/>
            </p:nvSpPr>
            <p:spPr bwMode="auto">
              <a:xfrm>
                <a:off x="2003" y="3710"/>
                <a:ext cx="0" cy="446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5" name="Line 15"/>
              <p:cNvSpPr>
                <a:spLocks noChangeShapeType="1"/>
              </p:cNvSpPr>
              <p:nvPr/>
            </p:nvSpPr>
            <p:spPr bwMode="auto">
              <a:xfrm>
                <a:off x="2154" y="845"/>
                <a:ext cx="0" cy="285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499" name="Group 19"/>
            <p:cNvGrpSpPr>
              <a:grpSpLocks/>
            </p:cNvGrpSpPr>
            <p:nvPr/>
          </p:nvGrpSpPr>
          <p:grpSpPr bwMode="auto">
            <a:xfrm>
              <a:off x="2592" y="1680"/>
              <a:ext cx="1872" cy="999"/>
              <a:chOff x="2592" y="1680"/>
              <a:chExt cx="1872" cy="999"/>
            </a:xfrm>
          </p:grpSpPr>
          <p:sp>
            <p:nvSpPr>
              <p:cNvPr id="20497" name="Text Box 17"/>
              <p:cNvSpPr txBox="1">
                <a:spLocks noChangeArrowheads="1"/>
              </p:cNvSpPr>
              <p:nvPr/>
            </p:nvSpPr>
            <p:spPr bwMode="auto">
              <a:xfrm>
                <a:off x="2592" y="244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b="1">
                    <a:solidFill>
                      <a:srgbClr val="990033"/>
                    </a:solidFill>
                  </a:rPr>
                  <a:t>ДА</a:t>
                </a:r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5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b="1">
                    <a:solidFill>
                      <a:srgbClr val="990033"/>
                    </a:solidFill>
                  </a:rPr>
                  <a:t>НЕТ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0"/>
            <a:ext cx="3894138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latin typeface="Times New Roman" pitchFamily="18" charset="0"/>
              </a:rPr>
              <a:t>К 1 сентября в школу привезли 15 новых мониторов для компьютерного класса. Составить алгоритм для робота, который будет переносить эти мониторы из машины в класс.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3714750" y="184150"/>
            <a:ext cx="5184775" cy="6489700"/>
            <a:chOff x="2200" y="111"/>
            <a:chExt cx="3266" cy="4088"/>
          </a:xfrm>
        </p:grpSpPr>
        <p:sp>
          <p:nvSpPr>
            <p:cNvPr id="21508" name="AutoShape 4"/>
            <p:cNvSpPr>
              <a:spLocks noChangeArrowheads="1"/>
            </p:cNvSpPr>
            <p:nvPr/>
          </p:nvSpPr>
          <p:spPr bwMode="auto">
            <a:xfrm>
              <a:off x="3033" y="111"/>
              <a:ext cx="1551" cy="186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Начало</a:t>
              </a:r>
            </a:p>
          </p:txBody>
        </p:sp>
        <p:sp>
          <p:nvSpPr>
            <p:cNvPr id="21509" name="AutoShape 5"/>
            <p:cNvSpPr>
              <a:spLocks noChangeArrowheads="1"/>
            </p:cNvSpPr>
            <p:nvPr/>
          </p:nvSpPr>
          <p:spPr bwMode="auto">
            <a:xfrm>
              <a:off x="2666" y="575"/>
              <a:ext cx="2323" cy="363"/>
            </a:xfrm>
            <a:prstGeom prst="flowChartPrepa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Счетчик=1; 15</a:t>
              </a:r>
            </a:p>
          </p:txBody>
        </p:sp>
        <p:sp>
          <p:nvSpPr>
            <p:cNvPr id="21510" name="AutoShape 6"/>
            <p:cNvSpPr>
              <a:spLocks noChangeArrowheads="1"/>
            </p:cNvSpPr>
            <p:nvPr/>
          </p:nvSpPr>
          <p:spPr bwMode="auto">
            <a:xfrm>
              <a:off x="2871" y="1108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Подойти к машине</a:t>
              </a:r>
            </a:p>
          </p:txBody>
        </p:sp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2880" y="1619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Взять 1 монитор</a:t>
              </a:r>
            </a:p>
          </p:txBody>
        </p:sp>
        <p:sp>
          <p:nvSpPr>
            <p:cNvPr id="21512" name="AutoShape 8"/>
            <p:cNvSpPr>
              <a:spLocks noChangeArrowheads="1"/>
            </p:cNvSpPr>
            <p:nvPr/>
          </p:nvSpPr>
          <p:spPr bwMode="auto">
            <a:xfrm>
              <a:off x="2880" y="2160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Отнести его в класс</a:t>
              </a:r>
            </a:p>
          </p:txBody>
        </p:sp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2880" y="2661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Поставить на стол</a:t>
              </a:r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3800" y="2481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>
              <a:off x="3800" y="1957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>
              <a:off x="3801" y="1427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3811" y="914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8" name="Line 14"/>
            <p:cNvSpPr>
              <a:spLocks noChangeShapeType="1"/>
            </p:cNvSpPr>
            <p:nvPr/>
          </p:nvSpPr>
          <p:spPr bwMode="auto">
            <a:xfrm>
              <a:off x="3820" y="2983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9" name="Line 15"/>
            <p:cNvSpPr>
              <a:spLocks noChangeShapeType="1"/>
            </p:cNvSpPr>
            <p:nvPr/>
          </p:nvSpPr>
          <p:spPr bwMode="auto">
            <a:xfrm>
              <a:off x="3800" y="307"/>
              <a:ext cx="0" cy="2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0" name="Line 16"/>
            <p:cNvSpPr>
              <a:spLocks noChangeShapeType="1"/>
            </p:cNvSpPr>
            <p:nvPr/>
          </p:nvSpPr>
          <p:spPr bwMode="auto">
            <a:xfrm>
              <a:off x="3820" y="3366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1" name="AutoShape 17"/>
            <p:cNvSpPr>
              <a:spLocks noChangeArrowheads="1"/>
            </p:cNvSpPr>
            <p:nvPr/>
          </p:nvSpPr>
          <p:spPr bwMode="auto">
            <a:xfrm>
              <a:off x="2880" y="3543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Идти отдыхать</a:t>
              </a:r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>
              <a:off x="3820" y="3837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3" name="AutoShape 19"/>
            <p:cNvSpPr>
              <a:spLocks noChangeArrowheads="1"/>
            </p:cNvSpPr>
            <p:nvPr/>
          </p:nvSpPr>
          <p:spPr bwMode="auto">
            <a:xfrm>
              <a:off x="3042" y="4013"/>
              <a:ext cx="1551" cy="186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Конец</a:t>
              </a:r>
            </a:p>
          </p:txBody>
        </p:sp>
        <p:sp>
          <p:nvSpPr>
            <p:cNvPr id="21524" name="Line 20"/>
            <p:cNvSpPr>
              <a:spLocks noChangeShapeType="1"/>
            </p:cNvSpPr>
            <p:nvPr/>
          </p:nvSpPr>
          <p:spPr bwMode="auto">
            <a:xfrm flipH="1">
              <a:off x="2245" y="3131"/>
              <a:ext cx="1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5" name="Line 21"/>
            <p:cNvSpPr>
              <a:spLocks noChangeShapeType="1"/>
            </p:cNvSpPr>
            <p:nvPr/>
          </p:nvSpPr>
          <p:spPr bwMode="auto">
            <a:xfrm flipH="1">
              <a:off x="3826" y="3363"/>
              <a:ext cx="16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6" name="Line 22"/>
            <p:cNvSpPr>
              <a:spLocks noChangeShapeType="1"/>
            </p:cNvSpPr>
            <p:nvPr/>
          </p:nvSpPr>
          <p:spPr bwMode="auto">
            <a:xfrm flipH="1">
              <a:off x="2200" y="754"/>
              <a:ext cx="4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7" name="Line 23"/>
            <p:cNvSpPr>
              <a:spLocks noChangeShapeType="1"/>
            </p:cNvSpPr>
            <p:nvPr/>
          </p:nvSpPr>
          <p:spPr bwMode="auto">
            <a:xfrm>
              <a:off x="2211" y="753"/>
              <a:ext cx="19" cy="2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8" name="Line 24"/>
            <p:cNvSpPr>
              <a:spLocks noChangeShapeType="1"/>
            </p:cNvSpPr>
            <p:nvPr/>
          </p:nvSpPr>
          <p:spPr bwMode="auto">
            <a:xfrm flipH="1">
              <a:off x="4959" y="754"/>
              <a:ext cx="4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29" name="Line 25"/>
            <p:cNvSpPr>
              <a:spLocks noChangeShapeType="1"/>
            </p:cNvSpPr>
            <p:nvPr/>
          </p:nvSpPr>
          <p:spPr bwMode="auto">
            <a:xfrm>
              <a:off x="5466" y="754"/>
              <a:ext cx="0" cy="25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0" y="3200400"/>
            <a:ext cx="3581400" cy="297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/>
              <a:t>Особенности</a:t>
            </a:r>
            <a:r>
              <a:rPr lang="en-US" altLang="ru-RU" b="1"/>
              <a:t>:</a:t>
            </a:r>
          </a:p>
          <a:p>
            <a:pPr>
              <a:spcBef>
                <a:spcPct val="50000"/>
              </a:spcBef>
            </a:pPr>
            <a:r>
              <a:rPr lang="ru-RU" altLang="ru-RU" b="1"/>
              <a:t>1. Количество повторений заранее известно (управляющая переменная)</a:t>
            </a:r>
          </a:p>
          <a:p>
            <a:pPr>
              <a:spcBef>
                <a:spcPct val="50000"/>
              </a:spcBef>
            </a:pPr>
            <a:r>
              <a:rPr lang="ru-RU" altLang="ru-RU" b="1"/>
              <a:t>2. Управляющая переменная задается начальным и конечным значением  </a:t>
            </a:r>
          </a:p>
          <a:p>
            <a:pPr>
              <a:spcBef>
                <a:spcPct val="50000"/>
              </a:spcBef>
            </a:pPr>
            <a:r>
              <a:rPr lang="ru-RU" altLang="ru-RU" b="1"/>
              <a:t>3. Тело цикла может не выполниться ни разу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6600" y="382588"/>
            <a:ext cx="7272338" cy="777875"/>
          </a:xfrm>
        </p:spPr>
        <p:txBody>
          <a:bodyPr/>
          <a:lstStyle/>
          <a:p>
            <a:r>
              <a:rPr lang="en-US" altLang="ru-RU" sz="4000" b="1" i="1">
                <a:solidFill>
                  <a:srgbClr val="000066"/>
                </a:solidFill>
              </a:rPr>
              <a:t>      </a:t>
            </a:r>
            <a:r>
              <a:rPr lang="ru-RU" altLang="ru-RU" sz="4000" b="1" i="1">
                <a:solidFill>
                  <a:srgbClr val="000066"/>
                </a:solidFill>
              </a:rPr>
              <a:t>Циклические структуры алгоритмов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0" y="18288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600" b="1" i="1">
                <a:solidFill>
                  <a:srgbClr val="800000"/>
                </a:solidFill>
                <a:latin typeface="Times New Roman" pitchFamily="18" charset="0"/>
              </a:rPr>
              <a:t> логические циклы</a:t>
            </a: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>
            <a:off x="3124200" y="2819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5105400" y="27432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381000" y="3962400"/>
            <a:ext cx="3463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с предусловием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5181600" y="3962400"/>
            <a:ext cx="3690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800000"/>
                </a:solidFill>
              </a:rPr>
              <a:t>с послеусловием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6046788" cy="990600"/>
          </a:xfrm>
        </p:spPr>
        <p:txBody>
          <a:bodyPr/>
          <a:lstStyle/>
          <a:p>
            <a:pPr algn="l"/>
            <a:r>
              <a:rPr lang="ru-RU" altLang="ru-RU" sz="3600" b="1" i="1">
                <a:solidFill>
                  <a:srgbClr val="800000"/>
                </a:solidFill>
              </a:rPr>
              <a:t>б) Логический цикл </a:t>
            </a:r>
            <a:br>
              <a:rPr lang="ru-RU" altLang="ru-RU" sz="3600" b="1" i="1">
                <a:solidFill>
                  <a:srgbClr val="800000"/>
                </a:solidFill>
              </a:rPr>
            </a:br>
            <a:r>
              <a:rPr lang="ru-RU" altLang="ru-RU" sz="3600" b="1" i="1">
                <a:solidFill>
                  <a:srgbClr val="800000"/>
                </a:solidFill>
              </a:rPr>
              <a:t>   с предусловием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1835150" y="1268413"/>
            <a:ext cx="5938838" cy="5373687"/>
            <a:chOff x="476" y="935"/>
            <a:chExt cx="3741" cy="3385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1088" y="1222"/>
              <a:ext cx="2220" cy="741"/>
            </a:xfrm>
            <a:prstGeom prst="flowChartDecision">
              <a:avLst/>
            </a:prstGeom>
            <a:solidFill>
              <a:srgbClr val="FFFFFF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i="1">
                  <a:solidFill>
                    <a:srgbClr val="800000"/>
                  </a:solidFill>
                  <a:latin typeface="Times New Roman" pitchFamily="18" charset="0"/>
                </a:rPr>
                <a:t>Условие</a:t>
              </a:r>
            </a:p>
          </p:txBody>
        </p:sp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 flipV="1">
              <a:off x="536" y="1596"/>
              <a:ext cx="546" cy="9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0" name="Line 6"/>
            <p:cNvSpPr>
              <a:spLocks noChangeShapeType="1"/>
            </p:cNvSpPr>
            <p:nvPr/>
          </p:nvSpPr>
          <p:spPr bwMode="auto">
            <a:xfrm flipH="1">
              <a:off x="494" y="1616"/>
              <a:ext cx="27" cy="1553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1" name="Line 7"/>
            <p:cNvSpPr>
              <a:spLocks noChangeShapeType="1"/>
            </p:cNvSpPr>
            <p:nvPr/>
          </p:nvSpPr>
          <p:spPr bwMode="auto">
            <a:xfrm>
              <a:off x="494" y="3169"/>
              <a:ext cx="765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2" name="Line 8"/>
            <p:cNvSpPr>
              <a:spLocks noChangeShapeType="1"/>
            </p:cNvSpPr>
            <p:nvPr/>
          </p:nvSpPr>
          <p:spPr bwMode="auto">
            <a:xfrm>
              <a:off x="3368" y="1585"/>
              <a:ext cx="278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>
              <a:off x="3701" y="1585"/>
              <a:ext cx="0" cy="204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4" name="Line 10"/>
            <p:cNvSpPr>
              <a:spLocks noChangeShapeType="1"/>
            </p:cNvSpPr>
            <p:nvPr/>
          </p:nvSpPr>
          <p:spPr bwMode="auto">
            <a:xfrm flipH="1">
              <a:off x="2144" y="3626"/>
              <a:ext cx="155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2201" y="1947"/>
              <a:ext cx="0" cy="694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6" name="Text Box 12"/>
            <p:cNvSpPr txBox="1">
              <a:spLocks noChangeArrowheads="1"/>
            </p:cNvSpPr>
            <p:nvPr/>
          </p:nvSpPr>
          <p:spPr bwMode="auto">
            <a:xfrm>
              <a:off x="2260" y="1969"/>
              <a:ext cx="4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Да</a:t>
              </a:r>
            </a:p>
          </p:txBody>
        </p:sp>
        <p:sp>
          <p:nvSpPr>
            <p:cNvPr id="26637" name="Text Box 13"/>
            <p:cNvSpPr txBox="1">
              <a:spLocks noChangeArrowheads="1"/>
            </p:cNvSpPr>
            <p:nvPr/>
          </p:nvSpPr>
          <p:spPr bwMode="auto">
            <a:xfrm>
              <a:off x="3334" y="1298"/>
              <a:ext cx="8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Нет</a:t>
              </a:r>
            </a:p>
          </p:txBody>
        </p:sp>
        <p:sp>
          <p:nvSpPr>
            <p:cNvPr id="26638" name="AutoShape 14"/>
            <p:cNvSpPr>
              <a:spLocks noChangeArrowheads="1"/>
            </p:cNvSpPr>
            <p:nvPr/>
          </p:nvSpPr>
          <p:spPr bwMode="auto">
            <a:xfrm>
              <a:off x="1033" y="2628"/>
              <a:ext cx="2223" cy="816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i="1">
                  <a:solidFill>
                    <a:srgbClr val="800000"/>
                  </a:solidFill>
                  <a:latin typeface="Times New Roman" pitchFamily="18" charset="0"/>
                </a:rPr>
                <a:t>Серия</a:t>
              </a:r>
            </a:p>
            <a:p>
              <a:pPr algn="ctr"/>
              <a:r>
                <a:rPr lang="ru-RU" altLang="ru-RU" sz="3600" b="1" i="1">
                  <a:solidFill>
                    <a:srgbClr val="800000"/>
                  </a:solidFill>
                  <a:latin typeface="Times New Roman" pitchFamily="18" charset="0"/>
                </a:rPr>
                <a:t> команд</a:t>
              </a:r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2144" y="3626"/>
              <a:ext cx="0" cy="694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>
              <a:off x="476" y="3172"/>
              <a:ext cx="55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2200" y="935"/>
              <a:ext cx="0" cy="285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0" y="381000"/>
            <a:ext cx="3894138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latin typeface="Times New Roman" pitchFamily="18" charset="0"/>
              </a:rPr>
              <a:t>Алгоритм приготовления</a:t>
            </a:r>
          </a:p>
          <a:p>
            <a:pPr algn="ctr">
              <a:spcBef>
                <a:spcPct val="50000"/>
              </a:spcBef>
            </a:pPr>
            <a:r>
              <a:rPr lang="ru-RU" altLang="ru-RU" sz="2400">
                <a:latin typeface="Times New Roman" pitchFamily="18" charset="0"/>
              </a:rPr>
              <a:t>оладий</a:t>
            </a:r>
          </a:p>
        </p:txBody>
      </p:sp>
      <p:grpSp>
        <p:nvGrpSpPr>
          <p:cNvPr id="30754" name="Group 34"/>
          <p:cNvGrpSpPr>
            <a:grpSpLocks/>
          </p:cNvGrpSpPr>
          <p:nvPr/>
        </p:nvGrpSpPr>
        <p:grpSpPr bwMode="auto">
          <a:xfrm>
            <a:off x="1447800" y="184150"/>
            <a:ext cx="7491413" cy="5683250"/>
            <a:chOff x="912" y="116"/>
            <a:chExt cx="4719" cy="3580"/>
          </a:xfrm>
        </p:grpSpPr>
        <p:sp>
          <p:nvSpPr>
            <p:cNvPr id="30736" name="AutoShape 16"/>
            <p:cNvSpPr>
              <a:spLocks noChangeArrowheads="1"/>
            </p:cNvSpPr>
            <p:nvPr/>
          </p:nvSpPr>
          <p:spPr bwMode="auto">
            <a:xfrm>
              <a:off x="4368" y="2160"/>
              <a:ext cx="1263" cy="240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Конец</a:t>
              </a:r>
            </a:p>
          </p:txBody>
        </p:sp>
        <p:grpSp>
          <p:nvGrpSpPr>
            <p:cNvPr id="30753" name="Group 33"/>
            <p:cNvGrpSpPr>
              <a:grpSpLocks/>
            </p:cNvGrpSpPr>
            <p:nvPr/>
          </p:nvGrpSpPr>
          <p:grpSpPr bwMode="auto">
            <a:xfrm>
              <a:off x="912" y="116"/>
              <a:ext cx="4416" cy="3580"/>
              <a:chOff x="912" y="116"/>
              <a:chExt cx="4416" cy="3580"/>
            </a:xfrm>
          </p:grpSpPr>
          <p:sp>
            <p:nvSpPr>
              <p:cNvPr id="30724" name="AutoShape 4"/>
              <p:cNvSpPr>
                <a:spLocks noChangeArrowheads="1"/>
              </p:cNvSpPr>
              <p:nvPr/>
            </p:nvSpPr>
            <p:spPr bwMode="auto">
              <a:xfrm>
                <a:off x="3173" y="116"/>
                <a:ext cx="1551" cy="186"/>
              </a:xfrm>
              <a:prstGeom prst="flowChartTermina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altLang="ru-RU" sz="2400">
                    <a:latin typeface="Times New Roman" pitchFamily="18" charset="0"/>
                  </a:rPr>
                  <a:t>Начало</a:t>
                </a:r>
              </a:p>
            </p:txBody>
          </p:sp>
          <p:sp>
            <p:nvSpPr>
              <p:cNvPr id="30725" name="AutoShape 5"/>
              <p:cNvSpPr>
                <a:spLocks noChangeArrowheads="1"/>
              </p:cNvSpPr>
              <p:nvPr/>
            </p:nvSpPr>
            <p:spPr bwMode="auto">
              <a:xfrm>
                <a:off x="2928" y="528"/>
                <a:ext cx="1923" cy="316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altLang="ru-RU" sz="2400">
                    <a:latin typeface="Times New Roman" pitchFamily="18" charset="0"/>
                  </a:rPr>
                  <a:t>Приготовить сковороду</a:t>
                </a:r>
              </a:p>
            </p:txBody>
          </p:sp>
          <p:sp>
            <p:nvSpPr>
              <p:cNvPr id="30726" name="AutoShape 6"/>
              <p:cNvSpPr>
                <a:spLocks noChangeArrowheads="1"/>
              </p:cNvSpPr>
              <p:nvPr/>
            </p:nvSpPr>
            <p:spPr bwMode="auto">
              <a:xfrm>
                <a:off x="1296" y="1920"/>
                <a:ext cx="2160" cy="296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altLang="ru-RU" sz="2400">
                    <a:latin typeface="Times New Roman" pitchFamily="18" charset="0"/>
                  </a:rPr>
                  <a:t>Налить тесто в сковороду</a:t>
                </a:r>
              </a:p>
            </p:txBody>
          </p:sp>
          <p:sp>
            <p:nvSpPr>
              <p:cNvPr id="30727" name="AutoShape 7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1923" cy="316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altLang="ru-RU" sz="2400">
                    <a:latin typeface="Times New Roman" pitchFamily="18" charset="0"/>
                  </a:rPr>
                  <a:t>Перевернуть оладушек</a:t>
                </a:r>
              </a:p>
            </p:txBody>
          </p:sp>
          <p:sp>
            <p:nvSpPr>
              <p:cNvPr id="30728" name="AutoShape 8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1923" cy="316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altLang="ru-RU" sz="2400">
                    <a:latin typeface="Times New Roman" pitchFamily="18" charset="0"/>
                  </a:rPr>
                  <a:t>Снять со сковородки</a:t>
                </a:r>
              </a:p>
            </p:txBody>
          </p:sp>
          <p:sp>
            <p:nvSpPr>
              <p:cNvPr id="30731" name="Line 11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0" cy="18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34" name="Line 14"/>
              <p:cNvSpPr>
                <a:spLocks noChangeShapeType="1"/>
              </p:cNvSpPr>
              <p:nvPr/>
            </p:nvSpPr>
            <p:spPr bwMode="auto">
              <a:xfrm flipH="1">
                <a:off x="3936" y="312"/>
                <a:ext cx="4" cy="2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35" name="Line 15"/>
              <p:cNvSpPr>
                <a:spLocks noChangeShapeType="1"/>
              </p:cNvSpPr>
              <p:nvPr/>
            </p:nvSpPr>
            <p:spPr bwMode="auto">
              <a:xfrm>
                <a:off x="5040" y="1440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38" name="Line 18"/>
              <p:cNvSpPr>
                <a:spLocks noChangeShapeType="1"/>
              </p:cNvSpPr>
              <p:nvPr/>
            </p:nvSpPr>
            <p:spPr bwMode="auto">
              <a:xfrm flipH="1">
                <a:off x="2352" y="1488"/>
                <a:ext cx="15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41" name="AutoShape 21"/>
              <p:cNvSpPr>
                <a:spLocks noChangeArrowheads="1"/>
              </p:cNvSpPr>
              <p:nvPr/>
            </p:nvSpPr>
            <p:spPr bwMode="auto">
              <a:xfrm>
                <a:off x="2976" y="1056"/>
                <a:ext cx="1872" cy="816"/>
              </a:xfrm>
              <a:prstGeom prst="diamond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altLang="ru-RU" b="1"/>
                  <a:t>Тесто есть</a:t>
                </a:r>
                <a:r>
                  <a:rPr lang="en-US" altLang="ru-RU" b="1"/>
                  <a:t>?</a:t>
                </a:r>
                <a:endParaRPr lang="ru-RU" altLang="ru-RU" b="1"/>
              </a:p>
            </p:txBody>
          </p:sp>
          <p:sp>
            <p:nvSpPr>
              <p:cNvPr id="30743" name="Line 23"/>
              <p:cNvSpPr>
                <a:spLocks noChangeShapeType="1"/>
              </p:cNvSpPr>
              <p:nvPr/>
            </p:nvSpPr>
            <p:spPr bwMode="auto">
              <a:xfrm>
                <a:off x="2352" y="148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44" name="Line 24"/>
              <p:cNvSpPr>
                <a:spLocks noChangeShapeType="1"/>
              </p:cNvSpPr>
              <p:nvPr/>
            </p:nvSpPr>
            <p:spPr bwMode="auto">
              <a:xfrm>
                <a:off x="2352" y="220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45" name="Line 25"/>
              <p:cNvSpPr>
                <a:spLocks noChangeShapeType="1"/>
              </p:cNvSpPr>
              <p:nvPr/>
            </p:nvSpPr>
            <p:spPr bwMode="auto">
              <a:xfrm>
                <a:off x="2352" y="273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46" name="Line 26"/>
              <p:cNvSpPr>
                <a:spLocks noChangeShapeType="1"/>
              </p:cNvSpPr>
              <p:nvPr/>
            </p:nvSpPr>
            <p:spPr bwMode="auto">
              <a:xfrm>
                <a:off x="2352" y="3264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47" name="Line 27"/>
              <p:cNvSpPr>
                <a:spLocks noChangeShapeType="1"/>
              </p:cNvSpPr>
              <p:nvPr/>
            </p:nvSpPr>
            <p:spPr bwMode="auto">
              <a:xfrm flipH="1">
                <a:off x="912" y="3696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48" name="Line 28"/>
              <p:cNvSpPr>
                <a:spLocks noChangeShapeType="1"/>
              </p:cNvSpPr>
              <p:nvPr/>
            </p:nvSpPr>
            <p:spPr bwMode="auto">
              <a:xfrm flipV="1">
                <a:off x="912" y="1008"/>
                <a:ext cx="0" cy="2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49" name="Line 29"/>
              <p:cNvSpPr>
                <a:spLocks noChangeShapeType="1"/>
              </p:cNvSpPr>
              <p:nvPr/>
            </p:nvSpPr>
            <p:spPr bwMode="auto">
              <a:xfrm>
                <a:off x="912" y="960"/>
                <a:ext cx="29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50" name="Line 30"/>
              <p:cNvSpPr>
                <a:spLocks noChangeShapeType="1"/>
              </p:cNvSpPr>
              <p:nvPr/>
            </p:nvSpPr>
            <p:spPr bwMode="auto">
              <a:xfrm>
                <a:off x="4848" y="144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51" name="Text Box 31"/>
              <p:cNvSpPr txBox="1">
                <a:spLocks noChangeArrowheads="1"/>
              </p:cNvSpPr>
              <p:nvPr/>
            </p:nvSpPr>
            <p:spPr bwMode="auto">
              <a:xfrm>
                <a:off x="2448" y="1200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b="1"/>
                  <a:t>ДА</a:t>
                </a:r>
              </a:p>
            </p:txBody>
          </p:sp>
          <p:sp>
            <p:nvSpPr>
              <p:cNvPr id="30752" name="Text Box 32"/>
              <p:cNvSpPr txBox="1">
                <a:spLocks noChangeArrowheads="1"/>
              </p:cNvSpPr>
              <p:nvPr/>
            </p:nvSpPr>
            <p:spPr bwMode="auto">
              <a:xfrm>
                <a:off x="4800" y="1152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b="1"/>
                  <a:t>НЕТ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228600"/>
            <a:ext cx="6046788" cy="990600"/>
          </a:xfrm>
        </p:spPr>
        <p:txBody>
          <a:bodyPr/>
          <a:lstStyle/>
          <a:p>
            <a:pPr algn="l"/>
            <a:r>
              <a:rPr lang="ru-RU" altLang="ru-RU" sz="3600" b="1" i="1">
                <a:solidFill>
                  <a:srgbClr val="800000"/>
                </a:solidFill>
              </a:rPr>
              <a:t>в) Логический цикл </a:t>
            </a:r>
            <a:br>
              <a:rPr lang="ru-RU" altLang="ru-RU" sz="3600" b="1" i="1">
                <a:solidFill>
                  <a:srgbClr val="800000"/>
                </a:solidFill>
              </a:rPr>
            </a:br>
            <a:r>
              <a:rPr lang="ru-RU" altLang="ru-RU" sz="3600" b="1" i="1">
                <a:solidFill>
                  <a:srgbClr val="800000"/>
                </a:solidFill>
              </a:rPr>
              <a:t>   с послеусловием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1619250" y="1412875"/>
            <a:ext cx="5905500" cy="5184775"/>
            <a:chOff x="385" y="890"/>
            <a:chExt cx="3720" cy="3430"/>
          </a:xfrm>
        </p:grpSpPr>
        <p:sp>
          <p:nvSpPr>
            <p:cNvPr id="27652" name="AutoShape 4"/>
            <p:cNvSpPr>
              <a:spLocks noChangeArrowheads="1"/>
            </p:cNvSpPr>
            <p:nvPr/>
          </p:nvSpPr>
          <p:spPr bwMode="auto">
            <a:xfrm>
              <a:off x="1117" y="2829"/>
              <a:ext cx="2984" cy="754"/>
            </a:xfrm>
            <a:prstGeom prst="flowChartDecision">
              <a:avLst/>
            </a:prstGeom>
            <a:solidFill>
              <a:srgbClr val="FFFFFF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i="1">
                  <a:solidFill>
                    <a:srgbClr val="800000"/>
                  </a:solidFill>
                  <a:latin typeface="Times New Roman" pitchFamily="18" charset="0"/>
                </a:rPr>
                <a:t>Условие</a:t>
              </a:r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>
              <a:off x="385" y="1121"/>
              <a:ext cx="224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385" y="1121"/>
              <a:ext cx="8" cy="205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2641" y="2137"/>
              <a:ext cx="0" cy="70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2885" y="3660"/>
              <a:ext cx="631" cy="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Да</a:t>
              </a:r>
            </a:p>
          </p:txBody>
        </p:sp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507" y="2736"/>
              <a:ext cx="1187" cy="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Нет</a:t>
              </a:r>
            </a:p>
          </p:txBody>
        </p:sp>
        <p:sp>
          <p:nvSpPr>
            <p:cNvPr id="27658" name="AutoShape 10"/>
            <p:cNvSpPr>
              <a:spLocks noChangeArrowheads="1"/>
            </p:cNvSpPr>
            <p:nvPr/>
          </p:nvSpPr>
          <p:spPr bwMode="auto">
            <a:xfrm>
              <a:off x="1117" y="1491"/>
              <a:ext cx="2988" cy="83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i="1">
                  <a:solidFill>
                    <a:srgbClr val="800000"/>
                  </a:solidFill>
                  <a:latin typeface="Times New Roman" pitchFamily="18" charset="0"/>
                </a:rPr>
                <a:t>Серия</a:t>
              </a:r>
            </a:p>
            <a:p>
              <a:pPr algn="ctr"/>
              <a:r>
                <a:rPr lang="ru-RU" altLang="ru-RU" sz="3600" b="1" i="1">
                  <a:solidFill>
                    <a:srgbClr val="800000"/>
                  </a:solidFill>
                  <a:latin typeface="Times New Roman" pitchFamily="18" charset="0"/>
                </a:rPr>
                <a:t> команд</a:t>
              </a:r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2611" y="3614"/>
              <a:ext cx="0" cy="70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385" y="3198"/>
              <a:ext cx="749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2641" y="890"/>
              <a:ext cx="0" cy="64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0" y="381000"/>
            <a:ext cx="3894138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latin typeface="Times New Roman" pitchFamily="18" charset="0"/>
              </a:rPr>
              <a:t>Алгоритм приготовления</a:t>
            </a:r>
          </a:p>
          <a:p>
            <a:pPr algn="ctr">
              <a:spcBef>
                <a:spcPct val="50000"/>
              </a:spcBef>
            </a:pPr>
            <a:r>
              <a:rPr lang="ru-RU" altLang="ru-RU" sz="2400" b="1">
                <a:latin typeface="Times New Roman" pitchFamily="18" charset="0"/>
              </a:rPr>
              <a:t>оладий</a:t>
            </a:r>
          </a:p>
        </p:txBody>
      </p:sp>
      <p:grpSp>
        <p:nvGrpSpPr>
          <p:cNvPr id="28701" name="Group 29"/>
          <p:cNvGrpSpPr>
            <a:grpSpLocks/>
          </p:cNvGrpSpPr>
          <p:nvPr/>
        </p:nvGrpSpPr>
        <p:grpSpPr bwMode="auto">
          <a:xfrm>
            <a:off x="3733800" y="184150"/>
            <a:ext cx="5053013" cy="6359525"/>
            <a:chOff x="2352" y="116"/>
            <a:chExt cx="3183" cy="4006"/>
          </a:xfrm>
        </p:grpSpPr>
        <p:sp>
          <p:nvSpPr>
            <p:cNvPr id="28676" name="AutoShape 4"/>
            <p:cNvSpPr>
              <a:spLocks noChangeArrowheads="1"/>
            </p:cNvSpPr>
            <p:nvPr/>
          </p:nvSpPr>
          <p:spPr bwMode="auto">
            <a:xfrm>
              <a:off x="3173" y="116"/>
              <a:ext cx="1551" cy="186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Начало</a:t>
              </a:r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auto">
            <a:xfrm>
              <a:off x="3011" y="1113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Приготовить сковороду</a:t>
              </a:r>
            </a:p>
          </p:txBody>
        </p:sp>
        <p:sp>
          <p:nvSpPr>
            <p:cNvPr id="28679" name="AutoShape 7"/>
            <p:cNvSpPr>
              <a:spLocks noChangeArrowheads="1"/>
            </p:cNvSpPr>
            <p:nvPr/>
          </p:nvSpPr>
          <p:spPr bwMode="auto">
            <a:xfrm>
              <a:off x="2880" y="1624"/>
              <a:ext cx="2160" cy="29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Налить тесто в сковороду</a:t>
              </a:r>
            </a:p>
          </p:txBody>
        </p:sp>
        <p:sp>
          <p:nvSpPr>
            <p:cNvPr id="28680" name="AutoShape 8"/>
            <p:cNvSpPr>
              <a:spLocks noChangeArrowheads="1"/>
            </p:cNvSpPr>
            <p:nvPr/>
          </p:nvSpPr>
          <p:spPr bwMode="auto">
            <a:xfrm>
              <a:off x="3020" y="2165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Перевернуть оладушек</a:t>
              </a:r>
            </a:p>
          </p:txBody>
        </p:sp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3020" y="2666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Снять со сковородки</a:t>
              </a:r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>
              <a:off x="3940" y="2486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>
              <a:off x="3940" y="1962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3941" y="1432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5" name="Line 13"/>
            <p:cNvSpPr>
              <a:spLocks noChangeShapeType="1"/>
            </p:cNvSpPr>
            <p:nvPr/>
          </p:nvSpPr>
          <p:spPr bwMode="auto">
            <a:xfrm>
              <a:off x="3951" y="919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6" name="Line 14"/>
            <p:cNvSpPr>
              <a:spLocks noChangeShapeType="1"/>
            </p:cNvSpPr>
            <p:nvPr/>
          </p:nvSpPr>
          <p:spPr bwMode="auto">
            <a:xfrm>
              <a:off x="3960" y="2988"/>
              <a:ext cx="0" cy="1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7" name="Line 15"/>
            <p:cNvSpPr>
              <a:spLocks noChangeShapeType="1"/>
            </p:cNvSpPr>
            <p:nvPr/>
          </p:nvSpPr>
          <p:spPr bwMode="auto">
            <a:xfrm>
              <a:off x="3940" y="312"/>
              <a:ext cx="0" cy="2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0" name="Line 18"/>
            <p:cNvSpPr>
              <a:spLocks noChangeShapeType="1"/>
            </p:cNvSpPr>
            <p:nvPr/>
          </p:nvSpPr>
          <p:spPr bwMode="auto">
            <a:xfrm>
              <a:off x="5040" y="36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1" name="AutoShape 19"/>
            <p:cNvSpPr>
              <a:spLocks noChangeArrowheads="1"/>
            </p:cNvSpPr>
            <p:nvPr/>
          </p:nvSpPr>
          <p:spPr bwMode="auto">
            <a:xfrm>
              <a:off x="4272" y="3984"/>
              <a:ext cx="1263" cy="138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Конец</a:t>
              </a:r>
            </a:p>
          </p:txBody>
        </p:sp>
        <p:sp>
          <p:nvSpPr>
            <p:cNvPr id="28692" name="Line 20"/>
            <p:cNvSpPr>
              <a:spLocks noChangeShapeType="1"/>
            </p:cNvSpPr>
            <p:nvPr/>
          </p:nvSpPr>
          <p:spPr bwMode="auto">
            <a:xfrm flipH="1">
              <a:off x="2400" y="3552"/>
              <a:ext cx="6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4" name="Line 22"/>
            <p:cNvSpPr>
              <a:spLocks noChangeShapeType="1"/>
            </p:cNvSpPr>
            <p:nvPr/>
          </p:nvSpPr>
          <p:spPr bwMode="auto">
            <a:xfrm flipH="1">
              <a:off x="2352" y="1488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5" name="Line 23"/>
            <p:cNvSpPr>
              <a:spLocks noChangeShapeType="1"/>
            </p:cNvSpPr>
            <p:nvPr/>
          </p:nvSpPr>
          <p:spPr bwMode="auto">
            <a:xfrm>
              <a:off x="2352" y="1488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8" name="AutoShape 26"/>
            <p:cNvSpPr>
              <a:spLocks noChangeArrowheads="1"/>
            </p:cNvSpPr>
            <p:nvPr/>
          </p:nvSpPr>
          <p:spPr bwMode="auto">
            <a:xfrm>
              <a:off x="2976" y="624"/>
              <a:ext cx="1923" cy="31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>
                  <a:latin typeface="Times New Roman" pitchFamily="18" charset="0"/>
                </a:rPr>
                <a:t>Замесить тесто</a:t>
              </a:r>
            </a:p>
          </p:txBody>
        </p:sp>
        <p:sp>
          <p:nvSpPr>
            <p:cNvPr id="28699" name="AutoShape 27"/>
            <p:cNvSpPr>
              <a:spLocks noChangeArrowheads="1"/>
            </p:cNvSpPr>
            <p:nvPr/>
          </p:nvSpPr>
          <p:spPr bwMode="auto">
            <a:xfrm>
              <a:off x="3024" y="3168"/>
              <a:ext cx="1872" cy="816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b="1"/>
                <a:t>Тесто еще есть</a:t>
              </a:r>
              <a:r>
                <a:rPr lang="en-US" altLang="ru-RU" b="1"/>
                <a:t>?</a:t>
              </a:r>
              <a:endParaRPr lang="ru-RU" altLang="ru-RU" b="1"/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auto">
            <a:xfrm>
              <a:off x="4896" y="360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altLang="ru-RU" sz="4000"/>
              <a:t>Циклические алгоритмы</a:t>
            </a:r>
            <a:br>
              <a:rPr lang="ru-RU" altLang="ru-RU" sz="4000"/>
            </a:br>
            <a:endParaRPr lang="ru-RU" altLang="ru-RU" sz="4000"/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304800" y="2286000"/>
            <a:ext cx="4114800" cy="3136900"/>
            <a:chOff x="476" y="935"/>
            <a:chExt cx="3741" cy="3385"/>
          </a:xfrm>
        </p:grpSpPr>
        <p:sp>
          <p:nvSpPr>
            <p:cNvPr id="32772" name="AutoShape 4"/>
            <p:cNvSpPr>
              <a:spLocks noChangeArrowheads="1"/>
            </p:cNvSpPr>
            <p:nvPr/>
          </p:nvSpPr>
          <p:spPr bwMode="auto">
            <a:xfrm>
              <a:off x="1088" y="1222"/>
              <a:ext cx="2220" cy="741"/>
            </a:xfrm>
            <a:prstGeom prst="flowChartDecision">
              <a:avLst/>
            </a:prstGeom>
            <a:solidFill>
              <a:srgbClr val="FFFFFF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Условие</a:t>
              </a:r>
            </a:p>
          </p:txBody>
        </p:sp>
        <p:sp>
          <p:nvSpPr>
            <p:cNvPr id="32773" name="Line 5"/>
            <p:cNvSpPr>
              <a:spLocks noChangeShapeType="1"/>
            </p:cNvSpPr>
            <p:nvPr/>
          </p:nvSpPr>
          <p:spPr bwMode="auto">
            <a:xfrm flipV="1">
              <a:off x="536" y="1596"/>
              <a:ext cx="546" cy="9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74" name="Line 6"/>
            <p:cNvSpPr>
              <a:spLocks noChangeShapeType="1"/>
            </p:cNvSpPr>
            <p:nvPr/>
          </p:nvSpPr>
          <p:spPr bwMode="auto">
            <a:xfrm flipH="1">
              <a:off x="494" y="1616"/>
              <a:ext cx="27" cy="1553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75" name="Line 7"/>
            <p:cNvSpPr>
              <a:spLocks noChangeShapeType="1"/>
            </p:cNvSpPr>
            <p:nvPr/>
          </p:nvSpPr>
          <p:spPr bwMode="auto">
            <a:xfrm>
              <a:off x="494" y="3169"/>
              <a:ext cx="765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76" name="Line 8"/>
            <p:cNvSpPr>
              <a:spLocks noChangeShapeType="1"/>
            </p:cNvSpPr>
            <p:nvPr/>
          </p:nvSpPr>
          <p:spPr bwMode="auto">
            <a:xfrm>
              <a:off x="3368" y="1585"/>
              <a:ext cx="278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77" name="Line 9"/>
            <p:cNvSpPr>
              <a:spLocks noChangeShapeType="1"/>
            </p:cNvSpPr>
            <p:nvPr/>
          </p:nvSpPr>
          <p:spPr bwMode="auto">
            <a:xfrm>
              <a:off x="3701" y="1585"/>
              <a:ext cx="0" cy="204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78" name="Line 10"/>
            <p:cNvSpPr>
              <a:spLocks noChangeShapeType="1"/>
            </p:cNvSpPr>
            <p:nvPr/>
          </p:nvSpPr>
          <p:spPr bwMode="auto">
            <a:xfrm flipH="1">
              <a:off x="2144" y="3626"/>
              <a:ext cx="155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79" name="Line 11"/>
            <p:cNvSpPr>
              <a:spLocks noChangeShapeType="1"/>
            </p:cNvSpPr>
            <p:nvPr/>
          </p:nvSpPr>
          <p:spPr bwMode="auto">
            <a:xfrm>
              <a:off x="2201" y="1947"/>
              <a:ext cx="0" cy="694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2258" y="1966"/>
              <a:ext cx="472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600" b="1" i="1">
                  <a:solidFill>
                    <a:srgbClr val="800000"/>
                  </a:solidFill>
                  <a:latin typeface="Times New Roman" pitchFamily="18" charset="0"/>
                </a:rPr>
                <a:t>Да</a:t>
              </a:r>
            </a:p>
          </p:txBody>
        </p:sp>
        <p:sp>
          <p:nvSpPr>
            <p:cNvPr id="32781" name="Text Box 13"/>
            <p:cNvSpPr txBox="1">
              <a:spLocks noChangeArrowheads="1"/>
            </p:cNvSpPr>
            <p:nvPr/>
          </p:nvSpPr>
          <p:spPr bwMode="auto">
            <a:xfrm>
              <a:off x="3334" y="1296"/>
              <a:ext cx="883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b="1" i="1">
                  <a:solidFill>
                    <a:srgbClr val="800000"/>
                  </a:solidFill>
                  <a:latin typeface="Times New Roman" pitchFamily="18" charset="0"/>
                </a:rPr>
                <a:t>Нет</a:t>
              </a:r>
            </a:p>
          </p:txBody>
        </p:sp>
        <p:sp>
          <p:nvSpPr>
            <p:cNvPr id="32782" name="AutoShape 14"/>
            <p:cNvSpPr>
              <a:spLocks noChangeArrowheads="1"/>
            </p:cNvSpPr>
            <p:nvPr/>
          </p:nvSpPr>
          <p:spPr bwMode="auto">
            <a:xfrm>
              <a:off x="1033" y="2628"/>
              <a:ext cx="2223" cy="816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Серия</a:t>
              </a:r>
            </a:p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 команд</a:t>
              </a:r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>
              <a:off x="2144" y="3626"/>
              <a:ext cx="0" cy="694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4" name="Line 16"/>
            <p:cNvSpPr>
              <a:spLocks noChangeShapeType="1"/>
            </p:cNvSpPr>
            <p:nvPr/>
          </p:nvSpPr>
          <p:spPr bwMode="auto">
            <a:xfrm>
              <a:off x="476" y="3172"/>
              <a:ext cx="55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5" name="Line 17"/>
            <p:cNvSpPr>
              <a:spLocks noChangeShapeType="1"/>
            </p:cNvSpPr>
            <p:nvPr/>
          </p:nvSpPr>
          <p:spPr bwMode="auto">
            <a:xfrm>
              <a:off x="2200" y="935"/>
              <a:ext cx="0" cy="285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786" name="Group 18"/>
          <p:cNvGrpSpPr>
            <a:grpSpLocks/>
          </p:cNvGrpSpPr>
          <p:nvPr/>
        </p:nvGrpSpPr>
        <p:grpSpPr bwMode="auto">
          <a:xfrm>
            <a:off x="4953000" y="2362200"/>
            <a:ext cx="3581400" cy="2938463"/>
            <a:chOff x="385" y="890"/>
            <a:chExt cx="3720" cy="3430"/>
          </a:xfrm>
        </p:grpSpPr>
        <p:sp>
          <p:nvSpPr>
            <p:cNvPr id="32787" name="AutoShape 19"/>
            <p:cNvSpPr>
              <a:spLocks noChangeArrowheads="1"/>
            </p:cNvSpPr>
            <p:nvPr/>
          </p:nvSpPr>
          <p:spPr bwMode="auto">
            <a:xfrm>
              <a:off x="1117" y="2829"/>
              <a:ext cx="2984" cy="754"/>
            </a:xfrm>
            <a:prstGeom prst="flowChartDecision">
              <a:avLst/>
            </a:prstGeom>
            <a:solidFill>
              <a:srgbClr val="FFFFFF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Условие</a:t>
              </a:r>
            </a:p>
          </p:txBody>
        </p:sp>
        <p:sp>
          <p:nvSpPr>
            <p:cNvPr id="32788" name="Line 20"/>
            <p:cNvSpPr>
              <a:spLocks noChangeShapeType="1"/>
            </p:cNvSpPr>
            <p:nvPr/>
          </p:nvSpPr>
          <p:spPr bwMode="auto">
            <a:xfrm>
              <a:off x="385" y="1121"/>
              <a:ext cx="224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9" name="Line 21"/>
            <p:cNvSpPr>
              <a:spLocks noChangeShapeType="1"/>
            </p:cNvSpPr>
            <p:nvPr/>
          </p:nvSpPr>
          <p:spPr bwMode="auto">
            <a:xfrm>
              <a:off x="385" y="1121"/>
              <a:ext cx="8" cy="205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0" name="Line 22"/>
            <p:cNvSpPr>
              <a:spLocks noChangeShapeType="1"/>
            </p:cNvSpPr>
            <p:nvPr/>
          </p:nvSpPr>
          <p:spPr bwMode="auto">
            <a:xfrm>
              <a:off x="2641" y="2137"/>
              <a:ext cx="0" cy="70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1" name="Text Box 23"/>
            <p:cNvSpPr txBox="1">
              <a:spLocks noChangeArrowheads="1"/>
            </p:cNvSpPr>
            <p:nvPr/>
          </p:nvSpPr>
          <p:spPr bwMode="auto">
            <a:xfrm>
              <a:off x="2886" y="3660"/>
              <a:ext cx="630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b="1" i="1">
                  <a:solidFill>
                    <a:srgbClr val="800000"/>
                  </a:solidFill>
                  <a:latin typeface="Times New Roman" pitchFamily="18" charset="0"/>
                </a:rPr>
                <a:t>Да</a:t>
              </a:r>
            </a:p>
          </p:txBody>
        </p:sp>
        <p:sp>
          <p:nvSpPr>
            <p:cNvPr id="32792" name="Text Box 24"/>
            <p:cNvSpPr txBox="1">
              <a:spLocks noChangeArrowheads="1"/>
            </p:cNvSpPr>
            <p:nvPr/>
          </p:nvSpPr>
          <p:spPr bwMode="auto">
            <a:xfrm>
              <a:off x="507" y="2737"/>
              <a:ext cx="1186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b="1" i="1">
                  <a:solidFill>
                    <a:srgbClr val="800000"/>
                  </a:solidFill>
                  <a:latin typeface="Times New Roman" pitchFamily="18" charset="0"/>
                </a:rPr>
                <a:t>Нет</a:t>
              </a:r>
            </a:p>
          </p:txBody>
        </p:sp>
        <p:sp>
          <p:nvSpPr>
            <p:cNvPr id="32793" name="AutoShape 25"/>
            <p:cNvSpPr>
              <a:spLocks noChangeArrowheads="1"/>
            </p:cNvSpPr>
            <p:nvPr/>
          </p:nvSpPr>
          <p:spPr bwMode="auto">
            <a:xfrm>
              <a:off x="1117" y="1491"/>
              <a:ext cx="2988" cy="83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Серия  команд</a:t>
              </a:r>
            </a:p>
          </p:txBody>
        </p:sp>
        <p:sp>
          <p:nvSpPr>
            <p:cNvPr id="32794" name="Line 26"/>
            <p:cNvSpPr>
              <a:spLocks noChangeShapeType="1"/>
            </p:cNvSpPr>
            <p:nvPr/>
          </p:nvSpPr>
          <p:spPr bwMode="auto">
            <a:xfrm>
              <a:off x="2611" y="3614"/>
              <a:ext cx="0" cy="70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5" name="Line 27"/>
            <p:cNvSpPr>
              <a:spLocks noChangeShapeType="1"/>
            </p:cNvSpPr>
            <p:nvPr/>
          </p:nvSpPr>
          <p:spPr bwMode="auto">
            <a:xfrm>
              <a:off x="385" y="3198"/>
              <a:ext cx="749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96" name="Line 28"/>
            <p:cNvSpPr>
              <a:spLocks noChangeShapeType="1"/>
            </p:cNvSpPr>
            <p:nvPr/>
          </p:nvSpPr>
          <p:spPr bwMode="auto">
            <a:xfrm>
              <a:off x="2641" y="890"/>
              <a:ext cx="0" cy="64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98" name="Rectangle 30"/>
          <p:cNvSpPr>
            <a:spLocks noChangeArrowheads="1"/>
          </p:cNvSpPr>
          <p:nvPr/>
        </p:nvSpPr>
        <p:spPr bwMode="auto">
          <a:xfrm>
            <a:off x="457200" y="1143000"/>
            <a:ext cx="2479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 i="1">
                <a:solidFill>
                  <a:srgbClr val="800000"/>
                </a:solidFill>
              </a:rPr>
              <a:t>б) Логический цикл </a:t>
            </a:r>
            <a:br>
              <a:rPr lang="ru-RU" altLang="ru-RU" b="1" i="1">
                <a:solidFill>
                  <a:srgbClr val="800000"/>
                </a:solidFill>
              </a:rPr>
            </a:br>
            <a:r>
              <a:rPr lang="ru-RU" altLang="ru-RU" b="1" i="1">
                <a:solidFill>
                  <a:srgbClr val="800000"/>
                </a:solidFill>
              </a:rPr>
              <a:t>   с предусловием</a:t>
            </a:r>
          </a:p>
        </p:txBody>
      </p: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5486400" y="1219200"/>
            <a:ext cx="2476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 i="1">
                <a:solidFill>
                  <a:srgbClr val="800000"/>
                </a:solidFill>
              </a:rPr>
              <a:t>в) Логический цикл </a:t>
            </a:r>
            <a:br>
              <a:rPr lang="ru-RU" altLang="ru-RU" b="1" i="1">
                <a:solidFill>
                  <a:srgbClr val="800000"/>
                </a:solidFill>
              </a:rPr>
            </a:br>
            <a:r>
              <a:rPr lang="ru-RU" altLang="ru-RU" b="1" i="1">
                <a:solidFill>
                  <a:srgbClr val="800000"/>
                </a:solidFill>
              </a:rPr>
              <a:t>   с послеусловием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01613" y="220663"/>
            <a:ext cx="8724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latin typeface="Times New Roman" pitchFamily="18" charset="0"/>
              </a:rPr>
              <a:t>Сравним выполнение логических циклов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676400" y="2362200"/>
            <a:ext cx="5257800" cy="860425"/>
          </a:xfrm>
          <a:prstGeom prst="rect">
            <a:avLst/>
          </a:prstGeom>
          <a:solidFill>
            <a:srgbClr val="FFFFCC"/>
          </a:solidFill>
          <a:ln w="38100">
            <a:solidFill>
              <a:srgbClr val="FF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latin typeface="Times New Roman" pitchFamily="18" charset="0"/>
              </a:rPr>
              <a:t>Поднять руки вперед пока не устанешь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914400" y="990600"/>
            <a:ext cx="3273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b="1">
                <a:latin typeface="Times New Roman" pitchFamily="18" charset="0"/>
              </a:rPr>
              <a:t>Первый ряд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105400" y="990600"/>
            <a:ext cx="3273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b="1">
                <a:latin typeface="Times New Roman" pitchFamily="18" charset="0"/>
              </a:rPr>
              <a:t>Второй ряд</a:t>
            </a:r>
          </a:p>
        </p:txBody>
      </p:sp>
      <p:graphicFrame>
        <p:nvGraphicFramePr>
          <p:cNvPr id="23590" name="Group 38"/>
          <p:cNvGraphicFramePr>
            <a:graphicFrameLocks noGrp="1"/>
          </p:cNvGraphicFramePr>
          <p:nvPr/>
        </p:nvGraphicFramePr>
        <p:xfrm>
          <a:off x="457200" y="3657600"/>
          <a:ext cx="8229600" cy="307022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б) Логический цикл </a:t>
                      </a:r>
                      <a:b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   с предусловием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в) Логический цикл </a:t>
                      </a:r>
                      <a:b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   с послеусловием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9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1.Количество повторений зависит от условия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Тело цикла может не выполниться ни разу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1.Количество повторений зависит от условия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Тело цикла хоть один раз но выполниться.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6"/>
          <p:cNvSpPr>
            <a:spLocks noChangeArrowheads="1" noChangeShapeType="1" noTextEdit="1"/>
          </p:cNvSpPr>
          <p:nvPr/>
        </p:nvSpPr>
        <p:spPr bwMode="auto">
          <a:xfrm>
            <a:off x="457200" y="1447800"/>
            <a:ext cx="8382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99FF">
                        <a:alpha val="50000"/>
                      </a:srgb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АЛГОРИТМИЧЕСКИЕ КОНСТРУКЦИИ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altLang="ru-RU" sz="4000"/>
              <a:t>Циклические алгоритмы</a:t>
            </a:r>
            <a:br>
              <a:rPr lang="ru-RU" altLang="ru-RU" sz="4000"/>
            </a:br>
            <a:endParaRPr lang="ru-RU" altLang="ru-RU" sz="4000"/>
          </a:p>
        </p:txBody>
      </p:sp>
      <p:grpSp>
        <p:nvGrpSpPr>
          <p:cNvPr id="24593" name="Group 17"/>
          <p:cNvGrpSpPr>
            <a:grpSpLocks/>
          </p:cNvGrpSpPr>
          <p:nvPr/>
        </p:nvGrpSpPr>
        <p:grpSpPr bwMode="auto">
          <a:xfrm>
            <a:off x="6019800" y="990600"/>
            <a:ext cx="3124200" cy="2527300"/>
            <a:chOff x="476" y="935"/>
            <a:chExt cx="3741" cy="3385"/>
          </a:xfrm>
        </p:grpSpPr>
        <p:sp>
          <p:nvSpPr>
            <p:cNvPr id="24594" name="AutoShape 18"/>
            <p:cNvSpPr>
              <a:spLocks noChangeArrowheads="1"/>
            </p:cNvSpPr>
            <p:nvPr/>
          </p:nvSpPr>
          <p:spPr bwMode="auto">
            <a:xfrm>
              <a:off x="1088" y="1222"/>
              <a:ext cx="2220" cy="741"/>
            </a:xfrm>
            <a:prstGeom prst="flowChartDecision">
              <a:avLst/>
            </a:prstGeom>
            <a:solidFill>
              <a:srgbClr val="FFFFFF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Условие</a:t>
              </a:r>
            </a:p>
          </p:txBody>
        </p:sp>
        <p:sp>
          <p:nvSpPr>
            <p:cNvPr id="24595" name="Line 19"/>
            <p:cNvSpPr>
              <a:spLocks noChangeShapeType="1"/>
            </p:cNvSpPr>
            <p:nvPr/>
          </p:nvSpPr>
          <p:spPr bwMode="auto">
            <a:xfrm flipV="1">
              <a:off x="536" y="1596"/>
              <a:ext cx="546" cy="9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 flipH="1">
              <a:off x="494" y="1616"/>
              <a:ext cx="27" cy="1553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>
              <a:off x="494" y="3169"/>
              <a:ext cx="765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3368" y="1585"/>
              <a:ext cx="278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>
              <a:off x="3701" y="1585"/>
              <a:ext cx="0" cy="204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 flipH="1">
              <a:off x="2144" y="3626"/>
              <a:ext cx="155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2201" y="1947"/>
              <a:ext cx="0" cy="694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2259" y="1968"/>
              <a:ext cx="471" cy="7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600" b="1" i="1">
                  <a:solidFill>
                    <a:srgbClr val="800000"/>
                  </a:solidFill>
                  <a:latin typeface="Times New Roman" pitchFamily="18" charset="0"/>
                </a:rPr>
                <a:t>Да</a:t>
              </a:r>
            </a:p>
          </p:txBody>
        </p:sp>
        <p:sp>
          <p:nvSpPr>
            <p:cNvPr id="24603" name="Text Box 27"/>
            <p:cNvSpPr txBox="1">
              <a:spLocks noChangeArrowheads="1"/>
            </p:cNvSpPr>
            <p:nvPr/>
          </p:nvSpPr>
          <p:spPr bwMode="auto">
            <a:xfrm>
              <a:off x="3333" y="1296"/>
              <a:ext cx="884" cy="4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b="1" i="1">
                  <a:solidFill>
                    <a:srgbClr val="800000"/>
                  </a:solidFill>
                  <a:latin typeface="Times New Roman" pitchFamily="18" charset="0"/>
                </a:rPr>
                <a:t>Нет</a:t>
              </a:r>
            </a:p>
          </p:txBody>
        </p:sp>
        <p:sp>
          <p:nvSpPr>
            <p:cNvPr id="24604" name="AutoShape 28"/>
            <p:cNvSpPr>
              <a:spLocks noChangeArrowheads="1"/>
            </p:cNvSpPr>
            <p:nvPr/>
          </p:nvSpPr>
          <p:spPr bwMode="auto">
            <a:xfrm>
              <a:off x="1033" y="2628"/>
              <a:ext cx="2223" cy="816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Серия</a:t>
              </a:r>
            </a:p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 команд</a:t>
              </a:r>
            </a:p>
          </p:txBody>
        </p:sp>
        <p:sp>
          <p:nvSpPr>
            <p:cNvPr id="24605" name="Line 29"/>
            <p:cNvSpPr>
              <a:spLocks noChangeShapeType="1"/>
            </p:cNvSpPr>
            <p:nvPr/>
          </p:nvSpPr>
          <p:spPr bwMode="auto">
            <a:xfrm>
              <a:off x="2144" y="3626"/>
              <a:ext cx="0" cy="694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>
              <a:off x="476" y="3172"/>
              <a:ext cx="55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2200" y="935"/>
              <a:ext cx="0" cy="285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08" name="Group 32"/>
          <p:cNvGrpSpPr>
            <a:grpSpLocks/>
          </p:cNvGrpSpPr>
          <p:nvPr/>
        </p:nvGrpSpPr>
        <p:grpSpPr bwMode="auto">
          <a:xfrm>
            <a:off x="6019800" y="4114800"/>
            <a:ext cx="2571750" cy="2400300"/>
            <a:chOff x="385" y="890"/>
            <a:chExt cx="3720" cy="3780"/>
          </a:xfrm>
        </p:grpSpPr>
        <p:sp>
          <p:nvSpPr>
            <p:cNvPr id="24609" name="AutoShape 33"/>
            <p:cNvSpPr>
              <a:spLocks noChangeArrowheads="1"/>
            </p:cNvSpPr>
            <p:nvPr/>
          </p:nvSpPr>
          <p:spPr bwMode="auto">
            <a:xfrm>
              <a:off x="1117" y="2829"/>
              <a:ext cx="2984" cy="754"/>
            </a:xfrm>
            <a:prstGeom prst="flowChartDecision">
              <a:avLst/>
            </a:prstGeom>
            <a:solidFill>
              <a:srgbClr val="FFFFFF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Условие</a:t>
              </a:r>
            </a:p>
          </p:txBody>
        </p:sp>
        <p:sp>
          <p:nvSpPr>
            <p:cNvPr id="24610" name="Line 34"/>
            <p:cNvSpPr>
              <a:spLocks noChangeShapeType="1"/>
            </p:cNvSpPr>
            <p:nvPr/>
          </p:nvSpPr>
          <p:spPr bwMode="auto">
            <a:xfrm>
              <a:off x="385" y="1121"/>
              <a:ext cx="2247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>
              <a:off x="385" y="1121"/>
              <a:ext cx="8" cy="205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2" name="Line 36"/>
            <p:cNvSpPr>
              <a:spLocks noChangeShapeType="1"/>
            </p:cNvSpPr>
            <p:nvPr/>
          </p:nvSpPr>
          <p:spPr bwMode="auto">
            <a:xfrm>
              <a:off x="2641" y="2137"/>
              <a:ext cx="0" cy="70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3" name="Text Box 37"/>
            <p:cNvSpPr txBox="1">
              <a:spLocks noChangeArrowheads="1"/>
            </p:cNvSpPr>
            <p:nvPr/>
          </p:nvSpPr>
          <p:spPr bwMode="auto">
            <a:xfrm>
              <a:off x="2886" y="3660"/>
              <a:ext cx="631" cy="10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b="1" i="1">
                  <a:solidFill>
                    <a:srgbClr val="800000"/>
                  </a:solidFill>
                  <a:latin typeface="Times New Roman" pitchFamily="18" charset="0"/>
                </a:rPr>
                <a:t>Да</a:t>
              </a:r>
            </a:p>
          </p:txBody>
        </p:sp>
        <p:sp>
          <p:nvSpPr>
            <p:cNvPr id="24614" name="Text Box 38"/>
            <p:cNvSpPr txBox="1">
              <a:spLocks noChangeArrowheads="1"/>
            </p:cNvSpPr>
            <p:nvPr/>
          </p:nvSpPr>
          <p:spPr bwMode="auto">
            <a:xfrm>
              <a:off x="507" y="2738"/>
              <a:ext cx="1186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b="1" i="1">
                  <a:solidFill>
                    <a:srgbClr val="800000"/>
                  </a:solidFill>
                  <a:latin typeface="Times New Roman" pitchFamily="18" charset="0"/>
                </a:rPr>
                <a:t>Нет</a:t>
              </a:r>
            </a:p>
          </p:txBody>
        </p:sp>
        <p:sp>
          <p:nvSpPr>
            <p:cNvPr id="24615" name="AutoShape 39"/>
            <p:cNvSpPr>
              <a:spLocks noChangeArrowheads="1"/>
            </p:cNvSpPr>
            <p:nvPr/>
          </p:nvSpPr>
          <p:spPr bwMode="auto">
            <a:xfrm>
              <a:off x="1117" y="1491"/>
              <a:ext cx="2988" cy="830"/>
            </a:xfrm>
            <a:prstGeom prst="flowChartProcess">
              <a:avLst/>
            </a:prstGeom>
            <a:solidFill>
              <a:schemeClr val="bg1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i="1">
                  <a:solidFill>
                    <a:srgbClr val="800000"/>
                  </a:solidFill>
                  <a:latin typeface="Times New Roman" pitchFamily="18" charset="0"/>
                </a:rPr>
                <a:t>Серия  команд</a:t>
              </a:r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611" y="3614"/>
              <a:ext cx="0" cy="70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85" y="3198"/>
              <a:ext cx="749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2641" y="890"/>
              <a:ext cx="0" cy="64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533400" y="990600"/>
            <a:ext cx="3090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>
                <a:solidFill>
                  <a:srgbClr val="800000"/>
                </a:solidFill>
              </a:rPr>
              <a:t>а) арифметический цикл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4495800" y="762000"/>
            <a:ext cx="2479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 i="1">
                <a:solidFill>
                  <a:srgbClr val="800000"/>
                </a:solidFill>
              </a:rPr>
              <a:t>б) Логический цикл </a:t>
            </a:r>
            <a:br>
              <a:rPr lang="ru-RU" altLang="ru-RU" b="1" i="1">
                <a:solidFill>
                  <a:srgbClr val="800000"/>
                </a:solidFill>
              </a:rPr>
            </a:br>
            <a:r>
              <a:rPr lang="ru-RU" altLang="ru-RU" b="1" i="1">
                <a:solidFill>
                  <a:srgbClr val="800000"/>
                </a:solidFill>
              </a:rPr>
              <a:t>   с предусловием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4495800" y="3276600"/>
            <a:ext cx="2476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 i="1">
                <a:solidFill>
                  <a:srgbClr val="800000"/>
                </a:solidFill>
              </a:rPr>
              <a:t>в) Логический цикл </a:t>
            </a:r>
            <a:br>
              <a:rPr lang="ru-RU" altLang="ru-RU" b="1" i="1">
                <a:solidFill>
                  <a:srgbClr val="800000"/>
                </a:solidFill>
              </a:rPr>
            </a:br>
            <a:r>
              <a:rPr lang="ru-RU" altLang="ru-RU" b="1" i="1">
                <a:solidFill>
                  <a:srgbClr val="800000"/>
                </a:solidFill>
              </a:rPr>
              <a:t>   с послеусловием</a:t>
            </a:r>
          </a:p>
        </p:txBody>
      </p:sp>
      <p:grpSp>
        <p:nvGrpSpPr>
          <p:cNvPr id="24622" name="Group 46"/>
          <p:cNvGrpSpPr>
            <a:grpSpLocks/>
          </p:cNvGrpSpPr>
          <p:nvPr/>
        </p:nvGrpSpPr>
        <p:grpSpPr bwMode="auto">
          <a:xfrm>
            <a:off x="381000" y="1828800"/>
            <a:ext cx="3581400" cy="3978275"/>
            <a:chOff x="1488" y="1478"/>
            <a:chExt cx="2976" cy="2842"/>
          </a:xfrm>
        </p:grpSpPr>
        <p:grpSp>
          <p:nvGrpSpPr>
            <p:cNvPr id="24623" name="Group 47"/>
            <p:cNvGrpSpPr>
              <a:grpSpLocks/>
            </p:cNvGrpSpPr>
            <p:nvPr/>
          </p:nvGrpSpPr>
          <p:grpSpPr bwMode="auto">
            <a:xfrm>
              <a:off x="1488" y="1478"/>
              <a:ext cx="2825" cy="2842"/>
              <a:chOff x="431" y="845"/>
              <a:chExt cx="3220" cy="3311"/>
            </a:xfrm>
          </p:grpSpPr>
          <p:sp>
            <p:nvSpPr>
              <p:cNvPr id="24624" name="Line 48"/>
              <p:cNvSpPr>
                <a:spLocks noChangeShapeType="1"/>
              </p:cNvSpPr>
              <p:nvPr/>
            </p:nvSpPr>
            <p:spPr bwMode="auto">
              <a:xfrm>
                <a:off x="470" y="1475"/>
                <a:ext cx="454" cy="0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5" name="Line 49"/>
              <p:cNvSpPr>
                <a:spLocks noChangeShapeType="1"/>
              </p:cNvSpPr>
              <p:nvPr/>
            </p:nvSpPr>
            <p:spPr bwMode="auto">
              <a:xfrm flipH="1">
                <a:off x="431" y="1475"/>
                <a:ext cx="39" cy="1561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6" name="Line 50"/>
              <p:cNvSpPr>
                <a:spLocks noChangeShapeType="1"/>
              </p:cNvSpPr>
              <p:nvPr/>
            </p:nvSpPr>
            <p:spPr bwMode="auto">
              <a:xfrm>
                <a:off x="431" y="3036"/>
                <a:ext cx="890" cy="3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7" name="Line 51"/>
              <p:cNvSpPr>
                <a:spLocks noChangeShapeType="1"/>
              </p:cNvSpPr>
              <p:nvPr/>
            </p:nvSpPr>
            <p:spPr bwMode="auto">
              <a:xfrm>
                <a:off x="3253" y="1475"/>
                <a:ext cx="398" cy="0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8" name="Line 52"/>
              <p:cNvSpPr>
                <a:spLocks noChangeShapeType="1"/>
              </p:cNvSpPr>
              <p:nvPr/>
            </p:nvSpPr>
            <p:spPr bwMode="auto">
              <a:xfrm>
                <a:off x="3651" y="1475"/>
                <a:ext cx="0" cy="2235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9" name="Line 53"/>
              <p:cNvSpPr>
                <a:spLocks noChangeShapeType="1"/>
              </p:cNvSpPr>
              <p:nvPr/>
            </p:nvSpPr>
            <p:spPr bwMode="auto">
              <a:xfrm flipH="1">
                <a:off x="2003" y="3710"/>
                <a:ext cx="1629" cy="0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2174" y="1664"/>
                <a:ext cx="0" cy="1017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1" name="AutoShape 55"/>
              <p:cNvSpPr>
                <a:spLocks noChangeArrowheads="1"/>
              </p:cNvSpPr>
              <p:nvPr/>
            </p:nvSpPr>
            <p:spPr bwMode="auto">
              <a:xfrm>
                <a:off x="975" y="1117"/>
                <a:ext cx="2272" cy="760"/>
              </a:xfrm>
              <a:prstGeom prst="flowChartPreparation">
                <a:avLst/>
              </a:prstGeom>
              <a:solidFill>
                <a:schemeClr val="bg1"/>
              </a:solidFill>
              <a:ln w="38100">
                <a:solidFill>
                  <a:srgbClr val="8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24632" name="Text Box 56"/>
              <p:cNvSpPr txBox="1">
                <a:spLocks noChangeArrowheads="1"/>
              </p:cNvSpPr>
              <p:nvPr/>
            </p:nvSpPr>
            <p:spPr bwMode="auto">
              <a:xfrm>
                <a:off x="1321" y="1313"/>
                <a:ext cx="150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altLang="ru-RU" sz="1600" b="1" i="1">
                    <a:solidFill>
                      <a:srgbClr val="800000"/>
                    </a:solidFill>
                    <a:latin typeface="Times New Roman" pitchFamily="18" charset="0"/>
                  </a:rPr>
                  <a:t>Управляющая переменная</a:t>
                </a:r>
              </a:p>
            </p:txBody>
          </p:sp>
          <p:sp>
            <p:nvSpPr>
              <p:cNvPr id="24633" name="AutoShape 57"/>
              <p:cNvSpPr>
                <a:spLocks noChangeArrowheads="1"/>
              </p:cNvSpPr>
              <p:nvPr/>
            </p:nvSpPr>
            <p:spPr bwMode="auto">
              <a:xfrm>
                <a:off x="1321" y="2681"/>
                <a:ext cx="1819" cy="715"/>
              </a:xfrm>
              <a:prstGeom prst="flowChartProcess">
                <a:avLst/>
              </a:prstGeom>
              <a:solidFill>
                <a:schemeClr val="bg1"/>
              </a:solidFill>
              <a:ln w="38100">
                <a:solidFill>
                  <a:srgbClr val="8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ru-RU" altLang="ru-RU" sz="2400" b="1" i="1">
                    <a:solidFill>
                      <a:srgbClr val="800000"/>
                    </a:solidFill>
                    <a:latin typeface="Times New Roman" pitchFamily="18" charset="0"/>
                  </a:rPr>
                  <a:t>Серия</a:t>
                </a:r>
              </a:p>
              <a:p>
                <a:pPr algn="ctr"/>
                <a:r>
                  <a:rPr lang="ru-RU" altLang="ru-RU" sz="2400" b="1" i="1">
                    <a:solidFill>
                      <a:srgbClr val="800000"/>
                    </a:solidFill>
                    <a:latin typeface="Times New Roman" pitchFamily="18" charset="0"/>
                  </a:rPr>
                  <a:t> команд</a:t>
                </a:r>
              </a:p>
            </p:txBody>
          </p:sp>
          <p:sp>
            <p:nvSpPr>
              <p:cNvPr id="24634" name="Line 58"/>
              <p:cNvSpPr>
                <a:spLocks noChangeShapeType="1"/>
              </p:cNvSpPr>
              <p:nvPr/>
            </p:nvSpPr>
            <p:spPr bwMode="auto">
              <a:xfrm>
                <a:off x="2003" y="3710"/>
                <a:ext cx="0" cy="446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5" name="Line 59"/>
              <p:cNvSpPr>
                <a:spLocks noChangeShapeType="1"/>
              </p:cNvSpPr>
              <p:nvPr/>
            </p:nvSpPr>
            <p:spPr bwMode="auto">
              <a:xfrm>
                <a:off x="2154" y="845"/>
                <a:ext cx="0" cy="285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636" name="Group 60"/>
            <p:cNvGrpSpPr>
              <a:grpSpLocks/>
            </p:cNvGrpSpPr>
            <p:nvPr/>
          </p:nvGrpSpPr>
          <p:grpSpPr bwMode="auto">
            <a:xfrm>
              <a:off x="2592" y="1680"/>
              <a:ext cx="1872" cy="1226"/>
              <a:chOff x="2592" y="1680"/>
              <a:chExt cx="1872" cy="1226"/>
            </a:xfrm>
          </p:grpSpPr>
          <p:sp>
            <p:nvSpPr>
              <p:cNvPr id="24637" name="Text Box 61"/>
              <p:cNvSpPr txBox="1">
                <a:spLocks noChangeArrowheads="1"/>
              </p:cNvSpPr>
              <p:nvPr/>
            </p:nvSpPr>
            <p:spPr bwMode="auto">
              <a:xfrm>
                <a:off x="2592" y="2448"/>
                <a:ext cx="33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b="1">
                    <a:solidFill>
                      <a:srgbClr val="990033"/>
                    </a:solidFill>
                  </a:rPr>
                  <a:t>ДА</a:t>
                </a:r>
              </a:p>
            </p:txBody>
          </p:sp>
          <p:sp>
            <p:nvSpPr>
              <p:cNvPr id="24638" name="Text Box 62"/>
              <p:cNvSpPr txBox="1">
                <a:spLocks noChangeArrowheads="1"/>
              </p:cNvSpPr>
              <p:nvPr/>
            </p:nvSpPr>
            <p:spPr bwMode="auto">
              <a:xfrm>
                <a:off x="3887" y="1680"/>
                <a:ext cx="577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b="1">
                    <a:solidFill>
                      <a:srgbClr val="990033"/>
                    </a:solidFill>
                  </a:rPr>
                  <a:t>НЕТ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r>
              <a:rPr lang="ru-RU" altLang="ru-RU" sz="4000"/>
              <a:t>Алгоритм</a:t>
            </a:r>
            <a:r>
              <a:rPr lang="en-US" altLang="ru-RU" sz="4000"/>
              <a:t>: </a:t>
            </a:r>
            <a:r>
              <a:rPr lang="ru-RU" altLang="ru-RU" sz="4000"/>
              <a:t>построение снеговика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3521075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Детские+песни+-+Песня+Снеговика(music.day.az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96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244" fill="hold"/>
                                        <p:tgtEl>
                                          <p:spTgt spid="184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38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45163"/>
          </a:xfrm>
        </p:spPr>
        <p:txBody>
          <a:bodyPr/>
          <a:lstStyle/>
          <a:p>
            <a:r>
              <a:rPr lang="ru-RU" altLang="ru-RU" sz="2800"/>
              <a:t>С какой алгоритмической конструкцией мы сегодня более подробно познакомились </a:t>
            </a:r>
            <a:r>
              <a:rPr lang="en-US" altLang="ru-RU" sz="2800"/>
              <a:t>?</a:t>
            </a:r>
          </a:p>
          <a:p>
            <a:r>
              <a:rPr lang="ru-RU" altLang="ru-RU" sz="2800"/>
              <a:t> В чем ее особенность</a:t>
            </a:r>
            <a:r>
              <a:rPr lang="en-US" altLang="ru-RU" sz="2800"/>
              <a:t>?</a:t>
            </a:r>
          </a:p>
          <a:p>
            <a:endParaRPr lang="en-US" altLang="ru-RU" sz="2800"/>
          </a:p>
          <a:p>
            <a:r>
              <a:rPr lang="ru-RU" altLang="ru-RU" sz="2800"/>
              <a:t>Назовите виды циклических алгоритмов и особенности каждого из них</a:t>
            </a:r>
            <a:r>
              <a:rPr lang="en-US" altLang="ru-RU" sz="2800"/>
              <a:t>.</a:t>
            </a:r>
            <a:endParaRPr lang="ru-RU" altLang="ru-RU" sz="2800"/>
          </a:p>
          <a:p>
            <a:endParaRPr lang="ru-RU" altLang="ru-RU" sz="2800"/>
          </a:p>
          <a:p>
            <a:r>
              <a:rPr lang="ru-RU" altLang="ru-RU" sz="2800"/>
              <a:t>Какой вид алгоритма вы использовали в среде исполнителя Стрелочка</a:t>
            </a:r>
            <a:r>
              <a:rPr lang="en-US" altLang="ru-RU" sz="2800"/>
              <a:t>?</a:t>
            </a:r>
          </a:p>
          <a:p>
            <a:endParaRPr lang="ru-RU" altLang="ru-RU" sz="2800"/>
          </a:p>
          <a:p>
            <a:pPr>
              <a:buFontTx/>
              <a:buNone/>
            </a:pPr>
            <a:endParaRPr lang="en-US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Домашнее задание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229600" cy="4525963"/>
          </a:xfrm>
        </p:spPr>
        <p:txBody>
          <a:bodyPr/>
          <a:lstStyle/>
          <a:p>
            <a:r>
              <a:rPr lang="ru-RU" altLang="ru-RU"/>
              <a:t>№1</a:t>
            </a:r>
          </a:p>
          <a:p>
            <a:pPr>
              <a:buFontTx/>
              <a:buNone/>
            </a:pPr>
            <a:r>
              <a:rPr lang="ru-RU" altLang="ru-RU"/>
              <a:t>   П. 30, стр.164</a:t>
            </a:r>
          </a:p>
          <a:p>
            <a:pPr>
              <a:buFontTx/>
              <a:buNone/>
            </a:pPr>
            <a:r>
              <a:rPr lang="ru-RU" altLang="ru-RU"/>
              <a:t>   Составить программу рисования прямоугольной рамки вдоль края поля</a:t>
            </a:r>
          </a:p>
          <a:p>
            <a:endParaRPr lang="ru-RU" altLang="ru-RU"/>
          </a:p>
          <a:p>
            <a:r>
              <a:rPr lang="ru-RU" altLang="ru-RU"/>
              <a:t>№2</a:t>
            </a:r>
          </a:p>
          <a:p>
            <a:pPr>
              <a:buFontTx/>
              <a:buNone/>
            </a:pPr>
            <a:r>
              <a:rPr lang="ru-RU" altLang="ru-RU"/>
              <a:t>   Найти циклические алгоритмы в русских народных сказках и пословицах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543800" y="1219200"/>
            <a:ext cx="11430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696200" y="1371600"/>
            <a:ext cx="838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457200" y="533400"/>
            <a:ext cx="8305800" cy="13223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АЛИСА  в стране чудес</a:t>
            </a:r>
          </a:p>
        </p:txBody>
      </p:sp>
      <p:pic>
        <p:nvPicPr>
          <p:cNvPr id="5125" name="Picture 5" descr="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27432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Куда идти.wmv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752600"/>
            <a:ext cx="6172200" cy="4791075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1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12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/>
              <a:t>Что такое алгоритм</a:t>
            </a:r>
            <a:r>
              <a:rPr lang="en-US" altLang="ru-RU" sz="2800"/>
              <a:t>?</a:t>
            </a:r>
            <a:endParaRPr lang="ru-RU" altLang="ru-RU" sz="2800"/>
          </a:p>
          <a:p>
            <a:pPr>
              <a:lnSpc>
                <a:spcPct val="80000"/>
              </a:lnSpc>
            </a:pPr>
            <a:endParaRPr lang="en-US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Кто такой Исполнитель</a:t>
            </a:r>
            <a:r>
              <a:rPr lang="en-US" altLang="ru-RU" sz="2800"/>
              <a:t>?</a:t>
            </a:r>
            <a:endParaRPr lang="ru-RU" altLang="ru-RU" sz="2800"/>
          </a:p>
          <a:p>
            <a:pPr>
              <a:lnSpc>
                <a:spcPct val="80000"/>
              </a:lnSpc>
            </a:pPr>
            <a:endParaRPr lang="en-US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Какие свойства алгоритмов вам известны</a:t>
            </a:r>
            <a:r>
              <a:rPr lang="en-US" altLang="ru-RU" sz="2800"/>
              <a:t>?</a:t>
            </a:r>
            <a:endParaRPr lang="ru-RU" altLang="ru-RU" sz="2800"/>
          </a:p>
          <a:p>
            <a:pPr>
              <a:lnSpc>
                <a:spcPct val="80000"/>
              </a:lnSpc>
            </a:pPr>
            <a:endParaRPr lang="ru-RU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Какие формы записи алгоритмов вы знаете</a:t>
            </a:r>
            <a:r>
              <a:rPr lang="en-US" altLang="ru-RU" sz="2800"/>
              <a:t>?</a:t>
            </a:r>
            <a:endParaRPr lang="ru-RU" altLang="ru-RU" sz="2800"/>
          </a:p>
          <a:p>
            <a:pPr>
              <a:lnSpc>
                <a:spcPct val="80000"/>
              </a:lnSpc>
            </a:pPr>
            <a:endParaRPr lang="ru-RU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Перечислите виды алгоритмических структур и их характеристики</a:t>
            </a:r>
          </a:p>
          <a:p>
            <a:pPr>
              <a:lnSpc>
                <a:spcPct val="80000"/>
              </a:lnSpc>
            </a:pPr>
            <a:endParaRPr lang="ru-RU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Приведите примеры разветвляющихся алгоритмов в пословицах и сказках(Д/з)</a:t>
            </a:r>
          </a:p>
          <a:p>
            <a:pPr>
              <a:lnSpc>
                <a:spcPct val="80000"/>
              </a:lnSpc>
            </a:pP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/>
          <a:lstStyle/>
          <a:p>
            <a:r>
              <a:rPr lang="ru-RU" altLang="ru-RU" sz="4000"/>
              <a:t>Тест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828800"/>
            <a:ext cx="19812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000"/>
              <a:t>А. Линейный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/>
              <a:t>Б. Полное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/>
              <a:t>    ветвление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/>
              <a:t>В. Неполное ветвление</a:t>
            </a:r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4800600" y="5402263"/>
          <a:ext cx="1985963" cy="145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Visio" r:id="rId3" imgW="4576613" imgH="3355935" progId="Visio.Drawing.6">
                  <p:embed/>
                </p:oleObj>
              </mc:Choice>
              <mc:Fallback>
                <p:oleObj name="Visio" r:id="rId3" imgW="4576613" imgH="3355935" progId="Visio.Drawing.6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402263"/>
                        <a:ext cx="1985963" cy="1455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4724400" y="1752600"/>
          <a:ext cx="167640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Visio" r:id="rId5" imgW="3769305" imgH="3355935" progId="Visio.Drawing.6">
                  <p:embed/>
                </p:oleObj>
              </mc:Choice>
              <mc:Fallback>
                <p:oleObj name="Visio" r:id="rId5" imgW="3769305" imgH="3355935" progId="Visio.Drawing.6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52600"/>
                        <a:ext cx="167640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313" name="Group 49"/>
          <p:cNvGrpSpPr>
            <a:grpSpLocks/>
          </p:cNvGrpSpPr>
          <p:nvPr/>
        </p:nvGrpSpPr>
        <p:grpSpPr bwMode="auto">
          <a:xfrm>
            <a:off x="5105400" y="3505200"/>
            <a:ext cx="1143000" cy="1652588"/>
            <a:chOff x="4704" y="1200"/>
            <a:chExt cx="540" cy="1761"/>
          </a:xfrm>
        </p:grpSpPr>
        <p:sp>
          <p:nvSpPr>
            <p:cNvPr id="11274" name="AutoShape 10"/>
            <p:cNvSpPr>
              <a:spLocks noChangeAspect="1" noChangeArrowheads="1" noTextEdit="1"/>
            </p:cNvSpPr>
            <p:nvPr/>
          </p:nvSpPr>
          <p:spPr bwMode="auto">
            <a:xfrm>
              <a:off x="4704" y="1200"/>
              <a:ext cx="520" cy="1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auto">
            <a:xfrm>
              <a:off x="4768" y="1215"/>
              <a:ext cx="392" cy="131"/>
            </a:xfrm>
            <a:custGeom>
              <a:avLst/>
              <a:gdLst>
                <a:gd name="T0" fmla="*/ 277 w 1771"/>
                <a:gd name="T1" fmla="*/ 585 h 585"/>
                <a:gd name="T2" fmla="*/ 1495 w 1771"/>
                <a:gd name="T3" fmla="*/ 585 h 585"/>
                <a:gd name="T4" fmla="*/ 1771 w 1771"/>
                <a:gd name="T5" fmla="*/ 293 h 585"/>
                <a:gd name="T6" fmla="*/ 1495 w 1771"/>
                <a:gd name="T7" fmla="*/ 0 h 585"/>
                <a:gd name="T8" fmla="*/ 1495 w 1771"/>
                <a:gd name="T9" fmla="*/ 0 h 585"/>
                <a:gd name="T10" fmla="*/ 1495 w 1771"/>
                <a:gd name="T11" fmla="*/ 0 h 585"/>
                <a:gd name="T12" fmla="*/ 277 w 1771"/>
                <a:gd name="T13" fmla="*/ 0 h 585"/>
                <a:gd name="T14" fmla="*/ 0 w 1771"/>
                <a:gd name="T15" fmla="*/ 293 h 585"/>
                <a:gd name="T16" fmla="*/ 277 w 1771"/>
                <a:gd name="T17" fmla="*/ 58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1" h="585">
                  <a:moveTo>
                    <a:pt x="277" y="585"/>
                  </a:moveTo>
                  <a:lnTo>
                    <a:pt x="1495" y="585"/>
                  </a:lnTo>
                  <a:cubicBezTo>
                    <a:pt x="1647" y="585"/>
                    <a:pt x="1771" y="454"/>
                    <a:pt x="1771" y="293"/>
                  </a:cubicBezTo>
                  <a:cubicBezTo>
                    <a:pt x="1771" y="131"/>
                    <a:pt x="1647" y="0"/>
                    <a:pt x="1495" y="0"/>
                  </a:cubicBezTo>
                  <a:cubicBezTo>
                    <a:pt x="1495" y="0"/>
                    <a:pt x="1495" y="0"/>
                    <a:pt x="1495" y="0"/>
                  </a:cubicBezTo>
                  <a:lnTo>
                    <a:pt x="1495" y="0"/>
                  </a:lnTo>
                  <a:lnTo>
                    <a:pt x="277" y="0"/>
                  </a:lnTo>
                  <a:cubicBezTo>
                    <a:pt x="124" y="0"/>
                    <a:pt x="0" y="131"/>
                    <a:pt x="0" y="293"/>
                  </a:cubicBezTo>
                  <a:cubicBezTo>
                    <a:pt x="0" y="454"/>
                    <a:pt x="124" y="585"/>
                    <a:pt x="277" y="585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Freeform 13"/>
            <p:cNvSpPr>
              <a:spLocks/>
            </p:cNvSpPr>
            <p:nvPr/>
          </p:nvSpPr>
          <p:spPr bwMode="auto">
            <a:xfrm>
              <a:off x="4768" y="1215"/>
              <a:ext cx="392" cy="131"/>
            </a:xfrm>
            <a:custGeom>
              <a:avLst/>
              <a:gdLst>
                <a:gd name="T0" fmla="*/ 277 w 1771"/>
                <a:gd name="T1" fmla="*/ 585 h 585"/>
                <a:gd name="T2" fmla="*/ 1495 w 1771"/>
                <a:gd name="T3" fmla="*/ 585 h 585"/>
                <a:gd name="T4" fmla="*/ 1771 w 1771"/>
                <a:gd name="T5" fmla="*/ 293 h 585"/>
                <a:gd name="T6" fmla="*/ 1495 w 1771"/>
                <a:gd name="T7" fmla="*/ 0 h 585"/>
                <a:gd name="T8" fmla="*/ 1495 w 1771"/>
                <a:gd name="T9" fmla="*/ 0 h 585"/>
                <a:gd name="T10" fmla="*/ 1495 w 1771"/>
                <a:gd name="T11" fmla="*/ 0 h 585"/>
                <a:gd name="T12" fmla="*/ 277 w 1771"/>
                <a:gd name="T13" fmla="*/ 0 h 585"/>
                <a:gd name="T14" fmla="*/ 0 w 1771"/>
                <a:gd name="T15" fmla="*/ 293 h 585"/>
                <a:gd name="T16" fmla="*/ 277 w 1771"/>
                <a:gd name="T17" fmla="*/ 58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1" h="585">
                  <a:moveTo>
                    <a:pt x="277" y="585"/>
                  </a:moveTo>
                  <a:lnTo>
                    <a:pt x="1495" y="585"/>
                  </a:lnTo>
                  <a:cubicBezTo>
                    <a:pt x="1647" y="585"/>
                    <a:pt x="1771" y="454"/>
                    <a:pt x="1771" y="293"/>
                  </a:cubicBezTo>
                  <a:cubicBezTo>
                    <a:pt x="1771" y="131"/>
                    <a:pt x="1647" y="0"/>
                    <a:pt x="1495" y="0"/>
                  </a:cubicBezTo>
                  <a:cubicBezTo>
                    <a:pt x="1495" y="0"/>
                    <a:pt x="1495" y="0"/>
                    <a:pt x="1495" y="0"/>
                  </a:cubicBezTo>
                  <a:lnTo>
                    <a:pt x="1495" y="0"/>
                  </a:lnTo>
                  <a:lnTo>
                    <a:pt x="277" y="0"/>
                  </a:lnTo>
                  <a:cubicBezTo>
                    <a:pt x="124" y="0"/>
                    <a:pt x="0" y="131"/>
                    <a:pt x="0" y="293"/>
                  </a:cubicBezTo>
                  <a:cubicBezTo>
                    <a:pt x="0" y="454"/>
                    <a:pt x="124" y="585"/>
                    <a:pt x="277" y="585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306" name="Group 42"/>
            <p:cNvGrpSpPr>
              <a:grpSpLocks/>
            </p:cNvGrpSpPr>
            <p:nvPr/>
          </p:nvGrpSpPr>
          <p:grpSpPr bwMode="auto">
            <a:xfrm>
              <a:off x="4752" y="1872"/>
              <a:ext cx="492" cy="195"/>
              <a:chOff x="4718" y="1885"/>
              <a:chExt cx="492" cy="195"/>
            </a:xfrm>
          </p:grpSpPr>
          <p:sp>
            <p:nvSpPr>
              <p:cNvPr id="11284" name="Rectangle 20"/>
              <p:cNvSpPr>
                <a:spLocks noChangeArrowheads="1"/>
              </p:cNvSpPr>
              <p:nvPr/>
            </p:nvSpPr>
            <p:spPr bwMode="auto">
              <a:xfrm>
                <a:off x="4718" y="1885"/>
                <a:ext cx="492" cy="1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5" name="Freeform 21"/>
              <p:cNvSpPr>
                <a:spLocks noEditPoints="1"/>
              </p:cNvSpPr>
              <p:nvPr/>
            </p:nvSpPr>
            <p:spPr bwMode="auto">
              <a:xfrm>
                <a:off x="4718" y="1885"/>
                <a:ext cx="492" cy="195"/>
              </a:xfrm>
              <a:custGeom>
                <a:avLst/>
                <a:gdLst>
                  <a:gd name="T0" fmla="*/ 0 w 385"/>
                  <a:gd name="T1" fmla="*/ 152 h 152"/>
                  <a:gd name="T2" fmla="*/ 385 w 385"/>
                  <a:gd name="T3" fmla="*/ 152 h 152"/>
                  <a:gd name="T4" fmla="*/ 385 w 385"/>
                  <a:gd name="T5" fmla="*/ 0 h 152"/>
                  <a:gd name="T6" fmla="*/ 0 w 385"/>
                  <a:gd name="T7" fmla="*/ 0 h 152"/>
                  <a:gd name="T8" fmla="*/ 0 w 385"/>
                  <a:gd name="T9" fmla="*/ 152 h 152"/>
                  <a:gd name="T10" fmla="*/ 29 w 385"/>
                  <a:gd name="T11" fmla="*/ 152 h 152"/>
                  <a:gd name="T12" fmla="*/ 29 w 385"/>
                  <a:gd name="T13" fmla="*/ 0 h 152"/>
                  <a:gd name="T14" fmla="*/ 356 w 385"/>
                  <a:gd name="T15" fmla="*/ 152 h 152"/>
                  <a:gd name="T16" fmla="*/ 356 w 385"/>
                  <a:gd name="T17" fmla="*/ 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5" h="152">
                    <a:moveTo>
                      <a:pt x="0" y="152"/>
                    </a:moveTo>
                    <a:lnTo>
                      <a:pt x="385" y="152"/>
                    </a:lnTo>
                    <a:lnTo>
                      <a:pt x="385" y="0"/>
                    </a:lnTo>
                    <a:lnTo>
                      <a:pt x="0" y="0"/>
                    </a:lnTo>
                    <a:lnTo>
                      <a:pt x="0" y="152"/>
                    </a:lnTo>
                    <a:moveTo>
                      <a:pt x="29" y="152"/>
                    </a:moveTo>
                    <a:lnTo>
                      <a:pt x="29" y="0"/>
                    </a:lnTo>
                    <a:moveTo>
                      <a:pt x="356" y="152"/>
                    </a:moveTo>
                    <a:lnTo>
                      <a:pt x="356" y="0"/>
                    </a:lnTo>
                  </a:path>
                </a:pathLst>
              </a:cu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91" name="Freeform 27"/>
            <p:cNvSpPr>
              <a:spLocks/>
            </p:cNvSpPr>
            <p:nvPr/>
          </p:nvSpPr>
          <p:spPr bwMode="auto">
            <a:xfrm>
              <a:off x="4742" y="2816"/>
              <a:ext cx="444" cy="130"/>
            </a:xfrm>
            <a:custGeom>
              <a:avLst/>
              <a:gdLst>
                <a:gd name="T0" fmla="*/ 277 w 1993"/>
                <a:gd name="T1" fmla="*/ 585 h 585"/>
                <a:gd name="T2" fmla="*/ 1716 w 1993"/>
                <a:gd name="T3" fmla="*/ 585 h 585"/>
                <a:gd name="T4" fmla="*/ 1993 w 1993"/>
                <a:gd name="T5" fmla="*/ 292 h 585"/>
                <a:gd name="T6" fmla="*/ 1716 w 1993"/>
                <a:gd name="T7" fmla="*/ 0 h 585"/>
                <a:gd name="T8" fmla="*/ 1716 w 1993"/>
                <a:gd name="T9" fmla="*/ 0 h 585"/>
                <a:gd name="T10" fmla="*/ 1716 w 1993"/>
                <a:gd name="T11" fmla="*/ 0 h 585"/>
                <a:gd name="T12" fmla="*/ 277 w 1993"/>
                <a:gd name="T13" fmla="*/ 0 h 585"/>
                <a:gd name="T14" fmla="*/ 0 w 1993"/>
                <a:gd name="T15" fmla="*/ 292 h 585"/>
                <a:gd name="T16" fmla="*/ 277 w 1993"/>
                <a:gd name="T17" fmla="*/ 58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3" h="585">
                  <a:moveTo>
                    <a:pt x="277" y="585"/>
                  </a:moveTo>
                  <a:lnTo>
                    <a:pt x="1716" y="585"/>
                  </a:lnTo>
                  <a:cubicBezTo>
                    <a:pt x="1869" y="585"/>
                    <a:pt x="1993" y="454"/>
                    <a:pt x="1993" y="292"/>
                  </a:cubicBezTo>
                  <a:cubicBezTo>
                    <a:pt x="1993" y="131"/>
                    <a:pt x="1869" y="0"/>
                    <a:pt x="1716" y="0"/>
                  </a:cubicBezTo>
                  <a:cubicBezTo>
                    <a:pt x="1716" y="0"/>
                    <a:pt x="1716" y="0"/>
                    <a:pt x="1716" y="0"/>
                  </a:cubicBezTo>
                  <a:lnTo>
                    <a:pt x="1716" y="0"/>
                  </a:lnTo>
                  <a:lnTo>
                    <a:pt x="277" y="0"/>
                  </a:lnTo>
                  <a:cubicBezTo>
                    <a:pt x="124" y="0"/>
                    <a:pt x="0" y="131"/>
                    <a:pt x="0" y="292"/>
                  </a:cubicBezTo>
                  <a:cubicBezTo>
                    <a:pt x="0" y="454"/>
                    <a:pt x="124" y="585"/>
                    <a:pt x="277" y="585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Freeform 28"/>
            <p:cNvSpPr>
              <a:spLocks/>
            </p:cNvSpPr>
            <p:nvPr/>
          </p:nvSpPr>
          <p:spPr bwMode="auto">
            <a:xfrm>
              <a:off x="4742" y="2816"/>
              <a:ext cx="444" cy="130"/>
            </a:xfrm>
            <a:custGeom>
              <a:avLst/>
              <a:gdLst>
                <a:gd name="T0" fmla="*/ 277 w 1993"/>
                <a:gd name="T1" fmla="*/ 585 h 585"/>
                <a:gd name="T2" fmla="*/ 1716 w 1993"/>
                <a:gd name="T3" fmla="*/ 585 h 585"/>
                <a:gd name="T4" fmla="*/ 1993 w 1993"/>
                <a:gd name="T5" fmla="*/ 292 h 585"/>
                <a:gd name="T6" fmla="*/ 1716 w 1993"/>
                <a:gd name="T7" fmla="*/ 0 h 585"/>
                <a:gd name="T8" fmla="*/ 1716 w 1993"/>
                <a:gd name="T9" fmla="*/ 0 h 585"/>
                <a:gd name="T10" fmla="*/ 1716 w 1993"/>
                <a:gd name="T11" fmla="*/ 0 h 585"/>
                <a:gd name="T12" fmla="*/ 277 w 1993"/>
                <a:gd name="T13" fmla="*/ 0 h 585"/>
                <a:gd name="T14" fmla="*/ 0 w 1993"/>
                <a:gd name="T15" fmla="*/ 292 h 585"/>
                <a:gd name="T16" fmla="*/ 277 w 1993"/>
                <a:gd name="T17" fmla="*/ 58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3" h="585">
                  <a:moveTo>
                    <a:pt x="277" y="585"/>
                  </a:moveTo>
                  <a:lnTo>
                    <a:pt x="1716" y="585"/>
                  </a:lnTo>
                  <a:cubicBezTo>
                    <a:pt x="1869" y="585"/>
                    <a:pt x="1993" y="454"/>
                    <a:pt x="1993" y="292"/>
                  </a:cubicBezTo>
                  <a:cubicBezTo>
                    <a:pt x="1993" y="131"/>
                    <a:pt x="1869" y="0"/>
                    <a:pt x="1716" y="0"/>
                  </a:cubicBezTo>
                  <a:cubicBezTo>
                    <a:pt x="1716" y="0"/>
                    <a:pt x="1716" y="0"/>
                    <a:pt x="1716" y="0"/>
                  </a:cubicBezTo>
                  <a:lnTo>
                    <a:pt x="1716" y="0"/>
                  </a:lnTo>
                  <a:lnTo>
                    <a:pt x="277" y="0"/>
                  </a:lnTo>
                  <a:cubicBezTo>
                    <a:pt x="124" y="0"/>
                    <a:pt x="0" y="131"/>
                    <a:pt x="0" y="292"/>
                  </a:cubicBezTo>
                  <a:cubicBezTo>
                    <a:pt x="0" y="454"/>
                    <a:pt x="124" y="585"/>
                    <a:pt x="277" y="585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>
              <a:off x="4965" y="1346"/>
              <a:ext cx="0" cy="7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Freeform 31"/>
            <p:cNvSpPr>
              <a:spLocks/>
            </p:cNvSpPr>
            <p:nvPr/>
          </p:nvSpPr>
          <p:spPr bwMode="auto">
            <a:xfrm>
              <a:off x="4944" y="1411"/>
              <a:ext cx="40" cy="64"/>
            </a:xfrm>
            <a:custGeom>
              <a:avLst/>
              <a:gdLst>
                <a:gd name="T0" fmla="*/ 31 w 31"/>
                <a:gd name="T1" fmla="*/ 0 h 50"/>
                <a:gd name="T2" fmla="*/ 16 w 31"/>
                <a:gd name="T3" fmla="*/ 50 h 50"/>
                <a:gd name="T4" fmla="*/ 0 w 31"/>
                <a:gd name="T5" fmla="*/ 0 h 50"/>
                <a:gd name="T6" fmla="*/ 31 w 31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50">
                  <a:moveTo>
                    <a:pt x="31" y="0"/>
                  </a:moveTo>
                  <a:lnTo>
                    <a:pt x="16" y="50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>
              <a:off x="4965" y="1736"/>
              <a:ext cx="0" cy="112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Freeform 33"/>
            <p:cNvSpPr>
              <a:spLocks/>
            </p:cNvSpPr>
            <p:nvPr/>
          </p:nvSpPr>
          <p:spPr bwMode="auto">
            <a:xfrm>
              <a:off x="4944" y="1842"/>
              <a:ext cx="40" cy="43"/>
            </a:xfrm>
            <a:custGeom>
              <a:avLst/>
              <a:gdLst>
                <a:gd name="T0" fmla="*/ 31 w 31"/>
                <a:gd name="T1" fmla="*/ 0 h 34"/>
                <a:gd name="T2" fmla="*/ 16 w 31"/>
                <a:gd name="T3" fmla="*/ 34 h 34"/>
                <a:gd name="T4" fmla="*/ 0 w 31"/>
                <a:gd name="T5" fmla="*/ 0 h 34"/>
                <a:gd name="T6" fmla="*/ 31 w 31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4">
                  <a:moveTo>
                    <a:pt x="31" y="0"/>
                  </a:moveTo>
                  <a:lnTo>
                    <a:pt x="16" y="34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>
              <a:off x="4965" y="2680"/>
              <a:ext cx="0" cy="98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Freeform 35"/>
            <p:cNvSpPr>
              <a:spLocks/>
            </p:cNvSpPr>
            <p:nvPr/>
          </p:nvSpPr>
          <p:spPr bwMode="auto">
            <a:xfrm>
              <a:off x="4944" y="2773"/>
              <a:ext cx="40" cy="43"/>
            </a:xfrm>
            <a:custGeom>
              <a:avLst/>
              <a:gdLst>
                <a:gd name="T0" fmla="*/ 31 w 31"/>
                <a:gd name="T1" fmla="*/ 0 h 34"/>
                <a:gd name="T2" fmla="*/ 16 w 31"/>
                <a:gd name="T3" fmla="*/ 34 h 34"/>
                <a:gd name="T4" fmla="*/ 0 w 31"/>
                <a:gd name="T5" fmla="*/ 0 h 34"/>
                <a:gd name="T6" fmla="*/ 31 w 31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4">
                  <a:moveTo>
                    <a:pt x="31" y="0"/>
                  </a:moveTo>
                  <a:lnTo>
                    <a:pt x="16" y="34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>
              <a:off x="4965" y="2322"/>
              <a:ext cx="0" cy="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Freeform 37"/>
            <p:cNvSpPr>
              <a:spLocks/>
            </p:cNvSpPr>
            <p:nvPr/>
          </p:nvSpPr>
          <p:spPr bwMode="auto">
            <a:xfrm>
              <a:off x="4944" y="2441"/>
              <a:ext cx="40" cy="43"/>
            </a:xfrm>
            <a:custGeom>
              <a:avLst/>
              <a:gdLst>
                <a:gd name="T0" fmla="*/ 31 w 31"/>
                <a:gd name="T1" fmla="*/ 0 h 34"/>
                <a:gd name="T2" fmla="*/ 16 w 31"/>
                <a:gd name="T3" fmla="*/ 34 h 34"/>
                <a:gd name="T4" fmla="*/ 0 w 31"/>
                <a:gd name="T5" fmla="*/ 0 h 34"/>
                <a:gd name="T6" fmla="*/ 31 w 31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4">
                  <a:moveTo>
                    <a:pt x="31" y="0"/>
                  </a:moveTo>
                  <a:lnTo>
                    <a:pt x="16" y="34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auto">
            <a:xfrm>
              <a:off x="4965" y="2080"/>
              <a:ext cx="0" cy="6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Freeform 39"/>
            <p:cNvSpPr>
              <a:spLocks/>
            </p:cNvSpPr>
            <p:nvPr/>
          </p:nvSpPr>
          <p:spPr bwMode="auto">
            <a:xfrm>
              <a:off x="4944" y="2135"/>
              <a:ext cx="40" cy="43"/>
            </a:xfrm>
            <a:custGeom>
              <a:avLst/>
              <a:gdLst>
                <a:gd name="T0" fmla="*/ 31 w 31"/>
                <a:gd name="T1" fmla="*/ 0 h 34"/>
                <a:gd name="T2" fmla="*/ 16 w 31"/>
                <a:gd name="T3" fmla="*/ 34 h 34"/>
                <a:gd name="T4" fmla="*/ 0 w 31"/>
                <a:gd name="T5" fmla="*/ 0 h 34"/>
                <a:gd name="T6" fmla="*/ 31 w 31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4">
                  <a:moveTo>
                    <a:pt x="31" y="0"/>
                  </a:moveTo>
                  <a:lnTo>
                    <a:pt x="16" y="34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4909" y="2141"/>
              <a:ext cx="176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...</a:t>
              </a:r>
              <a:endParaRPr lang="ru-RU" altLang="ru-RU"/>
            </a:p>
          </p:txBody>
        </p:sp>
        <p:grpSp>
          <p:nvGrpSpPr>
            <p:cNvPr id="11307" name="Group 43"/>
            <p:cNvGrpSpPr>
              <a:grpSpLocks/>
            </p:cNvGrpSpPr>
            <p:nvPr/>
          </p:nvGrpSpPr>
          <p:grpSpPr bwMode="auto">
            <a:xfrm>
              <a:off x="4752" y="2448"/>
              <a:ext cx="492" cy="195"/>
              <a:chOff x="4718" y="1885"/>
              <a:chExt cx="492" cy="195"/>
            </a:xfrm>
          </p:grpSpPr>
          <p:sp>
            <p:nvSpPr>
              <p:cNvPr id="11308" name="Rectangle 44"/>
              <p:cNvSpPr>
                <a:spLocks noChangeArrowheads="1"/>
              </p:cNvSpPr>
              <p:nvPr/>
            </p:nvSpPr>
            <p:spPr bwMode="auto">
              <a:xfrm>
                <a:off x="4718" y="1885"/>
                <a:ext cx="492" cy="1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09" name="Freeform 45"/>
              <p:cNvSpPr>
                <a:spLocks noEditPoints="1"/>
              </p:cNvSpPr>
              <p:nvPr/>
            </p:nvSpPr>
            <p:spPr bwMode="auto">
              <a:xfrm>
                <a:off x="4718" y="1885"/>
                <a:ext cx="492" cy="195"/>
              </a:xfrm>
              <a:custGeom>
                <a:avLst/>
                <a:gdLst>
                  <a:gd name="T0" fmla="*/ 0 w 385"/>
                  <a:gd name="T1" fmla="*/ 152 h 152"/>
                  <a:gd name="T2" fmla="*/ 385 w 385"/>
                  <a:gd name="T3" fmla="*/ 152 h 152"/>
                  <a:gd name="T4" fmla="*/ 385 w 385"/>
                  <a:gd name="T5" fmla="*/ 0 h 152"/>
                  <a:gd name="T6" fmla="*/ 0 w 385"/>
                  <a:gd name="T7" fmla="*/ 0 h 152"/>
                  <a:gd name="T8" fmla="*/ 0 w 385"/>
                  <a:gd name="T9" fmla="*/ 152 h 152"/>
                  <a:gd name="T10" fmla="*/ 29 w 385"/>
                  <a:gd name="T11" fmla="*/ 152 h 152"/>
                  <a:gd name="T12" fmla="*/ 29 w 385"/>
                  <a:gd name="T13" fmla="*/ 0 h 152"/>
                  <a:gd name="T14" fmla="*/ 356 w 385"/>
                  <a:gd name="T15" fmla="*/ 152 h 152"/>
                  <a:gd name="T16" fmla="*/ 356 w 385"/>
                  <a:gd name="T17" fmla="*/ 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5" h="152">
                    <a:moveTo>
                      <a:pt x="0" y="152"/>
                    </a:moveTo>
                    <a:lnTo>
                      <a:pt x="385" y="152"/>
                    </a:lnTo>
                    <a:lnTo>
                      <a:pt x="385" y="0"/>
                    </a:lnTo>
                    <a:lnTo>
                      <a:pt x="0" y="0"/>
                    </a:lnTo>
                    <a:lnTo>
                      <a:pt x="0" y="152"/>
                    </a:lnTo>
                    <a:moveTo>
                      <a:pt x="29" y="152"/>
                    </a:moveTo>
                    <a:lnTo>
                      <a:pt x="29" y="0"/>
                    </a:lnTo>
                    <a:moveTo>
                      <a:pt x="356" y="152"/>
                    </a:moveTo>
                    <a:lnTo>
                      <a:pt x="356" y="0"/>
                    </a:lnTo>
                  </a:path>
                </a:pathLst>
              </a:cu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310" name="Group 46"/>
            <p:cNvGrpSpPr>
              <a:grpSpLocks/>
            </p:cNvGrpSpPr>
            <p:nvPr/>
          </p:nvGrpSpPr>
          <p:grpSpPr bwMode="auto">
            <a:xfrm>
              <a:off x="4752" y="1488"/>
              <a:ext cx="492" cy="195"/>
              <a:chOff x="4718" y="1885"/>
              <a:chExt cx="492" cy="195"/>
            </a:xfrm>
          </p:grpSpPr>
          <p:sp>
            <p:nvSpPr>
              <p:cNvPr id="11311" name="Rectangle 47"/>
              <p:cNvSpPr>
                <a:spLocks noChangeArrowheads="1"/>
              </p:cNvSpPr>
              <p:nvPr/>
            </p:nvSpPr>
            <p:spPr bwMode="auto">
              <a:xfrm>
                <a:off x="4718" y="1885"/>
                <a:ext cx="492" cy="19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2" name="Freeform 48"/>
              <p:cNvSpPr>
                <a:spLocks noEditPoints="1"/>
              </p:cNvSpPr>
              <p:nvPr/>
            </p:nvSpPr>
            <p:spPr bwMode="auto">
              <a:xfrm>
                <a:off x="4718" y="1885"/>
                <a:ext cx="492" cy="195"/>
              </a:xfrm>
              <a:custGeom>
                <a:avLst/>
                <a:gdLst>
                  <a:gd name="T0" fmla="*/ 0 w 385"/>
                  <a:gd name="T1" fmla="*/ 152 h 152"/>
                  <a:gd name="T2" fmla="*/ 385 w 385"/>
                  <a:gd name="T3" fmla="*/ 152 h 152"/>
                  <a:gd name="T4" fmla="*/ 385 w 385"/>
                  <a:gd name="T5" fmla="*/ 0 h 152"/>
                  <a:gd name="T6" fmla="*/ 0 w 385"/>
                  <a:gd name="T7" fmla="*/ 0 h 152"/>
                  <a:gd name="T8" fmla="*/ 0 w 385"/>
                  <a:gd name="T9" fmla="*/ 152 h 152"/>
                  <a:gd name="T10" fmla="*/ 29 w 385"/>
                  <a:gd name="T11" fmla="*/ 152 h 152"/>
                  <a:gd name="T12" fmla="*/ 29 w 385"/>
                  <a:gd name="T13" fmla="*/ 0 h 152"/>
                  <a:gd name="T14" fmla="*/ 356 w 385"/>
                  <a:gd name="T15" fmla="*/ 152 h 152"/>
                  <a:gd name="T16" fmla="*/ 356 w 385"/>
                  <a:gd name="T17" fmla="*/ 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5" h="152">
                    <a:moveTo>
                      <a:pt x="0" y="152"/>
                    </a:moveTo>
                    <a:lnTo>
                      <a:pt x="385" y="152"/>
                    </a:lnTo>
                    <a:lnTo>
                      <a:pt x="385" y="0"/>
                    </a:lnTo>
                    <a:lnTo>
                      <a:pt x="0" y="0"/>
                    </a:lnTo>
                    <a:lnTo>
                      <a:pt x="0" y="152"/>
                    </a:lnTo>
                    <a:moveTo>
                      <a:pt x="29" y="152"/>
                    </a:moveTo>
                    <a:lnTo>
                      <a:pt x="29" y="0"/>
                    </a:lnTo>
                    <a:moveTo>
                      <a:pt x="356" y="152"/>
                    </a:moveTo>
                    <a:lnTo>
                      <a:pt x="356" y="0"/>
                    </a:lnTo>
                  </a:path>
                </a:pathLst>
              </a:cu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11354" name="Group 90"/>
          <p:cNvGraphicFramePr>
            <a:graphicFrameLocks noGrp="1"/>
          </p:cNvGraphicFramePr>
          <p:nvPr>
            <p:ph sz="quarter" idx="2"/>
          </p:nvPr>
        </p:nvGraphicFramePr>
        <p:xfrm>
          <a:off x="76200" y="609600"/>
          <a:ext cx="9067800" cy="896112"/>
        </p:xfrm>
        <a:graphic>
          <a:graphicData uri="http://schemas.openxmlformats.org/drawingml/2006/table">
            <a:tbl>
              <a:tblPr/>
              <a:tblGrid>
                <a:gridCol w="2247900"/>
                <a:gridCol w="2247900"/>
                <a:gridCol w="2438400"/>
                <a:gridCol w="213360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Алгоритм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Графическое представление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Исполнитель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5" name="Text Box 71"/>
          <p:cNvSpPr txBox="1">
            <a:spLocks noChangeArrowheads="1"/>
          </p:cNvSpPr>
          <p:nvPr/>
        </p:nvSpPr>
        <p:spPr bwMode="auto">
          <a:xfrm>
            <a:off x="4724400" y="17526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А</a:t>
            </a:r>
            <a:r>
              <a:rPr lang="ru-RU" altLang="ru-RU" sz="2800"/>
              <a:t>.</a:t>
            </a:r>
          </a:p>
        </p:txBody>
      </p:sp>
      <p:sp>
        <p:nvSpPr>
          <p:cNvPr id="11336" name="Text Box 72"/>
          <p:cNvSpPr txBox="1">
            <a:spLocks noChangeArrowheads="1"/>
          </p:cNvSpPr>
          <p:nvPr/>
        </p:nvSpPr>
        <p:spPr bwMode="auto">
          <a:xfrm>
            <a:off x="4724400" y="3276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Б.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4800600" y="5105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В.</a:t>
            </a: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152400" y="1752600"/>
            <a:ext cx="26670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А</a:t>
            </a:r>
            <a:r>
              <a:rPr lang="en-US" altLang="ru-RU" sz="2400"/>
              <a:t>.</a:t>
            </a:r>
            <a:r>
              <a:rPr lang="ru-RU" altLang="ru-RU" sz="2400"/>
              <a:t> Переход 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через дорогу, регулируемую светофором</a:t>
            </a:r>
            <a:endParaRPr lang="en-US" altLang="ru-RU" sz="2400"/>
          </a:p>
          <a:p>
            <a:pPr>
              <a:spcBef>
                <a:spcPct val="50000"/>
              </a:spcBef>
            </a:pPr>
            <a:r>
              <a:rPr lang="ru-RU" altLang="ru-RU" sz="2400"/>
              <a:t>Б</a:t>
            </a:r>
            <a:r>
              <a:rPr lang="en-US" altLang="ru-RU" sz="2400"/>
              <a:t>.</a:t>
            </a:r>
            <a:r>
              <a:rPr lang="ru-RU" altLang="ru-RU" sz="2400"/>
              <a:t> Стрелочка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   рисует букву 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          Ю</a:t>
            </a:r>
            <a:endParaRPr lang="en-US" altLang="ru-RU" sz="2400"/>
          </a:p>
          <a:p>
            <a:pPr>
              <a:spcBef>
                <a:spcPct val="50000"/>
              </a:spcBef>
            </a:pPr>
            <a:r>
              <a:rPr lang="ru-RU" altLang="ru-RU" sz="2400"/>
              <a:t>В</a:t>
            </a:r>
            <a:r>
              <a:rPr lang="en-US" altLang="ru-RU" sz="2400"/>
              <a:t>. </a:t>
            </a:r>
            <a:r>
              <a:rPr lang="ru-RU" altLang="ru-RU" sz="2400"/>
              <a:t>Измерение 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   температуры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    школьника </a:t>
            </a:r>
            <a:endParaRPr lang="en-US" altLang="ru-RU" sz="2400"/>
          </a:p>
          <a:p>
            <a:pPr>
              <a:spcBef>
                <a:spcPct val="50000"/>
              </a:spcBef>
            </a:pPr>
            <a:endParaRPr lang="ru-RU" altLang="ru-RU" sz="2400"/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6781800" y="1828800"/>
            <a:ext cx="2362200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А.</a:t>
            </a:r>
            <a:r>
              <a:rPr lang="ru-RU" altLang="ru-RU" sz="2800"/>
              <a:t> </a:t>
            </a:r>
            <a:r>
              <a:rPr lang="ru-RU" altLang="ru-RU" sz="2400"/>
              <a:t>Человек</a:t>
            </a:r>
          </a:p>
          <a:p>
            <a:pPr>
              <a:spcBef>
                <a:spcPct val="50000"/>
              </a:spcBef>
            </a:pPr>
            <a:endParaRPr lang="ru-RU" altLang="ru-RU" sz="2800"/>
          </a:p>
          <a:p>
            <a:pPr>
              <a:spcBef>
                <a:spcPct val="50000"/>
              </a:spcBef>
            </a:pPr>
            <a:r>
              <a:rPr lang="ru-RU" altLang="ru-RU" sz="2400"/>
              <a:t>Б.</a:t>
            </a:r>
            <a:r>
              <a:rPr lang="ru-RU" altLang="ru-RU" sz="2800"/>
              <a:t> К</a:t>
            </a:r>
            <a:r>
              <a:rPr lang="ru-RU" altLang="ru-RU" sz="2400"/>
              <a:t>омпьютер</a:t>
            </a:r>
          </a:p>
          <a:p>
            <a:pPr>
              <a:spcBef>
                <a:spcPct val="50000"/>
              </a:spcBef>
            </a:pPr>
            <a:endParaRPr lang="ru-RU" altLang="ru-RU" sz="2400"/>
          </a:p>
          <a:p>
            <a:pPr>
              <a:spcBef>
                <a:spcPct val="50000"/>
              </a:spcBef>
            </a:pPr>
            <a:r>
              <a:rPr lang="ru-RU" altLang="ru-RU" sz="2400"/>
              <a:t>В.</a:t>
            </a:r>
            <a:r>
              <a:rPr lang="ru-RU" altLang="ru-RU" sz="2800"/>
              <a:t> </a:t>
            </a:r>
            <a:r>
              <a:rPr lang="ru-RU" altLang="ru-RU" sz="2400"/>
              <a:t>Робот</a:t>
            </a:r>
          </a:p>
          <a:p>
            <a:pPr>
              <a:spcBef>
                <a:spcPct val="50000"/>
              </a:spcBef>
            </a:pPr>
            <a:endParaRPr lang="ru-RU" altLang="ru-RU" sz="2400"/>
          </a:p>
          <a:p>
            <a:pPr>
              <a:spcBef>
                <a:spcPct val="50000"/>
              </a:spcBef>
            </a:pPr>
            <a:r>
              <a:rPr lang="ru-RU" altLang="ru-RU" sz="2400"/>
              <a:t>Г. Животное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r>
              <a:rPr lang="ru-RU" altLang="ru-RU" sz="4000"/>
              <a:t>Алгоритм</a:t>
            </a:r>
            <a:r>
              <a:rPr lang="en-US" altLang="ru-RU" sz="4000"/>
              <a:t>: </a:t>
            </a:r>
            <a:r>
              <a:rPr lang="ru-RU" altLang="ru-RU" sz="4000"/>
              <a:t>построение снеговика</a:t>
            </a: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3521075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r>
              <a:rPr lang="ru-RU" altLang="ru-RU" sz="4000"/>
              <a:t>Алгоритм</a:t>
            </a:r>
            <a:r>
              <a:rPr lang="en-US" altLang="ru-RU" sz="4000"/>
              <a:t>: </a:t>
            </a:r>
            <a:r>
              <a:rPr lang="ru-RU" altLang="ru-RU" sz="4000"/>
              <a:t>построение снеговика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114800" y="762000"/>
            <a:ext cx="4876800" cy="648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/>
              <a:t>Выйти на улицу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Взять комок снега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Скатать снеговой шар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Поставить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Взять комок нега 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Скатать снеговой шар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Поставить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Взять комок нега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Скатать снеговой шар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Поставить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Приделать нос, глаза, шляпу</a:t>
            </a:r>
          </a:p>
          <a:p>
            <a:endParaRPr lang="ru-RU" altLang="ru-RU"/>
          </a:p>
          <a:p>
            <a:endParaRPr lang="ru-RU" alt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32766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ru-RU"/>
              <a:t>                       </a:t>
            </a:r>
            <a:r>
              <a:rPr lang="ru-RU" altLang="ru-RU"/>
              <a:t>Тема урока</a:t>
            </a:r>
            <a:r>
              <a:rPr lang="en-US" altLang="ru-RU"/>
              <a:t>: </a:t>
            </a:r>
            <a:endParaRPr lang="ru-RU" altLang="ru-RU"/>
          </a:p>
        </p:txBody>
      </p:sp>
      <p:sp>
        <p:nvSpPr>
          <p:cNvPr id="14340" name="WordArt 6"/>
          <p:cNvSpPr>
            <a:spLocks noChangeArrowheads="1" noChangeShapeType="1" noTextEdit="1"/>
          </p:cNvSpPr>
          <p:nvPr/>
        </p:nvSpPr>
        <p:spPr bwMode="auto">
          <a:xfrm>
            <a:off x="228600" y="990600"/>
            <a:ext cx="8686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99FF">
                        <a:alpha val="50000"/>
                      </a:srgb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АЛГОРИТМИЧЕСКИЕ КОНСТРУКЦИИ: 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99FF">
                        <a:alpha val="50000"/>
                      </a:srgb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ПОВТОРЕНИЕ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28600" y="3429000"/>
            <a:ext cx="8686800" cy="270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Сегодня мы узнаем и научимся</a:t>
            </a:r>
            <a:r>
              <a:rPr lang="en-US" altLang="ru-RU" sz="2800"/>
              <a:t>:</a:t>
            </a:r>
            <a:endParaRPr lang="ru-RU" altLang="ru-RU" sz="2800"/>
          </a:p>
          <a:p>
            <a:pPr>
              <a:spcBef>
                <a:spcPct val="50000"/>
              </a:spcBef>
            </a:pPr>
            <a:r>
              <a:rPr lang="ru-RU" altLang="ru-RU" sz="2400"/>
              <a:t>1.  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2.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3.</a:t>
            </a:r>
          </a:p>
          <a:p>
            <a:pPr>
              <a:spcBef>
                <a:spcPct val="50000"/>
              </a:spcBef>
            </a:pP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ru-RU"/>
              <a:t>                       </a:t>
            </a:r>
            <a:r>
              <a:rPr lang="ru-RU" altLang="ru-RU"/>
              <a:t>Тема урока</a:t>
            </a:r>
            <a:r>
              <a:rPr lang="en-US" altLang="ru-RU"/>
              <a:t>: </a:t>
            </a:r>
            <a:endParaRPr lang="ru-RU" altLang="ru-RU"/>
          </a:p>
        </p:txBody>
      </p:sp>
      <p:sp>
        <p:nvSpPr>
          <p:cNvPr id="19459" name="WordArt 6"/>
          <p:cNvSpPr>
            <a:spLocks noChangeArrowheads="1" noChangeShapeType="1" noTextEdit="1"/>
          </p:cNvSpPr>
          <p:nvPr/>
        </p:nvSpPr>
        <p:spPr bwMode="auto">
          <a:xfrm>
            <a:off x="228600" y="990600"/>
            <a:ext cx="8686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99FF">
                        <a:alpha val="50000"/>
                      </a:srgb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АЛГОРИТМИЧЕСКИЕ КОНСТРУКЦИИ: </a:t>
            </a:r>
          </a:p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99FF">
                        <a:alpha val="50000"/>
                      </a:srgb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ПОВТОРЕНИЕ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8600" y="3429000"/>
            <a:ext cx="86868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Сегодня мы узнаем и научимся</a:t>
            </a:r>
            <a:r>
              <a:rPr lang="en-US" altLang="ru-RU" sz="2800"/>
              <a:t>:</a:t>
            </a:r>
            <a:endParaRPr lang="ru-RU" altLang="ru-RU" sz="2800"/>
          </a:p>
          <a:p>
            <a:pPr>
              <a:spcBef>
                <a:spcPct val="50000"/>
              </a:spcBef>
            </a:pPr>
            <a:r>
              <a:rPr lang="ru-RU" altLang="ru-RU" sz="2400"/>
              <a:t>1. Что такое цикл, его форму записи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2. Виды циклов и их особенности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3. Разрабатывать циклические алгоритмы для</a:t>
            </a:r>
          </a:p>
          <a:p>
            <a:pPr>
              <a:spcBef>
                <a:spcPct val="50000"/>
              </a:spcBef>
            </a:pPr>
            <a:r>
              <a:rPr lang="ru-RU" altLang="ru-RU" sz="2400"/>
              <a:t>    исполнителя СТРЕЛОЧКА</a:t>
            </a:r>
          </a:p>
          <a:p>
            <a:pPr>
              <a:spcBef>
                <a:spcPct val="50000"/>
              </a:spcBef>
            </a:pP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607</Words>
  <Application>Microsoft Office PowerPoint</Application>
  <PresentationFormat>Экран (4:3)</PresentationFormat>
  <Paragraphs>201</Paragraphs>
  <Slides>23</Slides>
  <Notes>0</Notes>
  <HiddenSlides>0</HiddenSlides>
  <MMClips>2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Оформление по умолчанию</vt:lpstr>
      <vt:lpstr>Microsoft Visio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</vt:lpstr>
      <vt:lpstr>Алгоритм: построение снеговика</vt:lpstr>
      <vt:lpstr>Алгоритм: построение снеговика</vt:lpstr>
      <vt:lpstr>Презентация PowerPoint</vt:lpstr>
      <vt:lpstr>Презентация PowerPoint</vt:lpstr>
      <vt:lpstr>Цикл – это такая форма  алгоритмической конструкции, в которой  происходит повторение одних и тех же действий (или не происходит вообще), пока выполняется условие.  </vt:lpstr>
      <vt:lpstr>      Циклические структуры алгоритмов</vt:lpstr>
      <vt:lpstr>Презентация PowerPoint</vt:lpstr>
      <vt:lpstr>      Циклические структуры алгоритмов</vt:lpstr>
      <vt:lpstr>б) Логический цикл     с предусловием</vt:lpstr>
      <vt:lpstr>Презентация PowerPoint</vt:lpstr>
      <vt:lpstr>в) Логический цикл     с послеусловием</vt:lpstr>
      <vt:lpstr>Презентация PowerPoint</vt:lpstr>
      <vt:lpstr>Циклические алгоритмы </vt:lpstr>
      <vt:lpstr>Презентация PowerPoint</vt:lpstr>
      <vt:lpstr>Циклические алгоритмы </vt:lpstr>
      <vt:lpstr>Алгоритм: построение снеговика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ринат</dc:creator>
  <cp:lastModifiedBy>ринат</cp:lastModifiedBy>
  <cp:revision>13</cp:revision>
  <cp:lastPrinted>1601-01-01T00:00:00Z</cp:lastPrinted>
  <dcterms:created xsi:type="dcterms:W3CDTF">1601-01-01T00:00:00Z</dcterms:created>
  <dcterms:modified xsi:type="dcterms:W3CDTF">2014-10-22T19:23:52Z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