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9" r:id="rId3"/>
    <p:sldId id="261" r:id="rId4"/>
    <p:sldId id="259" r:id="rId5"/>
    <p:sldId id="260" r:id="rId6"/>
    <p:sldId id="267" r:id="rId7"/>
    <p:sldId id="265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8DD4"/>
    <a:srgbClr val="5479D4"/>
    <a:srgbClr val="0070C0"/>
    <a:srgbClr val="003399"/>
    <a:srgbClr val="6600FF"/>
    <a:srgbClr val="FFFF99"/>
    <a:srgbClr val="FFCC99"/>
    <a:srgbClr val="9900FF"/>
    <a:srgbClr val="FFCC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2FB47D-47AF-4583-80E4-C69C3B6F16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817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D1759-2C3A-4D8B-B56E-DCD97B10186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22136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FE4C92-28FB-4C40-91E4-F4A94E7DB9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2715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CA530-550F-453D-A082-4AFDEEA80B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276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15547-2E96-4487-B868-2D7EDEFB5A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5308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7EDADB-F6E8-49FF-BC39-A20B411334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2204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75778-03DE-44CA-A20B-75CFCD8829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6298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26894F-CD0B-496B-8131-9E4F2B47829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999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8A11D-43A6-46F2-AC44-39344810EED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254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C25AB-D9E5-4C70-BE14-3222F52C4C0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582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317D9-61DD-4B3A-9CF4-1CDCD67C91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4113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C44D735-455D-40AE-AFF7-56D5C4A3157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sz="4800" b="1" dirty="0" smtClean="0">
                <a:solidFill>
                  <a:schemeClr val="tx2"/>
                </a:solidFill>
              </a:rPr>
              <a:t>Презентация к уроку "Признаки делимости"  </a:t>
            </a:r>
            <a:r>
              <a:rPr lang="ru-RU" sz="4800" b="1" dirty="0" smtClean="0">
                <a:solidFill>
                  <a:schemeClr val="tx2"/>
                </a:solidFill>
              </a:rPr>
              <a:t/>
            </a:r>
            <a:br>
              <a:rPr lang="ru-RU" sz="4800" b="1" dirty="0" smtClean="0">
                <a:solidFill>
                  <a:schemeClr val="tx2"/>
                </a:solidFill>
              </a:rPr>
            </a:b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221088"/>
            <a:ext cx="6400800" cy="1752600"/>
          </a:xfrm>
        </p:spPr>
        <p:txBody>
          <a:bodyPr/>
          <a:lstStyle/>
          <a:p>
            <a:pPr algn="r"/>
            <a:r>
              <a:rPr lang="ru-RU" sz="1400" dirty="0" smtClean="0">
                <a:solidFill>
                  <a:schemeClr val="tx2"/>
                </a:solidFill>
              </a:rPr>
              <a:t>Молчанова Наталия Львовна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у</a:t>
            </a:r>
            <a:r>
              <a:rPr lang="ru-RU" sz="1400" dirty="0" smtClean="0">
                <a:solidFill>
                  <a:schemeClr val="tx2"/>
                </a:solidFill>
              </a:rPr>
              <a:t>читель математики</a:t>
            </a:r>
            <a:br>
              <a:rPr lang="ru-RU" sz="1400" dirty="0" smtClean="0">
                <a:solidFill>
                  <a:schemeClr val="tx2"/>
                </a:solidFill>
              </a:rPr>
            </a:br>
            <a:r>
              <a:rPr lang="ru-RU" sz="1400" dirty="0" smtClean="0">
                <a:solidFill>
                  <a:schemeClr val="tx2"/>
                </a:solidFill>
              </a:rPr>
              <a:t>Государственное бюджетное общеобразовательное учреждение </a:t>
            </a:r>
          </a:p>
          <a:p>
            <a:pPr algn="r"/>
            <a:r>
              <a:rPr lang="ru-RU" sz="1400" dirty="0" smtClean="0">
                <a:solidFill>
                  <a:schemeClr val="tx2"/>
                </a:solidFill>
              </a:rPr>
              <a:t>города Москвы "Гимназия №1506"</a:t>
            </a:r>
            <a:br>
              <a:rPr lang="ru-RU" sz="1400" dirty="0" smtClean="0">
                <a:solidFill>
                  <a:schemeClr val="tx2"/>
                </a:solidFill>
              </a:rPr>
            </a:br>
            <a:endParaRPr lang="ru-RU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01" y="142331"/>
            <a:ext cx="7873016" cy="40634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9512" y="6322279"/>
            <a:ext cx="878497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>
                <a:solidFill>
                  <a:srgbClr val="548DD4"/>
                </a:solidFill>
                <a:latin typeface="Calibri" panose="020F0502020204030204" pitchFamily="34" charset="0"/>
              </a:rPr>
              <a:t>Всероссийский интернет-семинар                                   20 сентября-20 октября 2014 года</a:t>
            </a:r>
          </a:p>
          <a:p>
            <a:pPr algn="ctr"/>
            <a:r>
              <a:rPr lang="ru-RU" sz="1000" b="1" dirty="0">
                <a:solidFill>
                  <a:srgbClr val="548DD4"/>
                </a:solidFill>
                <a:latin typeface="Calibri" panose="020F0502020204030204" pitchFamily="34" charset="0"/>
              </a:rPr>
              <a:t>"Проектирование и реализация образовательного процесса</a:t>
            </a:r>
            <a:endParaRPr lang="ru-RU" sz="1000" dirty="0">
              <a:solidFill>
                <a:srgbClr val="548DD4"/>
              </a:solidFill>
              <a:latin typeface="Calibri" panose="020F0502020204030204" pitchFamily="34" charset="0"/>
            </a:endParaRPr>
          </a:p>
          <a:p>
            <a:pPr algn="ctr"/>
            <a:r>
              <a:rPr lang="ru-RU" sz="1000" b="1" dirty="0">
                <a:solidFill>
                  <a:srgbClr val="548DD4"/>
                </a:solidFill>
                <a:latin typeface="Calibri" panose="020F0502020204030204" pitchFamily="34" charset="0"/>
              </a:rPr>
              <a:t>в соответствии с требованиями ФГОС"</a:t>
            </a:r>
            <a:endParaRPr lang="ru-RU" sz="1000" dirty="0">
              <a:solidFill>
                <a:srgbClr val="548DD4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759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843213" y="699418"/>
            <a:ext cx="29083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План урока: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087563" y="2420938"/>
            <a:ext cx="7056437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AutoNum type="arabicPeriod"/>
            </a:pPr>
            <a:r>
              <a:rPr lang="ru-RU" altLang="ru-RU" sz="2800"/>
              <a:t>Признаки делимости</a:t>
            </a:r>
          </a:p>
          <a:p>
            <a:pPr>
              <a:buFontTx/>
              <a:buAutoNum type="arabicPeriod"/>
            </a:pPr>
            <a:r>
              <a:rPr lang="ru-RU" altLang="ru-RU" sz="2800"/>
              <a:t>Определение истинности высказывания</a:t>
            </a:r>
          </a:p>
          <a:p>
            <a:pPr>
              <a:buFontTx/>
              <a:buAutoNum type="arabicPeriod"/>
            </a:pPr>
            <a:r>
              <a:rPr lang="ru-RU" altLang="ru-RU" sz="2800"/>
              <a:t>Наибольший общий делитель, наименьшее общее кратное</a:t>
            </a:r>
          </a:p>
          <a:p>
            <a:pPr>
              <a:buFontTx/>
              <a:buAutoNum type="arabicPeriod"/>
            </a:pPr>
            <a:r>
              <a:rPr lang="ru-RU" altLang="ru-RU" sz="2800"/>
              <a:t>Решение задач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692275" y="1268413"/>
            <a:ext cx="55451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8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Подготовка к контрольной работе по теме «Делимость»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471863" y="14319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ru-RU"/>
          </a:p>
        </p:txBody>
      </p:sp>
      <p:graphicFrame>
        <p:nvGraphicFramePr>
          <p:cNvPr id="7223" name="Group 55"/>
          <p:cNvGraphicFramePr>
            <a:graphicFrameLocks noGrp="1"/>
          </p:cNvGraphicFramePr>
          <p:nvPr/>
        </p:nvGraphicFramePr>
        <p:xfrm>
          <a:off x="827088" y="836613"/>
          <a:ext cx="7632700" cy="4450080"/>
        </p:xfrm>
        <a:graphic>
          <a:graphicData uri="http://schemas.openxmlformats.org/drawingml/2006/table">
            <a:tbl>
              <a:tblPr/>
              <a:tblGrid>
                <a:gridCol w="3816350"/>
                <a:gridCol w="3816350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Фамилия, Имя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Признаки делимости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Работа в парах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Нахождение НОД, НОК устно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Нахождение НОД, НОК письменно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 Решение задач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 Готовы ли к контрольной работе?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68313" y="188913"/>
            <a:ext cx="82835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Признаки делимости на 2, 5, 10, 3, 9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401763" y="1557338"/>
            <a:ext cx="13112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FF3300"/>
                </a:solidFill>
              </a:rPr>
              <a:t>25450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201988" y="1557338"/>
            <a:ext cx="1085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0000FF"/>
                </a:solidFill>
              </a:rPr>
              <a:t>1527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859338" y="1557338"/>
            <a:ext cx="1085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D60093"/>
                </a:solidFill>
              </a:rPr>
              <a:t>2412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443663" y="1557338"/>
            <a:ext cx="15367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9900FF"/>
                </a:solidFill>
              </a:rPr>
              <a:t>401335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331913" y="3573463"/>
            <a:ext cx="971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/>
              <a:t>на 2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916238" y="3571875"/>
            <a:ext cx="971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/>
              <a:t>на 5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4356100" y="3573463"/>
            <a:ext cx="1196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/>
              <a:t>на 10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5867400" y="3573463"/>
            <a:ext cx="10842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/>
              <a:t>на 3 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7308850" y="3573463"/>
            <a:ext cx="971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/>
              <a:t>на 9</a:t>
            </a:r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1547813" y="4076700"/>
            <a:ext cx="6480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900113" y="4292600"/>
            <a:ext cx="13112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FF3300"/>
                </a:solidFill>
              </a:rPr>
              <a:t>25450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2627313" y="4292600"/>
            <a:ext cx="13112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FF3300"/>
                </a:solidFill>
              </a:rPr>
              <a:t>25450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4284663" y="4292600"/>
            <a:ext cx="13112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FF3300"/>
                </a:solidFill>
              </a:rPr>
              <a:t>25450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971550" y="4868863"/>
            <a:ext cx="1085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D60093"/>
                </a:solidFill>
              </a:rPr>
              <a:t>2412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5867400" y="4868863"/>
            <a:ext cx="1085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D60093"/>
                </a:solidFill>
              </a:rPr>
              <a:t>2412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7308850" y="4292600"/>
            <a:ext cx="10858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D60093"/>
                </a:solidFill>
              </a:rPr>
              <a:t>2412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2484438" y="4941888"/>
            <a:ext cx="15367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9900FF"/>
                </a:solidFill>
              </a:rPr>
              <a:t>401335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5867400" y="4292600"/>
            <a:ext cx="10858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0000FF"/>
                </a:solidFill>
              </a:rPr>
              <a:t>1527</a:t>
            </a:r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>
            <a:off x="4140200" y="3500438"/>
            <a:ext cx="0" cy="2376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>
            <a:off x="2484438" y="3500438"/>
            <a:ext cx="0" cy="2376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>
            <a:off x="5724525" y="3500438"/>
            <a:ext cx="0" cy="2376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>
            <a:off x="7164388" y="3500438"/>
            <a:ext cx="0" cy="2376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6" grpId="0"/>
      <p:bldP spid="5127" grpId="0"/>
      <p:bldP spid="5128" grpId="0"/>
      <p:bldP spid="5130" grpId="0"/>
      <p:bldP spid="5131" grpId="0"/>
      <p:bldP spid="5132" grpId="0"/>
      <p:bldP spid="5133" grpId="0"/>
      <p:bldP spid="5136" grpId="0"/>
      <p:bldP spid="5137" grpId="0"/>
      <p:bldP spid="5138" grpId="0"/>
      <p:bldP spid="5139" grpId="0"/>
      <p:bldP spid="5140" grpId="0"/>
      <p:bldP spid="5141" grpId="0"/>
      <p:bldP spid="5142" grpId="0"/>
      <p:bldP spid="51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563938" y="2205038"/>
            <a:ext cx="20891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6000" b="1">
                <a:solidFill>
                  <a:srgbClr val="D60093"/>
                </a:solidFill>
              </a:rPr>
              <a:t>5   32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268538" y="476250"/>
            <a:ext cx="4959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Признаки делимости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4067175" y="2205038"/>
            <a:ext cx="6080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60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4067175" y="2205038"/>
            <a:ext cx="6080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60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4140200" y="2205038"/>
            <a:ext cx="6080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60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4067175" y="2205038"/>
            <a:ext cx="6477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2555875" y="3933825"/>
            <a:ext cx="448627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3600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Хорошо ли вы знаете </a:t>
            </a:r>
          </a:p>
          <a:p>
            <a:pPr algn="ctr"/>
            <a:r>
              <a:rPr lang="ru-RU" altLang="ru-RU" sz="3600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признаки делимости?</a:t>
            </a:r>
          </a:p>
          <a:p>
            <a:pPr algn="ctr"/>
            <a:r>
              <a:rPr lang="ru-RU" altLang="ru-RU" sz="3600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Оцените себя!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0" grpId="0"/>
      <p:bldP spid="6160" grpId="1"/>
      <p:bldP spid="6161" grpId="0"/>
      <p:bldP spid="6161" grpId="1"/>
      <p:bldP spid="6162" grpId="0"/>
      <p:bldP spid="6162" grpId="1"/>
      <p:bldP spid="6163" grpId="0"/>
      <p:bldP spid="6163" grpId="1"/>
      <p:bldP spid="61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16013" y="260350"/>
            <a:ext cx="6438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Верно ли? (работа в парах)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84963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b="1">
                <a:solidFill>
                  <a:srgbClr val="003399"/>
                </a:solidFill>
              </a:rPr>
              <a:t>Василий решал задачу: раскладывал числа на простые множители</a:t>
            </a:r>
          </a:p>
          <a:p>
            <a:r>
              <a:rPr lang="ru-RU" altLang="ru-RU" b="1">
                <a:solidFill>
                  <a:srgbClr val="D60093"/>
                </a:solidFill>
              </a:rPr>
              <a:t>81 = 3 </a:t>
            </a:r>
            <a:r>
              <a:rPr lang="ru-RU" altLang="ru-RU" b="1">
                <a:solidFill>
                  <a:srgbClr val="D60093"/>
                </a:solidFill>
                <a:cs typeface="Arial" charset="0"/>
              </a:rPr>
              <a:t>∙ 27</a:t>
            </a:r>
          </a:p>
          <a:p>
            <a:r>
              <a:rPr lang="ru-RU" altLang="ru-RU" b="1">
                <a:solidFill>
                  <a:srgbClr val="D60093"/>
                </a:solidFill>
                <a:cs typeface="Arial" charset="0"/>
              </a:rPr>
              <a:t>1182 = 2 </a:t>
            </a:r>
            <a:r>
              <a:rPr lang="ru-RU" altLang="ru-RU" b="1">
                <a:solidFill>
                  <a:srgbClr val="D60093"/>
                </a:solidFill>
              </a:rPr>
              <a:t>∙ 3 ∙ 197</a:t>
            </a:r>
          </a:p>
          <a:p>
            <a:r>
              <a:rPr lang="ru-RU" altLang="ru-RU" b="1">
                <a:solidFill>
                  <a:srgbClr val="D60093"/>
                </a:solidFill>
              </a:rPr>
              <a:t>54 = 2 ∙ 2 ∙ 2 ∙ 3 ∙ 3</a:t>
            </a:r>
          </a:p>
          <a:p>
            <a:r>
              <a:rPr lang="ru-RU" altLang="ru-RU" b="1">
                <a:solidFill>
                  <a:srgbClr val="003399"/>
                </a:solidFill>
              </a:rPr>
              <a:t>Верно ли разложены числа на простые множители?</a:t>
            </a:r>
          </a:p>
          <a:p>
            <a:endParaRPr lang="ru-RU" altLang="ru-RU" b="1">
              <a:solidFill>
                <a:srgbClr val="003399"/>
              </a:solidFill>
            </a:endParaRPr>
          </a:p>
          <a:p>
            <a:endParaRPr lang="ru-RU" altLang="ru-RU" b="1">
              <a:solidFill>
                <a:srgbClr val="003399"/>
              </a:solidFill>
            </a:endParaRPr>
          </a:p>
        </p:txBody>
      </p:sp>
      <p:grpSp>
        <p:nvGrpSpPr>
          <p:cNvPr id="13321" name="Group 9"/>
          <p:cNvGrpSpPr>
            <a:grpSpLocks/>
          </p:cNvGrpSpPr>
          <p:nvPr/>
        </p:nvGrpSpPr>
        <p:grpSpPr bwMode="auto">
          <a:xfrm>
            <a:off x="179388" y="4076700"/>
            <a:ext cx="8964612" cy="1187450"/>
            <a:chOff x="113" y="2931"/>
            <a:chExt cx="5647" cy="748"/>
          </a:xfrm>
        </p:grpSpPr>
        <p:sp>
          <p:nvSpPr>
            <p:cNvPr id="13318" name="Text Box 6"/>
            <p:cNvSpPr txBox="1">
              <a:spLocks noChangeArrowheads="1"/>
            </p:cNvSpPr>
            <p:nvPr/>
          </p:nvSpPr>
          <p:spPr bwMode="auto">
            <a:xfrm>
              <a:off x="1292" y="3158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2000">
                  <a:solidFill>
                    <a:srgbClr val="003399"/>
                  </a:solidFill>
                </a:rPr>
                <a:t>9</a:t>
              </a:r>
            </a:p>
          </p:txBody>
        </p:sp>
        <p:sp>
          <p:nvSpPr>
            <p:cNvPr id="13320" name="Rectangle 8"/>
            <p:cNvSpPr>
              <a:spLocks noChangeArrowheads="1"/>
            </p:cNvSpPr>
            <p:nvPr/>
          </p:nvSpPr>
          <p:spPr bwMode="auto">
            <a:xfrm>
              <a:off x="113" y="2931"/>
              <a:ext cx="5647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b="1">
                  <a:solidFill>
                    <a:srgbClr val="003399"/>
                  </a:solidFill>
                </a:rPr>
                <a:t>Денис находил число, которое имеет ровно 9 делителей. Его ответ: </a:t>
              </a:r>
              <a:r>
                <a:rPr lang="ru-RU" altLang="ru-RU" b="1">
                  <a:solidFill>
                    <a:srgbClr val="D60093"/>
                  </a:solidFill>
                </a:rPr>
                <a:t>2   = 2 ∙</a:t>
              </a:r>
              <a:r>
                <a:rPr lang="ru-RU" altLang="ru-RU">
                  <a:solidFill>
                    <a:srgbClr val="D60093"/>
                  </a:solidFill>
                </a:rPr>
                <a:t> </a:t>
              </a:r>
              <a:r>
                <a:rPr lang="ru-RU" altLang="ru-RU" b="1">
                  <a:solidFill>
                    <a:srgbClr val="D60093"/>
                  </a:solidFill>
                </a:rPr>
                <a:t>2 ∙</a:t>
              </a:r>
              <a:r>
                <a:rPr lang="ru-RU" altLang="ru-RU">
                  <a:solidFill>
                    <a:srgbClr val="D60093"/>
                  </a:solidFill>
                </a:rPr>
                <a:t> </a:t>
              </a:r>
              <a:r>
                <a:rPr lang="ru-RU" altLang="ru-RU" b="1">
                  <a:solidFill>
                    <a:srgbClr val="D60093"/>
                  </a:solidFill>
                </a:rPr>
                <a:t>2 ∙</a:t>
              </a:r>
              <a:r>
                <a:rPr lang="ru-RU" altLang="ru-RU">
                  <a:solidFill>
                    <a:srgbClr val="D60093"/>
                  </a:solidFill>
                </a:rPr>
                <a:t> </a:t>
              </a:r>
              <a:r>
                <a:rPr lang="ru-RU" altLang="ru-RU" b="1">
                  <a:solidFill>
                    <a:srgbClr val="D60093"/>
                  </a:solidFill>
                </a:rPr>
                <a:t>2 ∙</a:t>
              </a:r>
              <a:r>
                <a:rPr lang="ru-RU" altLang="ru-RU">
                  <a:solidFill>
                    <a:srgbClr val="D60093"/>
                  </a:solidFill>
                </a:rPr>
                <a:t> </a:t>
              </a:r>
              <a:r>
                <a:rPr lang="ru-RU" altLang="ru-RU" b="1">
                  <a:solidFill>
                    <a:srgbClr val="D60093"/>
                  </a:solidFill>
                </a:rPr>
                <a:t>2 ∙</a:t>
              </a:r>
              <a:r>
                <a:rPr lang="ru-RU" altLang="ru-RU">
                  <a:solidFill>
                    <a:srgbClr val="D60093"/>
                  </a:solidFill>
                </a:rPr>
                <a:t> </a:t>
              </a:r>
              <a:r>
                <a:rPr lang="ru-RU" altLang="ru-RU" b="1">
                  <a:solidFill>
                    <a:srgbClr val="D60093"/>
                  </a:solidFill>
                </a:rPr>
                <a:t>2 ∙</a:t>
              </a:r>
              <a:r>
                <a:rPr lang="ru-RU" altLang="ru-RU">
                  <a:solidFill>
                    <a:srgbClr val="D60093"/>
                  </a:solidFill>
                </a:rPr>
                <a:t> </a:t>
              </a:r>
              <a:r>
                <a:rPr lang="ru-RU" altLang="ru-RU" b="1">
                  <a:solidFill>
                    <a:srgbClr val="D60093"/>
                  </a:solidFill>
                </a:rPr>
                <a:t>2 ∙</a:t>
              </a:r>
              <a:r>
                <a:rPr lang="ru-RU" altLang="ru-RU">
                  <a:solidFill>
                    <a:srgbClr val="D60093"/>
                  </a:solidFill>
                </a:rPr>
                <a:t> </a:t>
              </a:r>
              <a:r>
                <a:rPr lang="ru-RU" altLang="ru-RU" b="1">
                  <a:solidFill>
                    <a:srgbClr val="D60093"/>
                  </a:solidFill>
                </a:rPr>
                <a:t>2 ∙</a:t>
              </a:r>
              <a:r>
                <a:rPr lang="ru-RU" altLang="ru-RU">
                  <a:solidFill>
                    <a:srgbClr val="D60093"/>
                  </a:solidFill>
                </a:rPr>
                <a:t> </a:t>
              </a:r>
              <a:r>
                <a:rPr lang="ru-RU" altLang="ru-RU" b="1">
                  <a:solidFill>
                    <a:srgbClr val="D60093"/>
                  </a:solidFill>
                </a:rPr>
                <a:t>2 = 512</a:t>
              </a:r>
            </a:p>
            <a:p>
              <a:r>
                <a:rPr lang="ru-RU" altLang="ru-RU" b="1">
                  <a:solidFill>
                    <a:srgbClr val="003399"/>
                  </a:solidFill>
                </a:rPr>
                <a:t>Верно ли? Ответ обосновать.</a:t>
              </a:r>
            </a:p>
          </p:txBody>
        </p:sp>
      </p:grp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16013" y="260350"/>
            <a:ext cx="73088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Наибольший общий делитель, </a:t>
            </a:r>
          </a:p>
          <a:p>
            <a:pPr algn="ctr"/>
            <a:r>
              <a:rPr lang="ru-RU" altLang="ru-RU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наименьшее общее кратное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547813" y="1773238"/>
            <a:ext cx="301466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003399"/>
                </a:solidFill>
              </a:rPr>
              <a:t>НОД (18, 27) =</a:t>
            </a:r>
          </a:p>
          <a:p>
            <a:r>
              <a:rPr lang="ru-RU" altLang="ru-RU" sz="3200" b="1">
                <a:solidFill>
                  <a:srgbClr val="003399"/>
                </a:solidFill>
              </a:rPr>
              <a:t>НОК (15, 20) = 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27538" y="1773238"/>
            <a:ext cx="4095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9900FF"/>
                </a:solidFill>
              </a:rPr>
              <a:t>9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356100" y="2278063"/>
            <a:ext cx="635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9900FF"/>
                </a:solidFill>
              </a:rPr>
              <a:t>60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247900" y="3059113"/>
            <a:ext cx="3055938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НОД (16, 12) = </a:t>
            </a:r>
          </a:p>
          <a:p>
            <a:r>
              <a:rPr lang="ru-RU" altLang="ru-RU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НОД (20, 30) = </a:t>
            </a:r>
          </a:p>
          <a:p>
            <a:r>
              <a:rPr lang="ru-RU" altLang="ru-RU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НОД (16, 17) =</a:t>
            </a:r>
          </a:p>
          <a:p>
            <a:r>
              <a:rPr lang="ru-RU" altLang="ru-RU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(7, 8) = </a:t>
            </a:r>
          </a:p>
          <a:p>
            <a:r>
              <a:rPr lang="ru-RU" altLang="ru-RU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(11, 22) = </a:t>
            </a:r>
          </a:p>
          <a:p>
            <a:r>
              <a:rPr lang="ru-RU" altLang="ru-RU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(20, 35) = 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5200650" y="2987675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5127625" y="3419475"/>
            <a:ext cx="63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5272088" y="3924300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4716463" y="4508500"/>
            <a:ext cx="63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56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5219700" y="5013325"/>
            <a:ext cx="63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5219700" y="5516563"/>
            <a:ext cx="8604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140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  <p:bldP spid="11271" grpId="0"/>
      <p:bldP spid="11272" grpId="0"/>
      <p:bldP spid="11273" grpId="0"/>
      <p:bldP spid="11274" grpId="0"/>
      <p:bldP spid="11275" grpId="0"/>
      <p:bldP spid="11276" grpId="0"/>
      <p:bldP spid="11277" grpId="0"/>
      <p:bldP spid="112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773238"/>
            <a:ext cx="8229600" cy="792162"/>
          </a:xfrm>
        </p:spPr>
        <p:txBody>
          <a:bodyPr/>
          <a:lstStyle/>
          <a:p>
            <a:pPr marL="762000" indent="-762000"/>
            <a:r>
              <a:rPr lang="ru-RU" altLang="ru-RU" sz="3600" b="1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Задачи на части</a:t>
            </a:r>
            <a:br>
              <a:rPr lang="ru-RU" altLang="ru-RU" sz="3600" b="1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altLang="ru-RU" sz="360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altLang="ru-RU" sz="360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altLang="ru-RU" sz="2400" b="1"/>
              <a:t>Для приготовления рисовой каши на две части риса берут три части воды. Сколько граммов воды надо взять на 300 г  риса?</a:t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052513"/>
            <a:ext cx="8856663" cy="5616575"/>
          </a:xfrm>
        </p:spPr>
        <p:txBody>
          <a:bodyPr/>
          <a:lstStyle/>
          <a:p>
            <a:pPr marL="609600" indent="-609600">
              <a:buFontTx/>
              <a:buNone/>
            </a:pPr>
            <a:endParaRPr lang="ru-RU" altLang="ru-RU" sz="2400"/>
          </a:p>
          <a:p>
            <a:pPr marL="609600" indent="-609600">
              <a:buFontTx/>
              <a:buNone/>
            </a:pPr>
            <a:endParaRPr lang="ru-RU" altLang="ru-RU" sz="2400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3995738" y="40767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3275013" y="43640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4356100" y="458152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V="1">
            <a:off x="3995738" y="4652963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4356100" y="4076700"/>
            <a:ext cx="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V="1">
            <a:off x="4356100" y="400526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3995738" y="400526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3995738" y="458152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4716463" y="400526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4716463" y="458152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5075238" y="458152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8207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76250"/>
            <a:ext cx="1873250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5102225" y="56038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/>
              <a:t> </a:t>
            </a:r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5148263" y="3860800"/>
            <a:ext cx="804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altLang="ru-RU"/>
              <a:t>300г</a:t>
            </a: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2700338" y="4365625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/>
              <a:t>вода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2771775" y="3860800"/>
            <a:ext cx="709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/>
              <a:t>Рис</a:t>
            </a: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3563938" y="5229225"/>
            <a:ext cx="1982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b="1">
                <a:solidFill>
                  <a:srgbClr val="D60093"/>
                </a:solidFill>
              </a:rPr>
              <a:t>Ответ: </a:t>
            </a:r>
            <a:r>
              <a:rPr lang="ru-RU" altLang="ru-RU" b="1"/>
              <a:t>450 г</a:t>
            </a:r>
            <a:endParaRPr lang="ru-RU" altLang="ru-RU" b="1">
              <a:solidFill>
                <a:srgbClr val="D60093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827088" y="1268413"/>
            <a:ext cx="5256212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b="1">
                <a:solidFill>
                  <a:schemeClr val="tx2"/>
                </a:solidFill>
              </a:rPr>
              <a:t>Мороженое содержит 5 частей воды, 2 части молочного жира и 3 части сахара. Сколько нужно взять сахара, чтобы приготовить 1 кг мороженого?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484438" y="333375"/>
            <a:ext cx="3876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600" b="1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Задачи на части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04800" y="3789363"/>
            <a:ext cx="883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b="1"/>
              <a:t>1. 5 + 2 + 3 = 10 (частей) – приходится на 1 кг мороженого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95288" y="4292600"/>
            <a:ext cx="6281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b="1"/>
              <a:t>2. 1000 : 10 = 100 (г) – масса одной части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395288" y="4797425"/>
            <a:ext cx="5086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b="1"/>
              <a:t>3. 100 </a:t>
            </a:r>
            <a:r>
              <a:rPr lang="ru-RU" altLang="ru-RU" b="1">
                <a:cs typeface="Arial" charset="0"/>
              </a:rPr>
              <a:t>∙ 3 = 300 (г) – масса сахара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95288" y="5300663"/>
            <a:ext cx="1982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b="1">
                <a:solidFill>
                  <a:srgbClr val="D60093"/>
                </a:solidFill>
              </a:rPr>
              <a:t>Ответ:</a:t>
            </a:r>
            <a:r>
              <a:rPr lang="ru-RU" altLang="ru-RU" b="1"/>
              <a:t> 300 г</a:t>
            </a:r>
          </a:p>
        </p:txBody>
      </p:sp>
      <p:pic>
        <p:nvPicPr>
          <p:cNvPr id="9228" name="Picture 12" descr="c22a8579aae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384300"/>
            <a:ext cx="2520950" cy="170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3" grpId="0"/>
      <p:bldP spid="9224" grpId="0"/>
      <p:bldP spid="9225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394</Words>
  <Application>Microsoft Office PowerPoint</Application>
  <PresentationFormat>Экран (4:3)</PresentationFormat>
  <Paragraphs>85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Оформление по умолчанию</vt:lpstr>
      <vt:lpstr>Презентация к уроку "Признаки делимости"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Задачи на части  Для приготовления рисовой каши на две части риса берут три части воды. Сколько граммов воды надо взять на 300 г  риса? 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Vic</dc:creator>
  <cp:lastModifiedBy>ринат</cp:lastModifiedBy>
  <cp:revision>21</cp:revision>
  <dcterms:created xsi:type="dcterms:W3CDTF">2013-12-01T19:26:17Z</dcterms:created>
  <dcterms:modified xsi:type="dcterms:W3CDTF">2014-11-17T17:58:56Z</dcterms:modified>
</cp:coreProperties>
</file>