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  <p:sldId id="262" r:id="rId7"/>
    <p:sldId id="261" r:id="rId8"/>
    <p:sldId id="259" r:id="rId9"/>
    <p:sldId id="260" r:id="rId10"/>
    <p:sldId id="258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021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77" d="100"/>
          <a:sy n="77" d="100"/>
        </p:scale>
        <p:origin x="-11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2A87F-8E90-4F3E-B33D-E755E5B70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75816"/>
      </p:ext>
    </p:extLst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1462-8399-4F4C-B58A-33A85E43C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438533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F5F01-E670-4A0A-ADF4-740316F1D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462425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E8FD6-AF06-4CF2-87D5-C14A21679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161578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05A02-11CF-497D-B065-C14B8364D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379570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A0261-BFAF-44D4-BFD5-2D8329824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989635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7D8E7-57DD-41A6-BE9C-E01AA8852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142010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63CDA-8814-4B89-BB98-0086C8B16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40847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EF6BE-DA03-452B-92CF-99433DF58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312467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BBD36-101C-4CBA-8B3F-D6C8341B8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743610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07E71-81AE-44F8-AD7A-B61F6185A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55961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A4E43A-87B4-41A0-B690-71DCB6E96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g695.imageshack.us/img695/2661/indifferentsmiley.png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prostoklevo.ru/uploads/posts/2011-06/thumbs/1306907973_pic008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img-fotki.yandex.ru/get/4128/16512382.e/0_be477_c99ab843_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shishowa.ucoz.ru/publ/put_k_zdorovji/fizminutki_v_stikhakh/6-1-0-22" TargetMode="External"/><Relationship Id="rId2" Type="http://schemas.openxmlformats.org/officeDocument/2006/relationships/hyperlink" Target="http://nsportal.ru/detskii-sad/raznoe/shablony-dlya-izgotovleniya-prezentatsii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-fotki.yandex.ru/get/4128/16512382.e/0_be477_c99ab843_L" TargetMode="External"/><Relationship Id="rId5" Type="http://schemas.openxmlformats.org/officeDocument/2006/relationships/hyperlink" Target="http://img695.imageshack.us/img695/2661/indifferentsmiley.png" TargetMode="External"/><Relationship Id="rId4" Type="http://schemas.openxmlformats.org/officeDocument/2006/relationships/hyperlink" Target="http://prostoklevo.ru/uploads/posts/2011-06/thumbs/1306907973_pic0082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5"/>
          <p:cNvSpPr txBox="1">
            <a:spLocks noChangeArrowheads="1"/>
          </p:cNvSpPr>
          <p:nvPr/>
        </p:nvSpPr>
        <p:spPr bwMode="auto">
          <a:xfrm>
            <a:off x="685800" y="457200"/>
            <a:ext cx="78486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alt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altLang="ru-RU" sz="40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МЕСТОИМЕНИЕ</a:t>
            </a:r>
            <a:endParaRPr lang="ru-RU" altLang="ru-RU" sz="60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Место урока: Урок «открытия» нового знания.</a:t>
            </a:r>
          </a:p>
          <a:p>
            <a:pPr eaLnBrk="1" hangingPunct="1"/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Русский язык, 2 класс,</a:t>
            </a:r>
          </a:p>
          <a:p>
            <a:pPr eaLnBrk="1" hangingPunct="1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В.П. </a:t>
            </a:r>
            <a:r>
              <a:rPr lang="ru-RU" alt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Канакина</a:t>
            </a: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Выполнила: Лунина Т.Е., старший преподаватель кафедры начального образования ГБОУ ВПО МО</a:t>
            </a:r>
          </a:p>
          <a:p>
            <a:pPr eaLnBrk="1" hangingPunct="1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«Академия социального управления»</a:t>
            </a:r>
          </a:p>
          <a:p>
            <a:pPr eaLnBrk="1" hangingPunct="1"/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355651"/>
            <a:ext cx="7873016" cy="4063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5536" y="5867400"/>
            <a:ext cx="86409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548DD4"/>
                </a:solidFill>
                <a:latin typeface="Calibri" panose="020F0502020204030204" pitchFamily="34" charset="0"/>
              </a:rPr>
              <a:t>Всероссийский интернет-семинар                                   20 сентября-20 октября 2014 года</a:t>
            </a: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"Проектирование и реализация образовательного процесса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в соответствии с требованиями ФГОС"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5"/>
          <p:cNvSpPr txBox="1">
            <a:spLocks noChangeArrowheads="1"/>
          </p:cNvSpPr>
          <p:nvPr/>
        </p:nvSpPr>
        <p:spPr bwMode="auto">
          <a:xfrm>
            <a:off x="914400" y="1143000"/>
            <a:ext cx="698500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Всё верно -             !</a:t>
            </a:r>
          </a:p>
          <a:p>
            <a:pPr eaLnBrk="1" hangingPunct="1"/>
            <a:r>
              <a:rPr lang="ru-RU" altLang="ru-RU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Одна ошибка-       +</a:t>
            </a:r>
          </a:p>
          <a:p>
            <a:pPr eaLnBrk="1" hangingPunct="1"/>
            <a:r>
              <a:rPr lang="ru-RU" altLang="ru-RU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Две ошибки -        ?</a:t>
            </a:r>
          </a:p>
          <a:p>
            <a:pPr eaLnBrk="1" hangingPunct="1"/>
            <a:r>
              <a:rPr lang="ru-RU" altLang="ru-RU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Три ошибки -        -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914400" y="762000"/>
            <a:ext cx="7620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Пальто (оно), цветок (он), лампа (она), коньки (они)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2971800" y="990600"/>
            <a:ext cx="50292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i="1"/>
              <a:t> </a:t>
            </a:r>
            <a:endParaRPr lang="ru-RU" altLang="ru-RU"/>
          </a:p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 понял, что такое местоимения, </a:t>
            </a:r>
          </a:p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могу это объяснить одноклассникам.</a:t>
            </a:r>
          </a:p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>
                <a:hlinkClick r:id="rId2"/>
              </a:rPr>
              <a:t>смайлик веселый </a:t>
            </a:r>
            <a:endParaRPr lang="ru-RU" alt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 понял, что  такое местоимения, </a:t>
            </a:r>
          </a:p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не уверен, что объясню другому. </a:t>
            </a:r>
          </a:p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Смайлик неуверенный </a:t>
            </a:r>
            <a:endParaRPr lang="ru-RU" alt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 не совсем понял, что такое личные местоимения. </a:t>
            </a:r>
          </a:p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Смайлик грустный </a:t>
            </a:r>
            <a:endParaRPr lang="ru-RU" alt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/>
          </a:p>
        </p:txBody>
      </p:sp>
      <p:pic>
        <p:nvPicPr>
          <p:cNvPr id="13315" name="Рисунок 3" descr="смайл1,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66800"/>
            <a:ext cx="13430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Рисунок 4" descr="смайл равнодушие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Рисунок 5" descr="смайл грусть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1910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Прямоугольник 7"/>
          <p:cNvSpPr>
            <a:spLocks noChangeArrowheads="1"/>
          </p:cNvSpPr>
          <p:nvPr/>
        </p:nvSpPr>
        <p:spPr bwMode="auto">
          <a:xfrm>
            <a:off x="2667000" y="51816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hlinkClick r:id="rId4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457200" y="685800"/>
            <a:ext cx="82296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3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Знакомство с новой частью речи местоимением, его значением и употреблением в речи.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3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Определение местоимения как часть речи.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3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Различие личных местоимений среди других слов.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3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Развитие умения различать местоимения и имена существительные.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457200" y="3810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Ключевые компетентности.</a:t>
            </a:r>
          </a:p>
          <a:p>
            <a:pPr eaLnBrk="1" hangingPunct="1"/>
            <a:r>
              <a:rPr lang="ru-RU" altLang="ru-RU" b="1" i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Личностные результаты:</a:t>
            </a:r>
            <a:endParaRPr lang="ru-RU" altLang="ru-RU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строить логическое рассуждение, включающее установление причинно-следственных связей</a:t>
            </a:r>
          </a:p>
          <a:p>
            <a:pPr eaLnBrk="1" hangingPunct="1">
              <a:buFontTx/>
              <a:buChar char="-"/>
            </a:pPr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проявлять познавательную инициативу в учебном сотрудничестве</a:t>
            </a: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/>
            <a:r>
              <a:rPr lang="ru-RU" altLang="ru-RU" b="1" i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Регулятивные результаты:</a:t>
            </a:r>
            <a:endParaRPr lang="ru-RU" altLang="ru-RU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самостоятельно определять учебную задачу</a:t>
            </a: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планировать свою деятельность по решению учебной задачи</a:t>
            </a: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адекватно оценивать правильность выполнения действия и вносить необходимые коррективы в исполнение по ходу его реализации и в конце действия.</a:t>
            </a: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ru-RU" altLang="ru-RU" b="1" i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Познавательные результаты:</a:t>
            </a:r>
            <a:endParaRPr lang="ru-RU" altLang="ru-RU" b="1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ученики понимают, что такое местоимение, роль местоимения в речи</a:t>
            </a: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осознанно и произвольно строят речевое высказывание в устной и письменной форме</a:t>
            </a: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осознают ценности своего языка.</a:t>
            </a: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ru-RU" altLang="ru-RU" b="1" i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Коммуникативные результаты:</a:t>
            </a:r>
            <a:endParaRPr lang="ru-RU" altLang="ru-RU" u="sng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применять правила делового сотрудничества</a:t>
            </a:r>
          </a:p>
          <a:p>
            <a:pPr eaLnBrk="1" hangingPunct="1"/>
            <a:r>
              <a:rPr lang="ru-RU" alt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участвовать в продуктивном  диалоге.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533400" y="9906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chemeClr val="bg1"/>
                </a:solidFill>
              </a:rPr>
              <a:t>СПИСОК ИСПОЛЬЗОВАННЫХ ИСТОЧНИКОВ:</a:t>
            </a:r>
          </a:p>
          <a:p>
            <a:pPr eaLnBrk="1" hangingPunct="1"/>
            <a:r>
              <a:rPr lang="ru-RU" altLang="ru-RU" sz="3200" b="1">
                <a:solidFill>
                  <a:schemeClr val="bg1"/>
                </a:solidFill>
              </a:rPr>
              <a:t> </a:t>
            </a:r>
          </a:p>
          <a:p>
            <a:pPr eaLnBrk="1" hangingPunct="1"/>
            <a:r>
              <a:rPr lang="ru-RU" altLang="ru-RU" sz="3200" b="1">
                <a:solidFill>
                  <a:schemeClr val="bg1"/>
                </a:solidFill>
              </a:rPr>
              <a:t>Канакина В.П. Русский язык. 2 класс.</a:t>
            </a:r>
          </a:p>
          <a:p>
            <a:pPr eaLnBrk="1" hangingPunct="1"/>
            <a:r>
              <a:rPr lang="ru-RU" altLang="ru-RU" sz="3200" b="1">
                <a:solidFill>
                  <a:schemeClr val="bg1"/>
                </a:solidFill>
                <a:hlinkClick r:id="rId2"/>
              </a:rPr>
              <a:t>Шаблоны презентации.</a:t>
            </a:r>
            <a:endParaRPr lang="ru-RU" altLang="ru-RU" sz="3200" b="1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3200" b="1">
                <a:solidFill>
                  <a:schemeClr val="bg1"/>
                </a:solidFill>
                <a:hlinkClick r:id="rId3"/>
              </a:rPr>
              <a:t>Варианты физ. минуток</a:t>
            </a:r>
            <a:endParaRPr lang="ru-RU" altLang="ru-RU" sz="3200" b="1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3200" b="1">
                <a:solidFill>
                  <a:schemeClr val="bg1"/>
                </a:solidFill>
                <a:hlinkClick r:id="rId4"/>
              </a:rPr>
              <a:t>Смайлик весёлый.</a:t>
            </a:r>
            <a:endParaRPr lang="ru-RU" altLang="ru-RU" sz="3200" b="1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3200" b="1">
                <a:solidFill>
                  <a:schemeClr val="bg1"/>
                </a:solidFill>
                <a:hlinkClick r:id="rId5"/>
              </a:rPr>
              <a:t>Смайлик неуверенный.</a:t>
            </a:r>
            <a:endParaRPr lang="ru-RU" altLang="ru-RU" sz="3200" b="1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3200" b="1">
                <a:solidFill>
                  <a:schemeClr val="bg1"/>
                </a:solidFill>
                <a:hlinkClick r:id="rId6"/>
              </a:rPr>
              <a:t>Смайлик грустный.</a:t>
            </a:r>
            <a:endParaRPr lang="ru-RU" altLang="ru-RU" sz="3200" b="1">
              <a:solidFill>
                <a:schemeClr val="bg1"/>
              </a:solidFill>
            </a:endParaRP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90600" y="381000"/>
            <a:ext cx="7620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5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Начинается урок. </a:t>
            </a:r>
            <a:endParaRPr lang="ru-RU" altLang="ru-RU" sz="35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35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 пойдёт ребятам впрок.</a:t>
            </a:r>
            <a:endParaRPr lang="ru-RU" altLang="ru-RU" sz="35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35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Постарайтесь всё понять,</a:t>
            </a:r>
            <a:endParaRPr lang="ru-RU" altLang="ru-RU" sz="35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35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Учитесь тайны открывать, </a:t>
            </a:r>
            <a:endParaRPr lang="ru-RU" altLang="ru-RU" sz="35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35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Ответы полные давайте</a:t>
            </a:r>
            <a:endParaRPr lang="ru-RU" altLang="ru-RU" sz="35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35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на уроке не зевайте.</a:t>
            </a:r>
            <a:endParaRPr lang="ru-RU" altLang="ru-RU" sz="35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3733800"/>
            <a:ext cx="7086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Девиз нашего урока: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343400"/>
            <a:ext cx="9144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«Учитесь тайны открывать!»</a:t>
            </a:r>
            <a:endParaRPr lang="ru-RU" altLang="ru-RU" sz="4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5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200" y="609600"/>
          <a:ext cx="8153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895600"/>
                <a:gridCol w="2209800"/>
              </a:tblGrid>
              <a:tr h="94506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Имя существительное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Имя прилагательное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Глагол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</a:tr>
              <a:tr h="623102"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</a:tr>
              <a:tr h="641637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9" marB="45729">
                    <a:solidFill>
                      <a:srgbClr val="14602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609600"/>
          <a:ext cx="8382000" cy="277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895600"/>
                <a:gridCol w="2438400"/>
              </a:tblGrid>
              <a:tr h="94477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Имя существительное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Имя прилагательное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Глагол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</a:tr>
              <a:tr h="9142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работа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голубой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писать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</a:tr>
              <a:tr h="9142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медведь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храбрая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косить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>
                    <a:solidFill>
                      <a:srgbClr val="14602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609600" y="762000"/>
            <a:ext cx="8001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Помидор – овощ. Помидоры бывают зелёными, красными, жёлтыми. Помидоры содержат много витаминов.</a:t>
            </a:r>
          </a:p>
          <a:p>
            <a:pPr eaLnBrk="1" hangingPunct="1"/>
            <a:endParaRPr lang="ru-RU" altLang="ru-RU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Он – овощ. Они бывают зелёными, красными, жёлтыми. Они содержат много витаминов.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685800" y="533400"/>
            <a:ext cx="77041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9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Местоимение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60363" y="381000"/>
            <a:ext cx="86312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я, ты, мы, вы, он, она, оно, они - это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2000" y="1295400"/>
            <a:ext cx="1730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глаголы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1295400"/>
            <a:ext cx="3670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имена </a:t>
            </a:r>
          </a:p>
          <a:p>
            <a:pPr algn="ctr" eaLnBrk="1" hangingPunct="1"/>
            <a:r>
              <a:rPr lang="ru-RU" altLang="ru-RU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существительные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43600" y="1295400"/>
            <a:ext cx="27733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местоимения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" y="2819400"/>
            <a:ext cx="3152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-это часть речи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76800" y="2895600"/>
            <a:ext cx="3721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-это не часть речи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" y="4191000"/>
            <a:ext cx="39195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указывает на предметы, </a:t>
            </a:r>
          </a:p>
          <a:p>
            <a:pPr eaLnBrk="1" hangingPunct="1"/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не называет их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29150" y="4191000"/>
            <a:ext cx="38290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указывает на предметы </a:t>
            </a:r>
          </a:p>
          <a:p>
            <a:pPr eaLnBrk="1" hangingPunct="1"/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называет предметы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6" grpId="0"/>
      <p:bldP spid="7" grpId="0"/>
      <p:bldP spid="7" grpId="1"/>
      <p:bldP spid="8" grpId="0"/>
      <p:bldP spid="9" grpId="0"/>
      <p:bldP spid="9" grpId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290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ринат</cp:lastModifiedBy>
  <cp:revision>31</cp:revision>
  <cp:lastPrinted>1601-01-01T00:00:00Z</cp:lastPrinted>
  <dcterms:created xsi:type="dcterms:W3CDTF">1601-01-01T00:00:00Z</dcterms:created>
  <dcterms:modified xsi:type="dcterms:W3CDTF">2014-10-13T16:21:00Z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