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256" r:id="rId3"/>
    <p:sldId id="257" r:id="rId4"/>
    <p:sldId id="264" r:id="rId5"/>
    <p:sldId id="258" r:id="rId6"/>
    <p:sldId id="259" r:id="rId7"/>
    <p:sldId id="260" r:id="rId8"/>
    <p:sldId id="261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E9E95C-4370-41EC-B0FF-47ABDEEF9C28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547795-B51B-44D2-8561-7280518CA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484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BB1692-A01C-4B85-84BD-97960B9FCFF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033E2-D34A-45B4-BEE3-F6789A8901CD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C5A33-D7D1-4B73-9EFC-900F91CDBC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68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AC09-BF7E-438B-8EEA-45BFE7834ED3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FBD1-D763-4FE2-B0CB-A7CEBF728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0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DC7FD-7C55-44D2-80B2-C1788A0B0C3D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AB04A-59F1-431D-9B6D-A071E2A8C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741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420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20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01D06-3009-469B-B09F-D7855E37A067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6FCE8-D639-40E5-B981-3E1FB3070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061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C0C19-2145-49D9-B688-8FB5277C5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51C39-77E6-4B83-85EC-B697D44E8BC6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90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B8AB8-87A1-404B-AB1A-B6228060C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6DA3-C7B7-4DEB-B723-F37DFC2C7124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98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2C1E5-0855-48D4-8C30-66DD8C5B4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9C426-E6E9-493B-9D95-271D11F8D204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305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083F6-896D-416E-B1BC-B3B11AFC74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4C160-C518-4E80-AB89-DD133BCD4714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832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8AA06-779D-4E1E-AE65-2C7BF199D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F36D1-3432-4D96-BEAA-5A5BD6BC6486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702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333A-A5E2-4D4C-81A0-3AC20C506F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85589-EB5B-4CD1-85B4-5FDA13DD451F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863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D55F7-6BBD-45FD-B635-F33DB3260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B8E08-34F9-44D1-8EDC-35207B803F6E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64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13214-CFB3-45A7-AF13-00918EB39AE2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638D9-C5B1-4F9B-8958-090F19C114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007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F14A8-4EC3-4CF5-91AB-357C990DF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09BFD-0AD5-43D0-950E-C0F914109C48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215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3544-23C6-4714-9EBA-FD338720E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EC9D2-444C-4ADC-B266-95DD6E1D9B0B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541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724A8-48EA-4346-BC5D-B2E21D45E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AC0D7-C34D-4AA7-B160-3F28B0CAF0AD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09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15AA6-2039-4EAE-9B6C-F9F5832A385B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2A86-6C60-4BE8-A055-F8E0628A1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61011-19F5-407C-9AEB-32BEF23FA41C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A4FFA-43FE-42D9-ADA1-0E980AED53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426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B2C76-5A4A-4277-838B-4DE40D2FD129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A404F-EE4D-44E9-892A-3040B12B1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61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0306-FE91-4E6A-B62C-A1FD2AB270AB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5ED29-2E4D-4A6A-B68F-7D4531E775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79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CF647-DC61-48C6-A51F-A9201E94028A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1C8F5-DA39-41F8-A0C3-7B85E46BCE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0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8E346-CEF3-41F1-B788-070A3BB59AA6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EC6D1-2E1E-4850-9F3A-94D006D1B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57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55DA4-B4CE-440F-96A8-ECE6C7C73E99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6D29E-E4B6-4115-955E-5BEBF2A0C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95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7490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73C7D-524F-4D11-BD13-6B79B21B38D9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A0E921-EAE9-405C-B054-D09FB7BD2A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gradFill>
            <a:gsLst>
              <a:gs pos="0">
                <a:schemeClr val="tx1">
                  <a:lumMod val="95000"/>
                  <a:lumOff val="5000"/>
                </a:schemeClr>
              </a:gs>
              <a:gs pos="50000">
                <a:schemeClr val="bg1">
                  <a:lumMod val="5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0B5F4A0B-6B37-4DE8-B887-A351084AE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4096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4096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4097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4097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4097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4097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fld id="{E19CAD27-E272-4DFD-986A-EF0FA488D658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1905000" y="44958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smtClean="0">
                <a:solidFill>
                  <a:schemeClr val="tx1"/>
                </a:solidFill>
                <a:effectLst/>
                <a:latin typeface="Monotype Corsiva" pitchFamily="66" charset="0"/>
              </a:rPr>
              <a:t>Глазунова Марина Витальевна, </a:t>
            </a:r>
          </a:p>
          <a:p>
            <a:pPr>
              <a:lnSpc>
                <a:spcPct val="90000"/>
              </a:lnSpc>
            </a:pPr>
            <a:r>
              <a:rPr lang="ru-RU" altLang="ru-RU" sz="2400" b="1" smtClean="0">
                <a:solidFill>
                  <a:schemeClr val="tx1"/>
                </a:solidFill>
                <a:effectLst/>
                <a:latin typeface="Monotype Corsiva" pitchFamily="66" charset="0"/>
              </a:rPr>
              <a:t>учитель математики</a:t>
            </a:r>
          </a:p>
          <a:p>
            <a:pPr>
              <a:lnSpc>
                <a:spcPct val="90000"/>
              </a:lnSpc>
            </a:pPr>
            <a:r>
              <a:rPr lang="ru-RU" altLang="ru-RU" sz="2400" b="1" smtClean="0">
                <a:solidFill>
                  <a:schemeClr val="tx1"/>
                </a:solidFill>
                <a:effectLst/>
                <a:latin typeface="Monotype Corsiva" pitchFamily="66" charset="0"/>
              </a:rPr>
              <a:t>МАОУ лицея «Морской технический»</a:t>
            </a:r>
            <a:endParaRPr lang="ru-RU" altLang="ru-RU" sz="2400" b="1" smtClean="0">
              <a:solidFill>
                <a:schemeClr val="tx1"/>
              </a:solidFill>
              <a:effectLst/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smtClean="0">
                <a:solidFill>
                  <a:schemeClr val="tx1"/>
                </a:solidFill>
                <a:effectLst/>
                <a:latin typeface="Monotype Corsiva" pitchFamily="66" charset="0"/>
              </a:rPr>
              <a:t>г. Новороссийск</a:t>
            </a:r>
          </a:p>
          <a:p>
            <a:pPr>
              <a:lnSpc>
                <a:spcPct val="90000"/>
              </a:lnSpc>
            </a:pPr>
            <a:endParaRPr lang="ru-RU" altLang="ru-RU" sz="2400" b="1" smtClean="0"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 bwMode="auto">
          <a:xfrm>
            <a:off x="457200" y="152400"/>
            <a:ext cx="8305800" cy="3810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5400" b="1" smtClean="0">
                <a:solidFill>
                  <a:schemeClr val="tx1"/>
                </a:solidFill>
                <a:latin typeface="Monotype Corsiva" pitchFamily="66" charset="0"/>
              </a:rPr>
              <a:t>ПРИМЕНЕНИЕ </a:t>
            </a:r>
            <a:br>
              <a:rPr lang="ru-RU" sz="5400" b="1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5400" b="1" smtClean="0">
                <a:solidFill>
                  <a:schemeClr val="tx1"/>
                </a:solidFill>
                <a:latin typeface="Monotype Corsiva" pitchFamily="66" charset="0"/>
              </a:rPr>
              <a:t>КЕЙС–ТЕХНОЛОГИИ </a:t>
            </a:r>
            <a:br>
              <a:rPr lang="ru-RU" sz="5400" b="1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5400" b="1" smtClean="0">
                <a:solidFill>
                  <a:schemeClr val="tx1"/>
                </a:solidFill>
                <a:latin typeface="Monotype Corsiva" pitchFamily="66" charset="0"/>
              </a:rPr>
              <a:t>НА УРОКАХ МАТЕМАТИКИ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44624"/>
            <a:ext cx="7873016" cy="40634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5536" y="6213212"/>
            <a:ext cx="86409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548DD4"/>
                </a:solidFill>
                <a:latin typeface="Calibri" panose="020F0502020204030204" pitchFamily="34" charset="0"/>
              </a:rPr>
              <a:t>Всероссийский интернет-семинар                                   20 сентября-20 октября 2014 года</a:t>
            </a: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"Проектирование и реализация образовательного процесса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100" b="1" dirty="0">
                <a:solidFill>
                  <a:srgbClr val="548DD4"/>
                </a:solidFill>
                <a:latin typeface="Calibri" panose="020F0502020204030204" pitchFamily="34" charset="0"/>
              </a:rPr>
              <a:t>в соответствии с требованиями ФГОС"</a:t>
            </a:r>
            <a:endParaRPr lang="ru-RU" sz="1100" dirty="0">
              <a:solidFill>
                <a:srgbClr val="548DD4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xfrm>
            <a:off x="2133600" y="0"/>
            <a:ext cx="6705600" cy="685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 sz="6600" b="1" smtClean="0">
                <a:latin typeface="Monotype Corsiva" pitchFamily="66" charset="0"/>
              </a:rPr>
              <a:t>Благодарим 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6600" b="1" smtClean="0">
                <a:latin typeface="Monotype Corsiva" pitchFamily="66" charset="0"/>
              </a:rPr>
              <a:t>Вас за внимание!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6600" b="1" smtClean="0">
                <a:latin typeface="Monotype Corsiva" pitchFamily="66" charset="0"/>
              </a:rPr>
              <a:t>Желаем 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6600" b="1" smtClean="0">
                <a:latin typeface="Monotype Corsiva" pitchFamily="66" charset="0"/>
              </a:rPr>
              <a:t>творческих побед и талантливых учеников!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b="1" smtClean="0"/>
              <a:t>Кейс - технологии (</a:t>
            </a:r>
            <a:r>
              <a:rPr lang="ru-RU" altLang="ru-RU" sz="4000" b="1" i="1" smtClean="0"/>
              <a:t>Сase study)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518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800" b="1" smtClean="0"/>
              <a:t>   - технологии, основанные на комплектовании наборов (кейсов) текстовых учебно-методических материалов по какой-то выделенной теме и заданий по конкретной проблемной ситуации в ней,   и передачи их обучающимся для самостоятельного изучения   (с возможностью консультации у преподавателя) и решения задания с последующим коллективным обсуждением темы и вариантов для выработки наиболее рациональных и творческих предложений.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b="1" smtClean="0"/>
              <a:t>Анализ конкретных учебных ситуаций (case study)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300" b="1" smtClean="0"/>
              <a:t>       Особенность кейс-метода – это созданная проблемная ситуация, в основе которой лежат факты реальной жизни, иными словами, это ситуационное обучение.</a:t>
            </a:r>
            <a:endParaRPr lang="ru-RU" altLang="ru-RU" sz="23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300" smtClean="0"/>
              <a:t>       </a:t>
            </a:r>
            <a:r>
              <a:rPr lang="ru-RU" altLang="ru-RU" sz="2300" b="1" smtClean="0"/>
              <a:t>Метод относят к интерактивным методам обучения, он позволяет взаимодействовать всем обучающимся, включая педагога. Название технологии произошло от латинского </a:t>
            </a:r>
            <a:r>
              <a:rPr lang="ru-RU" altLang="ru-RU" sz="2300" b="1" i="1" smtClean="0"/>
              <a:t>casus – </a:t>
            </a:r>
            <a:r>
              <a:rPr lang="ru-RU" altLang="ru-RU" sz="2300" b="1" smtClean="0"/>
              <a:t>запутанный необычный случай; а также от английского </a:t>
            </a:r>
            <a:r>
              <a:rPr lang="ru-RU" altLang="ru-RU" sz="2300" b="1" i="1" smtClean="0"/>
              <a:t>case</a:t>
            </a:r>
            <a:r>
              <a:rPr lang="ru-RU" altLang="ru-RU" sz="2300" b="1" smtClean="0"/>
              <a:t> – портфель, чемоданчик. Происхождение терминов отражает суть технологии.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300" b="1" smtClean="0"/>
              <a:t>       Учащиеся получают от учителя пакет документов (кейс), при помощи которых либо выявляют проблему и пути её решения, либо вырабатывают варианты выхода из сложной ситуации, когда проблема обозначена.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1371600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/>
              <a:t>МИНИ-КЕЙС  </a:t>
            </a:r>
            <a:br>
              <a:rPr lang="ru-RU" altLang="ru-RU" sz="4000" b="1" smtClean="0"/>
            </a:br>
            <a:r>
              <a:rPr lang="ru-RU" altLang="ru-RU" sz="4000" b="1" smtClean="0"/>
              <a:t>«ПЕРЕМЕН, МЫ ЖДЁМ ПЕРЕМЕН»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800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Лицей «Морской технический», 2014 год. 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smtClean="0"/>
              <a:t>     Сегодняшние 10-классники попали в очень неопределённую ситуацию, связанную с ЕГЭ-2015 года,  ведь им предстоит сдавать профильный экзамен по математике. При этом нет  демоверсии такого испытания, неясно, насколько уровень сложности новых задач будет отличаться от известных ранее.                А времени на подготовку не так уж и много. Нельзя терять полгода в ожидании разъяснений от Министерства науки и образования.             На что надеяться?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763000" cy="6477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       Есть ещё один «удачный» момент. Как только выпускники «приноровились» решать задачи С2 координатным методом, появился новый тип таких задачек -  на построение сечения и нахождения его площади.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       Если учесть, что предмета черчения в школьном курсе нет, и на тему «Построение сечений многогранников» по программе отводится 3 часа, то совершенно не удивителен процент выполнения С2 в 2013 году – 10,8%.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       Для сравнения, в 2010 году от 1 до 2 баллов за задачу С2 смогли получить 11,6% участников экзамена, в 2011 – 13,9%, а в 2012 – 5,53%.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4000" b="1" smtClean="0"/>
              <a:t>Цель полезного использования мини-кейса:</a:t>
            </a:r>
            <a:br>
              <a:rPr lang="ru-RU" altLang="ru-RU" sz="4000" b="1" smtClean="0"/>
            </a:br>
            <a:endParaRPr lang="ru-RU" altLang="ru-RU" sz="40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7244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разработать рекомендации по системе подготовки учеников к решению задач, подобных С2;</a:t>
            </a:r>
          </a:p>
          <a:p>
            <a:pPr eaLnBrk="1" hangingPunct="1"/>
            <a:r>
              <a:rPr lang="ru-RU" altLang="ru-RU" sz="2800" smtClean="0"/>
              <a:t>убедиться в преимуществах выбранной методики;</a:t>
            </a:r>
          </a:p>
          <a:p>
            <a:pPr eaLnBrk="1" hangingPunct="1"/>
            <a:r>
              <a:rPr lang="ru-RU" altLang="ru-RU" sz="2800" smtClean="0"/>
              <a:t>разработать план совместной подготовки к ЕГЭ;</a:t>
            </a:r>
          </a:p>
          <a:p>
            <a:pPr eaLnBrk="1" hangingPunct="1"/>
            <a:r>
              <a:rPr lang="ru-RU" altLang="ru-RU" sz="2800" smtClean="0"/>
              <a:t>искать выход из неопределённой ситуации, и, возможно, грядущие перемены не так уж страшны.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800" smtClean="0"/>
              <a:t>   Ведь, «когда мы едины, мы непобедимы»!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/>
              <a:t>Задания мини-кейса</a:t>
            </a:r>
            <a:br>
              <a:rPr lang="ru-RU" altLang="ru-RU" sz="4000" b="1" smtClean="0"/>
            </a:br>
            <a:endParaRPr lang="ru-RU" altLang="ru-RU" sz="40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763000" cy="5867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800" b="1" smtClean="0"/>
              <a:t>Ознакомиться с содержимым кейса. Выбрать руководителя группы.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800" b="1" smtClean="0"/>
              <a:t>Решать предложенные задачи  и в группе, и индивидуально.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800" b="1" smtClean="0"/>
              <a:t>Поиск новых приёмов решений упражнений этого типа.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800" b="1" smtClean="0"/>
              <a:t>Разбить задачи на модули, каждый из которых объединяет общий метод или идея решения. Оформить решения задач.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altLang="ru-RU" sz="2800" b="1" smtClean="0"/>
              <a:t>Выработать  полезные рекомендации по решению задач на построение сечений. Поделиться полученным опытом с одноклассниками. Создать презентацию по итогам работы группы.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/>
              <a:t>Организация работы с классом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52400" y="1143000"/>
            <a:ext cx="92964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     На работу с данным кейсом отводилось 3 занятия.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       1 урок был посвящен знакомству с ситуацией и первичному анализу информации. В ходе этого занятия были сформированы три группы из числа учащихся.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       2 урок посвящен обсуждению ситуации в группах и принятию коллективного решения. При этом учитывалась предварительная домашняя обработка информации.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800" smtClean="0"/>
              <a:t>       3 урок посвящался представлению презентаций, которые содержали выводы, одобренные в группах, и сопоставлению полученных результатов.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990600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/>
              <a:t>Преимущества</a:t>
            </a:r>
            <a:r>
              <a:rPr lang="ru-RU" altLang="ru-RU" sz="4000" smtClean="0"/>
              <a:t> </a:t>
            </a:r>
            <a:r>
              <a:rPr lang="ru-RU" altLang="ru-RU" sz="4000" b="1" smtClean="0"/>
              <a:t>кейс - технологии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9067800" cy="54864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коллективно-познавательный характер деятельности;</a:t>
            </a:r>
          </a:p>
          <a:p>
            <a:pPr eaLnBrk="1" hangingPunct="1"/>
            <a:r>
              <a:rPr lang="ru-RU" altLang="ru-RU" sz="2800" smtClean="0"/>
              <a:t>возможность творческого подхода к ситуации;</a:t>
            </a:r>
          </a:p>
          <a:p>
            <a:pPr eaLnBrk="1" hangingPunct="1"/>
            <a:r>
              <a:rPr lang="ru-RU" altLang="ru-RU" sz="2800" smtClean="0"/>
              <a:t>анализ вероятных решений и выбор наиболее правильных из них; </a:t>
            </a:r>
          </a:p>
          <a:p>
            <a:pPr eaLnBrk="1" hangingPunct="1"/>
            <a:r>
              <a:rPr lang="ru-RU" altLang="ru-RU" sz="2800" smtClean="0"/>
              <a:t>знания по теории и практические навыки настолько гармонично сочетаются, что даже наличие трудностей сопровождается большим позитивом и имеет много плюсов. Таким образом, значительно повышается уровень мотивации к учебе.</a:t>
            </a:r>
          </a:p>
          <a:p>
            <a:pPr eaLnBrk="1" hangingPunct="1"/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именение кейс-технологий.Глазунова М.В.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Применение кейс-технологий.Глазунова М.В.</Template>
  <TotalTime>667</TotalTime>
  <Words>583</Words>
  <Application>Microsoft Office PowerPoint</Application>
  <PresentationFormat>Экран (4:3)</PresentationFormat>
  <Paragraphs>47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Wingdings</vt:lpstr>
      <vt:lpstr>Arial Black</vt:lpstr>
      <vt:lpstr>Times New Roman</vt:lpstr>
      <vt:lpstr>Monotype Corsiva</vt:lpstr>
      <vt:lpstr>Применение кейс-технологий.Глазунова М.В.</vt:lpstr>
      <vt:lpstr>Пиксел</vt:lpstr>
      <vt:lpstr>ПРИМЕНЕНИЕ  КЕЙС–ТЕХНОЛОГИИ  НА УРОКАХ МАТЕМАТИКИ</vt:lpstr>
      <vt:lpstr>Кейс - технологии (Сase study)</vt:lpstr>
      <vt:lpstr>Анализ конкретных учебных ситуаций (case study)</vt:lpstr>
      <vt:lpstr>МИНИ-КЕЙС   «ПЕРЕМЕН, МЫ ЖДЁМ ПЕРЕМЕН»</vt:lpstr>
      <vt:lpstr>Презентация PowerPoint</vt:lpstr>
      <vt:lpstr> Цель полезного использования мини-кейса: </vt:lpstr>
      <vt:lpstr>Задания мини-кейса </vt:lpstr>
      <vt:lpstr>Организация работы с классом</vt:lpstr>
      <vt:lpstr>Преимущества кейс - технологии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 КЕЙС–ТЕХНОЛОГИИ  НА УРОКАХ МАТЕМАТИКИ</dc:title>
  <dc:creator>Valued Acer Customer</dc:creator>
  <dc:description>Корпорация Майкрософт</dc:description>
  <cp:lastModifiedBy>ринат</cp:lastModifiedBy>
  <cp:revision>4</cp:revision>
  <dcterms:created xsi:type="dcterms:W3CDTF">2014-02-18T13:02:53Z</dcterms:created>
  <dcterms:modified xsi:type="dcterms:W3CDTF">2014-10-22T04:36:49Z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TC102831819990</vt:lpwstr>
  </property>
</Properties>
</file>