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5582-E56F-43FF-9150-40958AE05831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A1AD3-B671-44F2-902A-CBF08049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МАТЕМАТИКИ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КЛАССЕ ПО ТЕМЕ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«ВЫЧИСЛЕНИЯ ВИДА 57 : 3»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509120"/>
            <a:ext cx="6400800" cy="1178016"/>
          </a:xfrm>
        </p:spPr>
        <p:txBody>
          <a:bodyPr>
            <a:normAutofit/>
          </a:bodyPr>
          <a:lstStyle/>
          <a:p>
            <a:pPr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Гирман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Викторовна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бюджетное учреждение 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№1 им.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А.П.Гайдара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Амурская область, п. Архара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997188"/>
            <a:ext cx="8640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548DD4"/>
                </a:solidFill>
                <a:latin typeface="Calibri" panose="020F0502020204030204" pitchFamily="34" charset="0"/>
              </a:rPr>
              <a:t>Всероссийский интернет-семинар                                   20 сентября-20 октября 2014 года</a:t>
            </a: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"Проектирование и реализация образовательного процесса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в соответствии с требованиями ФГОС"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116632"/>
            <a:ext cx="7873016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6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Критерии отметки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«5»</a:t>
            </a:r>
            <a:r>
              <a:rPr lang="ru-RU" dirty="0" smtClean="0"/>
              <a:t> - 14 – 15 баллов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«4»</a:t>
            </a:r>
            <a:r>
              <a:rPr lang="ru-RU" dirty="0" smtClean="0"/>
              <a:t> - 11-13 баллов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«3»</a:t>
            </a:r>
            <a:r>
              <a:rPr lang="ru-RU" dirty="0" smtClean="0"/>
              <a:t> - 8 – 10 баллов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«2»</a:t>
            </a:r>
            <a:r>
              <a:rPr lang="ru-RU" dirty="0" smtClean="0"/>
              <a:t> - менее 8 баллов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714356"/>
            <a:ext cx="7715304" cy="5429288"/>
          </a:xfrm>
        </p:spPr>
        <p:txBody>
          <a:bodyPr>
            <a:normAutofit/>
          </a:bodyPr>
          <a:lstStyle/>
          <a:p>
            <a:pPr algn="just"/>
            <a:r>
              <a:rPr lang="ru-RU" sz="4400" dirty="0" smtClean="0"/>
              <a:t>36 = 30 + 6</a:t>
            </a:r>
          </a:p>
          <a:p>
            <a:pPr algn="just"/>
            <a:r>
              <a:rPr lang="ru-RU" sz="4400" dirty="0" smtClean="0"/>
              <a:t>63 = 60 + 3</a:t>
            </a:r>
          </a:p>
          <a:p>
            <a:pPr algn="just"/>
            <a:r>
              <a:rPr lang="ru-RU" sz="4400" dirty="0" smtClean="0"/>
              <a:t>54 = 50 + 4</a:t>
            </a:r>
          </a:p>
          <a:p>
            <a:pPr algn="just"/>
            <a:endParaRPr lang="ru-RU" sz="4400" dirty="0"/>
          </a:p>
          <a:p>
            <a:pPr algn="just"/>
            <a:r>
              <a:rPr lang="ru-RU" sz="4400" dirty="0"/>
              <a:t>20,40,60,80, </a:t>
            </a:r>
            <a:r>
              <a:rPr lang="ru-RU" sz="4400" dirty="0" smtClean="0"/>
              <a:t>40,80,70,80,90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0070C0"/>
                </a:solidFill>
              </a:rPr>
              <a:t>36 : 3</a:t>
            </a:r>
          </a:p>
          <a:p>
            <a:pPr algn="ctr">
              <a:buNone/>
            </a:pPr>
            <a:r>
              <a:rPr lang="ru-RU" sz="3900" b="1" i="1" dirty="0"/>
              <a:t>Алгоритм вычисления </a:t>
            </a:r>
            <a:r>
              <a:rPr lang="ru-RU" sz="3900" b="1" i="1" dirty="0" smtClean="0"/>
              <a:t> </a:t>
            </a:r>
            <a:endParaRPr lang="ru-RU" sz="3900" dirty="0"/>
          </a:p>
          <a:p>
            <a:pPr>
              <a:buNone/>
            </a:pPr>
            <a:r>
              <a:rPr lang="ru-RU" sz="3900" i="1" dirty="0"/>
              <a:t>Чтобы найти частное …  и …, надо: </a:t>
            </a:r>
            <a:endParaRPr lang="ru-RU" sz="3900" dirty="0"/>
          </a:p>
          <a:p>
            <a:pPr>
              <a:buNone/>
            </a:pPr>
            <a:r>
              <a:rPr lang="ru-RU" sz="3900" i="1" dirty="0"/>
              <a:t>1) разложить делимое … на сумму разрядных </a:t>
            </a:r>
            <a:r>
              <a:rPr lang="ru-RU" sz="3900" i="1" dirty="0" smtClean="0"/>
              <a:t>слагаемых</a:t>
            </a:r>
            <a:r>
              <a:rPr lang="ru-RU" sz="3900" i="1" dirty="0"/>
              <a:t> </a:t>
            </a:r>
            <a:r>
              <a:rPr lang="ru-RU" sz="3900" i="1" dirty="0" smtClean="0"/>
              <a:t>… и …;</a:t>
            </a:r>
            <a:endParaRPr lang="ru-RU" sz="3900" dirty="0"/>
          </a:p>
          <a:p>
            <a:pPr>
              <a:buNone/>
            </a:pPr>
            <a:r>
              <a:rPr lang="ru-RU" sz="3900" i="1" dirty="0"/>
              <a:t>2) разделить каждое слагаемое на делитель ….; </a:t>
            </a:r>
            <a:endParaRPr lang="ru-RU" sz="3900" dirty="0"/>
          </a:p>
          <a:p>
            <a:pPr>
              <a:buNone/>
            </a:pPr>
            <a:r>
              <a:rPr lang="ru-RU" sz="3900" i="1" dirty="0"/>
              <a:t>3) сложить полученные частные; </a:t>
            </a:r>
            <a:endParaRPr lang="ru-RU" sz="3900" dirty="0"/>
          </a:p>
          <a:p>
            <a:pPr>
              <a:buNone/>
            </a:pPr>
            <a:r>
              <a:rPr lang="ru-RU" sz="3900" i="1" dirty="0"/>
              <a:t>4) записать полученный  результат </a:t>
            </a:r>
            <a:endParaRPr lang="ru-RU" sz="3900" dirty="0"/>
          </a:p>
          <a:p>
            <a:pPr algn="ctr"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63 </a:t>
            </a:r>
            <a:r>
              <a:rPr lang="ru-RU" sz="4000" dirty="0"/>
              <a:t>: 3      </a:t>
            </a:r>
            <a:r>
              <a:rPr lang="ru-RU" sz="4000" dirty="0" smtClean="0"/>
              <a:t>              66 </a:t>
            </a:r>
            <a:r>
              <a:rPr lang="ru-RU" sz="4000" dirty="0"/>
              <a:t>: 3    </a:t>
            </a:r>
            <a:endParaRPr lang="ru-RU" sz="4000" dirty="0" smtClean="0"/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93 </a:t>
            </a:r>
            <a:r>
              <a:rPr lang="ru-RU" sz="4000" dirty="0"/>
              <a:t>: 3        </a:t>
            </a:r>
            <a:r>
              <a:rPr lang="ru-RU" sz="4000" dirty="0" smtClean="0"/>
              <a:t>            54 : 3</a:t>
            </a:r>
            <a:endParaRPr lang="ru-RU" sz="4000" dirty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/>
              <a:t>Алгоритм вычисления вида 54 : 3 </a:t>
            </a:r>
            <a:endParaRPr lang="ru-RU" dirty="0"/>
          </a:p>
          <a:p>
            <a:pPr>
              <a:buNone/>
            </a:pPr>
            <a:r>
              <a:rPr lang="ru-RU" i="1" dirty="0" smtClean="0"/>
              <a:t>   Для </a:t>
            </a:r>
            <a:r>
              <a:rPr lang="ru-RU" i="1" dirty="0"/>
              <a:t>того чтобы </a:t>
            </a:r>
            <a:r>
              <a:rPr lang="ru-RU" i="1" dirty="0" smtClean="0"/>
              <a:t>найти частное, нужно:</a:t>
            </a:r>
            <a:endParaRPr lang="ru-RU" dirty="0"/>
          </a:p>
          <a:p>
            <a:pPr marL="514350" indent="-514350">
              <a:buAutoNum type="arabicParenR"/>
            </a:pPr>
            <a:r>
              <a:rPr lang="ru-RU" i="1" dirty="0" smtClean="0"/>
              <a:t>подобрать </a:t>
            </a:r>
            <a:r>
              <a:rPr lang="ru-RU" i="1" dirty="0"/>
              <a:t>ближайшее к </a:t>
            </a:r>
            <a:r>
              <a:rPr lang="ru-RU" i="1" dirty="0" smtClean="0"/>
              <a:t>делимому 54 </a:t>
            </a:r>
            <a:r>
              <a:rPr lang="ru-RU" i="1" dirty="0"/>
              <a:t>круглое число, которое </a:t>
            </a:r>
            <a:r>
              <a:rPr lang="ru-RU" i="1" dirty="0" smtClean="0"/>
              <a:t>делится </a:t>
            </a:r>
            <a:r>
              <a:rPr lang="ru-RU" i="1" dirty="0"/>
              <a:t>на 3. </a:t>
            </a:r>
            <a:r>
              <a:rPr lang="ru-RU" i="1" dirty="0" smtClean="0"/>
              <a:t>Это </a:t>
            </a:r>
            <a:r>
              <a:rPr lang="ru-RU" i="1" dirty="0"/>
              <a:t>число 30; </a:t>
            </a:r>
            <a:endParaRPr lang="ru-RU" dirty="0"/>
          </a:p>
          <a:p>
            <a:pPr>
              <a:buNone/>
            </a:pPr>
            <a:r>
              <a:rPr lang="ru-RU" i="1" dirty="0"/>
              <a:t>2) разложить делимое </a:t>
            </a:r>
            <a:r>
              <a:rPr lang="ru-RU" i="1" dirty="0" smtClean="0"/>
              <a:t>54 </a:t>
            </a:r>
            <a:r>
              <a:rPr lang="ru-RU" i="1" dirty="0"/>
              <a:t>на сумму удобных </a:t>
            </a:r>
            <a:r>
              <a:rPr lang="ru-RU" i="1" dirty="0" smtClean="0"/>
              <a:t>слагаемых  </a:t>
            </a:r>
            <a:r>
              <a:rPr lang="ru-RU" i="1" dirty="0"/>
              <a:t>30 и </a:t>
            </a:r>
            <a:r>
              <a:rPr lang="ru-RU" i="1" dirty="0" smtClean="0"/>
              <a:t>24; </a:t>
            </a:r>
            <a:endParaRPr lang="ru-RU" dirty="0"/>
          </a:p>
          <a:p>
            <a:pPr>
              <a:buNone/>
            </a:pPr>
            <a:r>
              <a:rPr lang="ru-RU" i="1" dirty="0"/>
              <a:t>3) </a:t>
            </a:r>
            <a:r>
              <a:rPr lang="ru-RU" i="1" dirty="0" smtClean="0"/>
              <a:t>разделить каждое слагаемое на делитель 3; </a:t>
            </a:r>
            <a:endParaRPr lang="ru-RU" dirty="0"/>
          </a:p>
          <a:p>
            <a:pPr>
              <a:buNone/>
            </a:pPr>
            <a:r>
              <a:rPr lang="ru-RU" i="1" dirty="0"/>
              <a:t>4) сложить полученные частные; </a:t>
            </a:r>
            <a:endParaRPr lang="ru-RU" dirty="0"/>
          </a:p>
          <a:p>
            <a:pPr>
              <a:buNone/>
            </a:pPr>
            <a:r>
              <a:rPr lang="ru-RU" i="1" dirty="0" smtClean="0"/>
              <a:t>5) записать полученный результат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Алгоритм вычисления вида 54 : 3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515352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2)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3)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5)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0564" y="4786322"/>
            <a:ext cx="872649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 smtClean="0"/>
              <a:t>подобрать ближайшее к делимому … круглое число, </a:t>
            </a:r>
          </a:p>
          <a:p>
            <a:pPr algn="ctr"/>
            <a:r>
              <a:rPr lang="ru-RU" sz="2800" b="1" i="1" dirty="0" smtClean="0"/>
              <a:t>которое делится на делитель …; </a:t>
            </a:r>
            <a:endParaRPr lang="ru-RU" sz="28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4000504"/>
            <a:ext cx="52522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 smtClean="0"/>
              <a:t>сложить полученные частные;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643182"/>
            <a:ext cx="7572428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2800" b="1" i="1" dirty="0" smtClean="0"/>
              <a:t>разложить делимое … на сумму </a:t>
            </a:r>
          </a:p>
          <a:p>
            <a:pPr algn="ctr"/>
            <a:r>
              <a:rPr lang="ru-RU" sz="2800" b="1" i="1" dirty="0" smtClean="0"/>
              <a:t>удобных слагаемых  … и …; 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5786454"/>
            <a:ext cx="72549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/>
              <a:t>р</a:t>
            </a:r>
            <a:r>
              <a:rPr lang="ru-RU" sz="2800" b="1" i="1" dirty="0" smtClean="0"/>
              <a:t>азделить каждое слагаемое на делитель; 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6334780"/>
            <a:ext cx="56037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 smtClean="0"/>
              <a:t>записать полученный результат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01 -0.07847 L 0.01302 -0.582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2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1 -0.03634 L -0.13385 -0.141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223 -0.04537 L -0.06737 -0.39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049 0.08819 L -0.09306 0.046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24 -0.02084 L -0.08855 -0.1152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3302" t="34093" r="15670" b="32760"/>
          <a:stretch>
            <a:fillRect/>
          </a:stretch>
        </p:blipFill>
        <p:spPr bwMode="auto">
          <a:xfrm>
            <a:off x="571472" y="500041"/>
            <a:ext cx="7858180" cy="275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571472" y="3143248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ru-RU" sz="2800" i="1" dirty="0" smtClean="0"/>
              <a:t>подобрать ближайшее к делимому 54 круглое число, которое делится на 3. Это число 30; </a:t>
            </a:r>
            <a:endParaRPr lang="ru-RU" sz="2800" dirty="0" smtClean="0"/>
          </a:p>
          <a:p>
            <a:pPr>
              <a:buNone/>
            </a:pPr>
            <a:r>
              <a:rPr lang="ru-RU" sz="2800" i="1" dirty="0" smtClean="0"/>
              <a:t>2) разложить делимое 54 на сумму удобных слагаемых  30 и 24; </a:t>
            </a:r>
            <a:endParaRPr lang="ru-RU" sz="2800" dirty="0" smtClean="0"/>
          </a:p>
          <a:p>
            <a:pPr>
              <a:buNone/>
            </a:pPr>
            <a:r>
              <a:rPr lang="ru-RU" sz="2800" i="1" dirty="0" smtClean="0"/>
              <a:t>3) разделить каждое слагаемое на делитель 3; </a:t>
            </a:r>
            <a:endParaRPr lang="ru-RU" sz="2800" dirty="0" smtClean="0"/>
          </a:p>
          <a:p>
            <a:pPr>
              <a:buNone/>
            </a:pPr>
            <a:r>
              <a:rPr lang="ru-RU" sz="2800" i="1" dirty="0" smtClean="0"/>
              <a:t>4) сложить полученные частные; </a:t>
            </a:r>
            <a:endParaRPr lang="ru-RU" sz="2800" dirty="0" smtClean="0"/>
          </a:p>
          <a:p>
            <a:pPr>
              <a:buNone/>
            </a:pPr>
            <a:r>
              <a:rPr lang="ru-RU" sz="2800" i="1" dirty="0" smtClean="0"/>
              <a:t>5) записать полученный результат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75 : 3 = (60 + 15) : 3 = 20 + 5 = 25 (</a:t>
            </a:r>
            <a:r>
              <a:rPr lang="ru-RU" i="1" dirty="0" smtClean="0"/>
              <a:t>м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i="1" dirty="0" smtClean="0"/>
              <a:t>Ответ: 25 метров</a:t>
            </a:r>
          </a:p>
          <a:p>
            <a:pPr>
              <a:buNone/>
            </a:pPr>
            <a:endParaRPr lang="ru-RU" i="1" dirty="0" smtClean="0"/>
          </a:p>
          <a:p>
            <a:pPr marL="514350" indent="-514350">
              <a:buAutoNum type="arabicParenR"/>
            </a:pPr>
            <a:r>
              <a:rPr lang="ru-RU" i="1" dirty="0" smtClean="0"/>
              <a:t>75 : 3 = 25 (м) – во втором мотке</a:t>
            </a:r>
          </a:p>
          <a:p>
            <a:pPr marL="514350" indent="-514350">
              <a:buAutoNum type="arabicParenR" startAt="2"/>
            </a:pPr>
            <a:r>
              <a:rPr lang="ru-RU" i="1" dirty="0" smtClean="0"/>
              <a:t>75 + 25 = 100 (м) – всего</a:t>
            </a:r>
          </a:p>
          <a:p>
            <a:pPr marL="514350" indent="-514350">
              <a:buNone/>
            </a:pPr>
            <a:r>
              <a:rPr lang="ru-RU" i="1" dirty="0" smtClean="0"/>
              <a:t>Ответ: 100 метров провода.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Или 75 + 75 : 3 = 100 (м)</a:t>
            </a:r>
          </a:p>
          <a:p>
            <a:pPr marL="514350" indent="-514350">
              <a:buNone/>
            </a:pPr>
            <a:endParaRPr lang="ru-RU" i="1" dirty="0" smtClean="0"/>
          </a:p>
          <a:p>
            <a:pPr marL="514350" indent="-514350">
              <a:buAutoNum type="arabicParenR"/>
            </a:pPr>
            <a:r>
              <a:rPr lang="ru-RU" i="1" dirty="0" smtClean="0"/>
              <a:t>75 : 3 = 25 (м) – во втором мотке</a:t>
            </a:r>
          </a:p>
          <a:p>
            <a:pPr marL="514350" indent="-514350">
              <a:buNone/>
            </a:pPr>
            <a:r>
              <a:rPr lang="ru-RU" i="1" dirty="0" smtClean="0"/>
              <a:t>2) 75  - 25 = на 50 (м) – больше</a:t>
            </a:r>
          </a:p>
          <a:p>
            <a:pPr marL="514350" indent="-514350">
              <a:buNone/>
            </a:pPr>
            <a:r>
              <a:rPr lang="ru-RU" i="1" dirty="0" smtClean="0"/>
              <a:t>Ответ: на 50 метров.</a:t>
            </a:r>
          </a:p>
          <a:p>
            <a:pPr marL="514350" indent="-514350">
              <a:buNone/>
            </a:pPr>
            <a:endParaRPr lang="ru-RU" i="1" dirty="0" smtClean="0"/>
          </a:p>
          <a:p>
            <a:pPr marL="514350" indent="-514350">
              <a:buNone/>
            </a:pPr>
            <a:endParaRPr lang="ru-RU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Алгоритм вычисления вида 54 : 3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515352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2)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3)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5)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0564" y="4786322"/>
            <a:ext cx="872649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 smtClean="0"/>
              <a:t>подобрать ближайшее к делимому … круглое число, </a:t>
            </a:r>
          </a:p>
          <a:p>
            <a:pPr algn="ctr"/>
            <a:r>
              <a:rPr lang="ru-RU" sz="2800" b="1" i="1" dirty="0" smtClean="0"/>
              <a:t>которое делится на делитель …; </a:t>
            </a:r>
            <a:endParaRPr lang="ru-RU" sz="28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4000504"/>
            <a:ext cx="52522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 smtClean="0"/>
              <a:t>сложить полученные частные;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643182"/>
            <a:ext cx="7572428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2800" b="1" i="1" dirty="0" smtClean="0"/>
              <a:t>разложить делимое … на сумму </a:t>
            </a:r>
          </a:p>
          <a:p>
            <a:pPr algn="ctr"/>
            <a:r>
              <a:rPr lang="ru-RU" sz="2800" b="1" i="1" dirty="0" smtClean="0"/>
              <a:t>удобных слагаемых  … и …; 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5786454"/>
            <a:ext cx="72549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/>
              <a:t>р</a:t>
            </a:r>
            <a:r>
              <a:rPr lang="ru-RU" sz="2800" b="1" i="1" dirty="0" smtClean="0"/>
              <a:t>азделить каждое слагаемое на делитель; 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6334780"/>
            <a:ext cx="56037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dirty="0" smtClean="0"/>
              <a:t>записать полученный результат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01 -0.07847 L 0.01302 -0.582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2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1 -0.03634 L -0.13385 -0.141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223 -0.04537 L -0.06737 -0.39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049 0.08819 L -0.09306 0.046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24 -0.02084 L -0.08855 -0.1152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444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УРОК МАТЕМАТИКИ  В 3 КЛАССЕ ПО ТЕМЕ  «ВЫЧИСЛЕНИЯ ВИДА 57 : 3» 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вычисления вида 54 : 3  </vt:lpstr>
      <vt:lpstr>Презентация PowerPoint</vt:lpstr>
      <vt:lpstr>Презентация PowerPoint</vt:lpstr>
      <vt:lpstr>Алгоритм вычисления вида 54 : 3  </vt:lpstr>
      <vt:lpstr>Критерии отметки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ринат</cp:lastModifiedBy>
  <cp:revision>11</cp:revision>
  <dcterms:created xsi:type="dcterms:W3CDTF">2014-02-02T08:41:10Z</dcterms:created>
  <dcterms:modified xsi:type="dcterms:W3CDTF">2014-10-28T09:00:46Z</dcterms:modified>
</cp:coreProperties>
</file>