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7" r:id="rId2"/>
    <p:sldId id="258" r:id="rId3"/>
    <p:sldId id="283" r:id="rId4"/>
    <p:sldId id="260" r:id="rId5"/>
    <p:sldId id="261" r:id="rId6"/>
    <p:sldId id="262" r:id="rId7"/>
    <p:sldId id="263" r:id="rId8"/>
    <p:sldId id="264" r:id="rId9"/>
    <p:sldId id="265" r:id="rId10"/>
    <p:sldId id="280" r:id="rId11"/>
    <p:sldId id="281" r:id="rId12"/>
    <p:sldId id="268" r:id="rId13"/>
    <p:sldId id="269" r:id="rId14"/>
    <p:sldId id="272" r:id="rId15"/>
    <p:sldId id="273" r:id="rId16"/>
    <p:sldId id="276" r:id="rId17"/>
    <p:sldId id="277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DD4"/>
    <a:srgbClr val="FF0066"/>
    <a:srgbClr val="005828"/>
    <a:srgbClr val="5B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00" autoAdjust="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00FB78-5CD3-464C-8850-1821DB7D1778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6AC3A9-31B0-4AB1-A3BB-095D0ED49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07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824B9C-29EB-411F-9D24-6692415C4FD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E4C34-D1B3-4301-A7E0-D816BEE5776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4D08C-49FA-4450-93B1-A163992902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2707-E60B-4A1B-A173-68CBDBEC68C6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902F4-9B13-453C-8DD2-BF4CBC892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2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A1368-ABDC-41FB-AD45-98B95DA412C7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0D822-5A80-45DA-A9DB-6B20FB187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8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1B732-6759-473A-B1E2-EF8BFFDF9847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E09C0-B90F-4D83-A928-1E756A747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7729-78EE-41E0-8A15-14521D6D91AA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0369F-73BF-4A4C-9332-161E09854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91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D1A3-74AD-4EE5-92DB-5C982DEB26A8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CDDEC-0F53-43B1-96B7-82FF57A9C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1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E8480-75D5-4080-98E7-7AE86F21B30C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371A-E67C-4902-B103-61647A400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81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33D6-79D5-4232-B2A4-50297422125F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75D8-AD68-4309-B182-421367F09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7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A5AF-865F-49B2-AF4A-B19F21EBFF98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AABA3-8C6B-40FE-B05F-670DC6934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17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9AC5F-D2D4-40DB-A9DC-DD289FE9DE28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99377-4030-446A-865D-B61352E7D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9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54DFD-0A82-44E4-AF56-F81A3B9ACC7E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24105-1331-46B1-8A19-EAD560E88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7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22B1F-4AFC-4431-AA24-5368D0FDE1B3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4DFE-6576-496E-B359-E2FD53CE6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02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A4F85A-AA20-4682-A984-4DBD8F7DA190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A1BB8A-867D-455E-9E25-08E39C557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052513"/>
            <a:ext cx="6400800" cy="3097212"/>
          </a:xfrm>
        </p:spPr>
        <p:txBody>
          <a:bodyPr rtlCol="0">
            <a:normAutofit fontScale="77500" lnSpcReduction="20000"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400" i="1" dirty="0" smtClean="0">
                <a:solidFill>
                  <a:schemeClr val="tx2"/>
                </a:solidFill>
              </a:rPr>
              <a:t>ПРОЕКТ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400" i="1" dirty="0" smtClean="0">
                <a:solidFill>
                  <a:schemeClr val="tx2"/>
                </a:solidFill>
              </a:rPr>
              <a:t>УЧЕБНОГО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400" i="1" dirty="0" smtClean="0">
                <a:solidFill>
                  <a:schemeClr val="tx2"/>
                </a:solidFill>
              </a:rPr>
              <a:t> ЗАНЯТИЯ</a:t>
            </a:r>
            <a:endParaRPr lang="ru-RU" sz="8400" i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088" y="1052513"/>
            <a:ext cx="6985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	 </a:t>
            </a:r>
          </a:p>
        </p:txBody>
      </p:sp>
      <p:pic>
        <p:nvPicPr>
          <p:cNvPr id="2053" name="Picture 4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365625"/>
            <a:ext cx="1952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1" y="142331"/>
            <a:ext cx="7873016" cy="4063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6213212"/>
            <a:ext cx="86409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548DD4"/>
                </a:solidFill>
                <a:latin typeface="Calibri" panose="020F0502020204030204" pitchFamily="34" charset="0"/>
              </a:rPr>
              <a:t>Всероссийский интернет-семинар                                   20 сентября-20 октября 2014 года</a:t>
            </a:r>
          </a:p>
          <a:p>
            <a:pPr algn="ctr"/>
            <a:r>
              <a:rPr lang="ru-RU" sz="1100" b="1" dirty="0">
                <a:solidFill>
                  <a:srgbClr val="548DD4"/>
                </a:solidFill>
                <a:latin typeface="Calibri" panose="020F0502020204030204" pitchFamily="34" charset="0"/>
              </a:rPr>
              <a:t>"Проектирование и реализация образовательного процесса</a:t>
            </a:r>
            <a:endParaRPr lang="ru-RU" sz="1100" dirty="0">
              <a:solidFill>
                <a:srgbClr val="548DD4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100" b="1" dirty="0">
                <a:solidFill>
                  <a:srgbClr val="548DD4"/>
                </a:solidFill>
                <a:latin typeface="Calibri" panose="020F0502020204030204" pitchFamily="34" charset="0"/>
              </a:rPr>
              <a:t>в соответствии с требованиями ФГОС"</a:t>
            </a:r>
            <a:endParaRPr lang="ru-RU" sz="1100" dirty="0">
              <a:solidFill>
                <a:srgbClr val="548DD4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3750999"/>
            <a:ext cx="53089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/>
              <a:t>Фролова Валентина Николаевна</a:t>
            </a:r>
          </a:p>
          <a:p>
            <a:pPr algn="r"/>
            <a:r>
              <a:rPr lang="ru-RU" sz="1400" dirty="0"/>
              <a:t>старший преподаватель кафедры теории и методики профессионального образования </a:t>
            </a:r>
          </a:p>
          <a:p>
            <a:pPr algn="r"/>
            <a:r>
              <a:rPr lang="ru-RU" sz="1400" b="1" dirty="0"/>
              <a:t>Шилова Людмила Николаевна</a:t>
            </a:r>
          </a:p>
          <a:p>
            <a:pPr algn="r"/>
            <a:r>
              <a:rPr lang="ru-RU" sz="1400" dirty="0"/>
              <a:t>доцент кафедры  теории и методики </a:t>
            </a:r>
            <a:endParaRPr lang="ru-RU" sz="1400" dirty="0" smtClean="0"/>
          </a:p>
          <a:p>
            <a:pPr algn="r"/>
            <a:r>
              <a:rPr lang="ru-RU" sz="1400" dirty="0" smtClean="0"/>
              <a:t>профессионального </a:t>
            </a:r>
            <a:r>
              <a:rPr lang="ru-RU" sz="1400" dirty="0"/>
              <a:t>образования</a:t>
            </a:r>
          </a:p>
          <a:p>
            <a:pPr algn="r"/>
            <a:r>
              <a:rPr lang="ru-RU" sz="1400" dirty="0"/>
              <a:t> Государственное бюджетное образовательное учреждение дополнительного профессионального образования «Нижегородский институт развития образования»</a:t>
            </a:r>
          </a:p>
          <a:p>
            <a:endParaRPr lang="ru-RU" sz="1400" dirty="0" smtClean="0"/>
          </a:p>
          <a:p>
            <a:r>
              <a:rPr lang="ru-RU" sz="1400" dirty="0" smtClean="0"/>
              <a:t>город </a:t>
            </a:r>
            <a:r>
              <a:rPr lang="ru-RU" sz="1400" dirty="0"/>
              <a:t>Нижний Новгород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Традиционные  методы:</a:t>
            </a:r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3238" y="692150"/>
          <a:ext cx="8389937" cy="554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5304"/>
                <a:gridCol w="4474633"/>
              </a:tblGrid>
              <a:tr h="55451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СТЕПЕНИ САМОСТОЯТЕЛЬНОСТИ И ТВОРЧЕСТВА  ОБУЧАЕМЫХ:</a:t>
                      </a:r>
                    </a:p>
                    <a:p>
                      <a:pPr>
                        <a:buNone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Объяснительно – иллюстративный метод:</a:t>
                      </a:r>
                    </a:p>
                    <a:p>
                      <a:pPr>
                        <a:buNone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 по источнику учебной информации:</a:t>
                      </a:r>
                    </a:p>
                    <a:p>
                      <a:pPr>
                        <a:buNone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словесные методы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Наглядно – демонстрационные методы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Первая группа методов (объяснительно-иллюстрационные, репродуктивные)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="1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lang="ru-RU" sz="1600" b="1" u="sng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СТЕПЕНИ ВЗАИМОДЕЙСТВИЯ ПРЕПОДАВАТЕЛЬ-ОБУЧАЮЩИЕСЯ</a:t>
                      </a:r>
                      <a:r>
                        <a:rPr lang="ru-RU" sz="1600" b="1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600" b="1" u="sng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авторитарный стиль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демократический стиль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200" b="1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обучающиеся остаются в рамках репродуктивного (воспроизводящего) мышления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200" b="1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рассказ, объяснение,  беседа (эвристическая беседа), работа с текстовой информацией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использование плакатов, иллюстраций,  слайд - фильмов, образцов изделий, мультимедийных презентаций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200" b="1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первичное овладение знаниями обучающимися, применяются в ходе учебного занятия, если:  учебный материал носит информационный, описательный характер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200" b="1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200" b="1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классические (традиционные) методы (рассказ, лекция, объяснение).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200" b="1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интерактивные методы обучения ( </a:t>
                      </a:r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неимитационные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эвристическая беседа).</a:t>
                      </a:r>
                    </a:p>
                    <a:p>
                      <a:endParaRPr lang="ru-RU" sz="1200" b="1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marT="45724" marB="45724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Нетрадиционные методы:</a:t>
            </a:r>
            <a:endParaRPr lang="ru-RU" altLang="ru-RU" sz="36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08050"/>
          <a:ext cx="8229600" cy="3095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095625">
                <a:tc>
                  <a:txBody>
                    <a:bodyPr/>
                    <a:lstStyle/>
                    <a:p>
                      <a:endParaRPr lang="ru-RU" sz="20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Неимитационные</a:t>
                      </a:r>
                      <a:r>
                        <a:rPr lang="ru-RU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Имитационные: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Эвристическая беседа</a:t>
                      </a:r>
                    </a:p>
                    <a:p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 решения типовой</a:t>
                      </a:r>
                      <a:r>
                        <a:rPr lang="ru-RU" sz="20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задачи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/>
                </a:tc>
              </a:tr>
            </a:tbl>
          </a:graphicData>
        </a:graphic>
      </p:graphicFrame>
      <p:pic>
        <p:nvPicPr>
          <p:cNvPr id="3" name="Picture 8" descr="frol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357688"/>
            <a:ext cx="288290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" descr="C:\Documents and Settings\Comp\Рабочий стол\Курсы\serd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571875"/>
            <a:ext cx="4071937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wipe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обучения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5" name="Содержимое 3" descr="ПК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2813" y="1600200"/>
            <a:ext cx="4778375" cy="4525963"/>
          </a:xfrm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286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Наглядные средства обучения: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850900"/>
          <a:ext cx="8229600" cy="60071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007100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Простые: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визуальные, изобразительные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Сложные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: 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Специально созданные   дидактические материалы и пособия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Технические: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информационные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Плакаты: «Круги кровообращения», «Фазы работы сердца»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Макет «Строение сердца», муляж сердца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таблицы: «Проводящая система сердца», «ЭКГ»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Магнитные записи: «запись тонов  сердца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мультимедийное оборудование: презентация темы «Морфофункциональная характеристика сердца. Круги кровообращения»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750" y="188913"/>
          <a:ext cx="8064500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9032"/>
                <a:gridCol w="3825468"/>
              </a:tblGrid>
              <a:tr h="970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 и оценка</a:t>
                      </a:r>
                      <a:endParaRPr lang="ru-RU" sz="280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Формы и методы контроля</a:t>
                      </a:r>
                    </a:p>
                  </a:txBody>
                  <a:tcPr marL="91436" marR="91436" marT="45723" marB="45723"/>
                </a:tc>
              </a:tr>
              <a:tr h="558277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Объект оценивания:</a:t>
                      </a:r>
                      <a:endParaRPr lang="ru-RU" sz="18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 (обучающие):</a:t>
                      </a:r>
                      <a:endParaRPr lang="ru-RU" sz="1800" b="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Знает</a:t>
                      </a:r>
                      <a:endParaRPr lang="ru-RU" sz="18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rgbClr val="005828"/>
                          </a:solidFill>
                          <a:latin typeface="+mn-lt"/>
                          <a:ea typeface="+mn-ea"/>
                          <a:cs typeface="+mn-cs"/>
                        </a:rPr>
                        <a:t>воспроизводит латинские термины названия сердца и сосудов, методы их исследования, круги кровообращения</a:t>
                      </a:r>
                      <a:endParaRPr lang="ru-RU" sz="1800" b="1" kern="1200" dirty="0" smtClean="0">
                        <a:solidFill>
                          <a:srgbClr val="005828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Понимает</a:t>
                      </a:r>
                      <a:endParaRPr lang="ru-RU" sz="18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solidFill>
                            <a:srgbClr val="005828"/>
                          </a:solidFill>
                        </a:rPr>
                        <a:t>объясняет физиологию сердца, фазы сердечного цикла, принципы построения кругов кровообращения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Применяет</a:t>
                      </a:r>
                      <a:endParaRPr lang="ru-RU" sz="18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rgbClr val="005828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составляет схему кругов кровообращения, используя принципы их построения </a:t>
                      </a:r>
                      <a:endParaRPr lang="ru-RU" sz="1800" kern="1200" dirty="0" smtClean="0">
                        <a:solidFill>
                          <a:srgbClr val="005828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23" marB="45723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1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 оценивания: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Устный опрос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 оценивания: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Форма оценивания: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Практическое задание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Метод оценивания: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Решение типовой задачи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по образцу</a:t>
                      </a:r>
                      <a:endParaRPr lang="ru-RU" sz="1800" b="1" kern="1200" dirty="0" smtClean="0">
                        <a:solidFill>
                          <a:srgbClr val="00206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 оценивания: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Практическое  задание: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составление схемы кругов кровообращения</a:t>
                      </a:r>
                    </a:p>
                    <a:p>
                      <a:endParaRPr lang="ru-RU" sz="180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 оценивания:</a:t>
                      </a:r>
                      <a:endParaRPr lang="ru-RU" sz="180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экспертное наблюдение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14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D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500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УРОВНЯ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 «Анатомия и физиология человека»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«Морфофункциональная характеристика сердца»</a:t>
            </a:r>
            <a:r>
              <a:rPr lang="ru-RU" sz="2000" dirty="0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 smtClean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2938" y="1428750"/>
          <a:ext cx="8001000" cy="4849813"/>
        </p:xfrm>
        <a:graphic>
          <a:graphicData uri="http://schemas.openxmlformats.org/drawingml/2006/table">
            <a:tbl>
              <a:tblPr/>
              <a:tblGrid>
                <a:gridCol w="544512"/>
                <a:gridCol w="1863725"/>
                <a:gridCol w="2547938"/>
                <a:gridCol w="1466850"/>
                <a:gridCol w="1577975"/>
              </a:tblGrid>
              <a:tr h="1076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п/п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Задание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Ответ (опора)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Эталон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Р – число существенных операций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52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Тест – опознание  определите, является ли эндокард внутренней стенкой сердца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а) да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б) нет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1 - всегда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920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 – различие Определите, какие показатели пульса отмечаются при блокаде  водителя ритма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а) 60-80уд/мин.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б) 40-60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в) 20-40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г) 80-100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– по количеству вариантов ответов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D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428625"/>
          </a:xfrm>
        </p:spPr>
        <p:txBody>
          <a:bodyPr/>
          <a:lstStyle/>
          <a:p>
            <a:pPr eaLnBrk="1" hangingPunct="1"/>
            <a:endParaRPr lang="ru-RU" altLang="ru-RU" sz="2000" smtClean="0">
              <a:solidFill>
                <a:srgbClr val="005828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500" y="285750"/>
          <a:ext cx="8001000" cy="6278563"/>
        </p:xfrm>
        <a:graphic>
          <a:graphicData uri="http://schemas.openxmlformats.org/drawingml/2006/table">
            <a:tbl>
              <a:tblPr/>
              <a:tblGrid>
                <a:gridCol w="544513"/>
                <a:gridCol w="1863725"/>
                <a:gridCol w="2547937"/>
                <a:gridCol w="1466850"/>
                <a:gridCol w="1577975"/>
              </a:tblGrid>
              <a:tr h="3357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Тест – соотнесение </a:t>
                      </a: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(классификация) Найдите соответствие между фазами сердечного цикла и их сущностью: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II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III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а) систола желудочков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б)общая диастола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в) систола предсердий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– в)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– 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– б)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 – по ко-личеству сочетаний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если к объекту относится несколько свойств, то Р=1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00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найдите соответствие между сосудами и кругами кровообращения: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большой круг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II 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малый круг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III 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венечный круг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а)коронарные артерии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б) аорта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в)легочная артерия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-б)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-в)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-а)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существенных операции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0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Р=11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3573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УРОВНЯ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 «Анатомия и физиология человека»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«Морфофункциональная характеристика сердца»</a:t>
            </a:r>
            <a:r>
              <a:rPr lang="ru-RU" sz="2000" dirty="0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 smtClean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2938" y="1357313"/>
          <a:ext cx="7858125" cy="5183190"/>
        </p:xfrm>
        <a:graphic>
          <a:graphicData uri="http://schemas.openxmlformats.org/drawingml/2006/table">
            <a:tbl>
              <a:tblPr/>
              <a:tblGrid>
                <a:gridCol w="908844"/>
                <a:gridCol w="3913187"/>
                <a:gridCol w="1518047"/>
                <a:gridCol w="1518047"/>
              </a:tblGrid>
              <a:tr h="944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Задание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Эталон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Р – число существенных операций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38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 – подстановка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Сердце по латыни называется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сосуды по латыни называются……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Наружная стенка сердца называется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ЧСС взрослого человека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составляет…….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Интервал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PQ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составляет 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Интервал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QRS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составляет…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Водитель ритма называется….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Патология проводящей системы сердца называется…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стенка сердца называется….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длительность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фазы сердечного цикла..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Длительность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фазы сердечного цикла….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Длительность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фазы сердечного цикла…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Vasa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Эпикард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60-80 ударов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1 мин.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0,12-0,20сек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0,06-0,1 сек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Синусно-пред-сердный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узел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Блокада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Миокард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 сек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 сек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 сек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 = 12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25000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 smtClean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375" y="214313"/>
          <a:ext cx="8215313" cy="6278876"/>
        </p:xfrm>
        <a:graphic>
          <a:graphicData uri="http://schemas.openxmlformats.org/drawingml/2006/table">
            <a:tbl>
              <a:tblPr/>
              <a:tblGrid>
                <a:gridCol w="571500"/>
                <a:gridCol w="3286125"/>
                <a:gridCol w="2000250"/>
                <a:gridCol w="2357438"/>
              </a:tblGrid>
              <a:tr h="518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Задание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Эталон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Р – число существенных операций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60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Тест – конструктивный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(технологическая последовательность) Опишите  последовательность движения крови по большому кругу кровообращения: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аорта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органы и ткани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правое предсердие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полые вены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левый желудочек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Опишите  последовательность движения крови по малому кругу кровообращения: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легкие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левое предсердие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легочные вены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правый желудочек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легочный ствол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легочные артерии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)левый желудочек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б)аорта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в)органы и ткани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г) полые вены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д)правое предсердие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а)правый желудочек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б) легочный ствол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в) легочные артерии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г) легкие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д) легочные вены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е) левое предсердие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– по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количе-ству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операций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Внимание!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Р-все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существ.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операции,а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правильно выполненные операции( только те, до которых не была совершена ошибка)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Итого Р =23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20000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НашНнпыти</a:t>
            </a:r>
            <a:r>
              <a:rPr lang="ru-RU" dirty="0" smtClean="0"/>
              <a:t>  т </a:t>
            </a:r>
            <a:r>
              <a:rPr lang="ru-RU" dirty="0" err="1" smtClean="0"/>
              <a:t>бчт</a:t>
            </a:r>
            <a:r>
              <a:rPr lang="ru-RU" dirty="0" smtClean="0"/>
              <a:t> б  ь</a:t>
            </a:r>
            <a:endParaRPr lang="ru-RU" dirty="0"/>
          </a:p>
        </p:txBody>
      </p:sp>
      <p:pic>
        <p:nvPicPr>
          <p:cNvPr id="3076" name="Picture 3" descr="top_boo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286000"/>
            <a:ext cx="46434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 descr="top_boo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76475"/>
            <a:ext cx="46434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 descr="top_boo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286000"/>
            <a:ext cx="464343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550" y="549275"/>
            <a:ext cx="75612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>
                <a:solidFill>
                  <a:srgbClr val="FF0066"/>
                </a:solidFill>
                <a:latin typeface="Calibri" pitchFamily="34" charset="0"/>
              </a:rPr>
              <a:t>УД ОПД</a:t>
            </a:r>
            <a:r>
              <a:rPr lang="en-US" altLang="ru-RU" sz="4000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ru-RU" altLang="ru-RU" sz="4000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en-US" altLang="ru-RU" sz="4000">
                <a:solidFill>
                  <a:srgbClr val="FF0066"/>
                </a:solidFill>
                <a:latin typeface="Calibri" pitchFamily="34" charset="0"/>
              </a:rPr>
              <a:t>“</a:t>
            </a:r>
            <a:r>
              <a:rPr lang="ru-RU" altLang="ru-RU" sz="4000">
                <a:solidFill>
                  <a:srgbClr val="FF0066"/>
                </a:solidFill>
                <a:latin typeface="Calibri" pitchFamily="34" charset="0"/>
              </a:rPr>
              <a:t>Анатомия и физиология    человека</a:t>
            </a:r>
            <a:r>
              <a:rPr lang="en-US" altLang="ru-RU" sz="4000">
                <a:solidFill>
                  <a:srgbClr val="FF0066"/>
                </a:solidFill>
                <a:latin typeface="Calibri" pitchFamily="34" charset="0"/>
              </a:rPr>
              <a:t>”</a:t>
            </a:r>
            <a:endParaRPr lang="ru-RU" altLang="ru-RU" sz="4000">
              <a:solidFill>
                <a:srgbClr val="FF0066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7"/>
          </a:xfrm>
        </p:spPr>
        <p:txBody>
          <a:bodyPr/>
          <a:lstStyle/>
          <a:p>
            <a:r>
              <a:rPr lang="ru-RU" altLang="ru-RU" sz="3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 учебного занятия:</a:t>
            </a:r>
            <a:r>
              <a:rPr lang="ru-RU" altLang="ru-RU" sz="3600" b="1" smtClean="0">
                <a:solidFill>
                  <a:schemeClr val="tx2"/>
                </a:solidFill>
              </a:rPr>
              <a:t> </a:t>
            </a:r>
            <a:r>
              <a:rPr lang="ru-RU" altLang="ru-RU" smtClean="0">
                <a:solidFill>
                  <a:schemeClr val="tx2"/>
                </a:solidFill>
              </a:rPr>
              <a:t/>
            </a:r>
            <a:br>
              <a:rPr lang="ru-RU" altLang="ru-RU" smtClean="0">
                <a:solidFill>
                  <a:schemeClr val="tx2"/>
                </a:solidFill>
              </a:rPr>
            </a:br>
            <a:r>
              <a:rPr lang="ru-RU" altLang="ru-RU" b="1" smtClean="0">
                <a:solidFill>
                  <a:srgbClr val="005828"/>
                </a:solidFill>
              </a:rPr>
              <a:t>Морфофункциональная характеристика сердца. Круги кровообращения</a:t>
            </a:r>
            <a:endParaRPr lang="ru-RU" altLang="ru-RU" smtClean="0"/>
          </a:p>
        </p:txBody>
      </p:sp>
      <p:pic>
        <p:nvPicPr>
          <p:cNvPr id="4" name="Содержимое 3" descr="jgtYjkyMD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0" y="3000375"/>
            <a:ext cx="3714750" cy="3267075"/>
          </a:xfrm>
        </p:spPr>
      </p:pic>
    </p:spTree>
  </p:cSld>
  <p:clrMapOvr>
    <a:masterClrMapping/>
  </p:clrMapOvr>
  <p:transition advClick="0" advTm="5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Тип учебного занятия: 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Изучение нового материала</a:t>
            </a: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5123" name="Содержимое 7" descr="Талантливые дети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3013" y="1600200"/>
            <a:ext cx="6657975" cy="4525963"/>
          </a:xfrm>
        </p:spPr>
      </p:pic>
      <p:pic>
        <p:nvPicPr>
          <p:cNvPr id="5" name="Содержимое 7" descr="Талантливые дети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579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chemeClr val="tx2"/>
                </a:solidFill>
              </a:rPr>
              <a:t>Организационная форма проведения учебного занятия:</a:t>
            </a:r>
            <a:r>
              <a:rPr lang="ru-RU" sz="3100" dirty="0" smtClean="0">
                <a:solidFill>
                  <a:schemeClr val="tx2"/>
                </a:solidFill>
              </a:rPr>
              <a:t/>
            </a:r>
            <a:br>
              <a:rPr lang="ru-RU" sz="3100" dirty="0" smtClean="0">
                <a:solidFill>
                  <a:schemeClr val="tx2"/>
                </a:solidFill>
              </a:rPr>
            </a:br>
            <a:r>
              <a:rPr lang="ru-RU" sz="3100" i="1" dirty="0" smtClean="0">
                <a:solidFill>
                  <a:schemeClr val="tx2"/>
                </a:solidFill>
              </a:rPr>
              <a:t>текущая</a:t>
            </a:r>
            <a:r>
              <a:rPr lang="ru-RU" sz="3100" b="1" i="1" dirty="0" smtClean="0">
                <a:solidFill>
                  <a:schemeClr val="tx2"/>
                </a:solidFill>
              </a:rPr>
              <a:t> лекция</a:t>
            </a:r>
            <a:r>
              <a:rPr lang="ru-RU" sz="3100" dirty="0" smtClean="0">
                <a:solidFill>
                  <a:schemeClr val="tx2"/>
                </a:solidFill>
              </a:rPr>
              <a:t/>
            </a:r>
            <a:br>
              <a:rPr lang="ru-RU" sz="3100" dirty="0" smtClean="0">
                <a:solidFill>
                  <a:schemeClr val="tx2"/>
                </a:solidFill>
              </a:rPr>
            </a:br>
            <a:endParaRPr lang="ru-RU" sz="3100" dirty="0">
              <a:solidFill>
                <a:schemeClr val="tx2"/>
              </a:solidFill>
            </a:endParaRPr>
          </a:p>
        </p:txBody>
      </p:sp>
      <p:pic>
        <p:nvPicPr>
          <p:cNvPr id="6147" name="Содержимое 3" descr="s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865313"/>
            <a:ext cx="6400800" cy="3995737"/>
          </a:xfrm>
        </p:spPr>
      </p:pic>
    </p:spTree>
  </p:cSld>
  <p:clrMapOvr>
    <a:masterClrMapping/>
  </p:clrMapOvr>
  <p:transition spd="slow"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Обучающая цель  учебного занятия: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(на основе таксономии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Б.Блума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Знает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воспроизводит латинские термины, названия сердца и сосудов, методы их исследования, круги кровообращения.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Понимает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объясняет физиологию сердца, фазы сердечного цикла, принципы построения кругов кровообращения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Применяет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составляет схему кругов кровообращения, используя принципы их построения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advClick="0" advTm="1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override="childStyle"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chemeClr val="tx2"/>
                </a:solidFill>
              </a:rPr>
              <a:t/>
            </a:r>
            <a:br>
              <a:rPr lang="ru-RU" sz="49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Развивающая цель учебного занятия (на основе классификации В.Д. </a:t>
            </a:r>
            <a:r>
              <a:rPr lang="ru-RU" sz="3600" b="1" dirty="0" err="1" smtClean="0">
                <a:solidFill>
                  <a:schemeClr val="tx2"/>
                </a:solidFill>
              </a:rPr>
              <a:t>Шадрикова</a:t>
            </a:r>
            <a:r>
              <a:rPr lang="ru-RU" sz="3600" b="1" dirty="0" smtClean="0">
                <a:solidFill>
                  <a:schemeClr val="tx2"/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1357313"/>
          <a:ext cx="8535987" cy="5678487"/>
        </p:xfrm>
        <a:graphic>
          <a:graphicData uri="http://schemas.openxmlformats.org/drawingml/2006/table">
            <a:tbl>
              <a:tblPr/>
              <a:tblGrid>
                <a:gridCol w="4267200"/>
                <a:gridCol w="4268787"/>
              </a:tblGrid>
              <a:tr h="1025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ПВК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53735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Степень, сформированности  ПВК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53735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52962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1Способности ощущения: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пространственная локализация,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2Способности памяти: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объем памяти точность      запоминания и воспроизведения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3Способности мышления: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гибкость темп развития мыслительных процессов,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Самостоятельность 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Глубина  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Моделирует круги кровообращения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Точно воспроизводит строение и физиологию сердца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Демонстрирует глубокое знание кругов кровообращения путем самостоятельного составления схемы, интерпретирует эти знания при постановке проблемного вопроса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900" b="1" smtClean="0">
                <a:solidFill>
                  <a:srgbClr val="7030A0"/>
                </a:solidFill>
              </a:rPr>
              <a:t>Воспитывающая цель</a:t>
            </a:r>
            <a:endParaRPr lang="ru-RU" altLang="ru-RU" smtClean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27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572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ОК,  обобщенный результат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Формулировка цели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</a:tr>
              <a:tr h="3170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ОК2. Организовывать собственную деятельность, исходя из цели и способов ее достижения, определенных руководителем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 4. Осуществлять поиск информации, необходимой для эффективного выполнения профессиональных задач</a:t>
                      </a:r>
                    </a:p>
                    <a:p>
                      <a:endParaRPr lang="ru-RU" sz="20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рационально планирует и организует  свою деятельность , выбирает оптимальный алгоритм ,демонстрируя навыки работы с компьютерной техникой для отбора необходимой информации</a:t>
                      </a:r>
                      <a:endParaRPr lang="ru-RU" sz="20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tx2"/>
                </a:solidFill>
              </a:rPr>
              <a:t>Методы обучения </a:t>
            </a:r>
            <a:endParaRPr lang="ru-RU" altLang="ru-RU" sz="4000" smtClean="0">
              <a:solidFill>
                <a:schemeClr val="tx2"/>
              </a:solidFill>
            </a:endParaRPr>
          </a:p>
        </p:txBody>
      </p:sp>
      <p:pic>
        <p:nvPicPr>
          <p:cNvPr id="10243" name="Содержимое 3" descr="учебники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827</Words>
  <Application>Microsoft Office PowerPoint</Application>
  <PresentationFormat>Экран (4:3)</PresentationFormat>
  <Paragraphs>296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Symbol</vt:lpstr>
      <vt:lpstr>Тема Office</vt:lpstr>
      <vt:lpstr>Презентация PowerPoint</vt:lpstr>
      <vt:lpstr>    </vt:lpstr>
      <vt:lpstr>Тема учебного занятия:  Морфофункциональная характеристика сердца. Круги кровообращения</vt:lpstr>
      <vt:lpstr>Тип учебного занятия:  Изучение нового материала</vt:lpstr>
      <vt:lpstr> Организационная форма проведения учебного занятия: текущая лекция </vt:lpstr>
      <vt:lpstr>Обучающая цель  учебного занятия: (на основе таксономии Б.Блума)</vt:lpstr>
      <vt:lpstr> Развивающая цель учебного занятия (на основе классификации В.Д. Шадрикова) </vt:lpstr>
      <vt:lpstr>Воспитывающая цель</vt:lpstr>
      <vt:lpstr>Методы обучения </vt:lpstr>
      <vt:lpstr> Традиционные  методы: </vt:lpstr>
      <vt:lpstr>Нетрадиционные методы:</vt:lpstr>
      <vt:lpstr> Средства обучения </vt:lpstr>
      <vt:lpstr>Наглядные средства обучения:</vt:lpstr>
      <vt:lpstr>Презентация PowerPoint</vt:lpstr>
      <vt:lpstr>ТЕСТ I УРОВНЯ УД «Анатомия и физиология человека» тема: «Морфофункциональная характеристика сердца» </vt:lpstr>
      <vt:lpstr>Презентация PowerPoint</vt:lpstr>
      <vt:lpstr>ТЕСТ  II  УРОВНЯ УД «Анатомия и физиология человека» тема: «Морфофункциональная характеристика сердца»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ринат</dc:creator>
  <cp:lastModifiedBy>ринат</cp:lastModifiedBy>
  <cp:revision>104</cp:revision>
  <dcterms:modified xsi:type="dcterms:W3CDTF">2014-10-04T15:33:27Z</dcterms:modified>
</cp:coreProperties>
</file>