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5" r:id="rId9"/>
    <p:sldId id="266" r:id="rId10"/>
    <p:sldId id="267" r:id="rId11"/>
    <p:sldId id="269" r:id="rId12"/>
    <p:sldId id="268" r:id="rId13"/>
    <p:sldId id="270" r:id="rId14"/>
    <p:sldId id="271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6" autoAdjust="0"/>
    <p:restoredTop sz="94684" autoAdjust="0"/>
  </p:normalViewPr>
  <p:slideViewPr>
    <p:cSldViewPr>
      <p:cViewPr>
        <p:scale>
          <a:sx n="77" d="100"/>
          <a:sy n="77" d="100"/>
        </p:scale>
        <p:origin x="-1176" y="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668FF7D-9D98-4025-8667-1C18DAEC1D11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F6AC648-F60C-4578-B621-6F83BA45AD27}">
      <dgm:prSet phldrT="[Текст]" custT="1"/>
      <dgm:spPr/>
      <dgm:t>
        <a:bodyPr/>
        <a:lstStyle/>
        <a:p>
          <a:r>
            <a:rPr lang="ru-RU" sz="2400" b="1" dirty="0" smtClean="0"/>
            <a:t>Адрес сети </a:t>
          </a:r>
          <a:endParaRPr lang="ru-RU" sz="2400" b="1" dirty="0"/>
        </a:p>
      </dgm:t>
    </dgm:pt>
    <dgm:pt modelId="{15DD230D-5F2D-4C0D-8456-EAFB0815DA44}" type="parTrans" cxnId="{56800E36-0CA2-49CD-A35A-A1B79ED75B3B}">
      <dgm:prSet/>
      <dgm:spPr/>
      <dgm:t>
        <a:bodyPr/>
        <a:lstStyle/>
        <a:p>
          <a:endParaRPr lang="ru-RU"/>
        </a:p>
      </dgm:t>
    </dgm:pt>
    <dgm:pt modelId="{9C751881-2334-4FBB-A0E9-E618EC92E3D0}" type="sibTrans" cxnId="{56800E36-0CA2-49CD-A35A-A1B79ED75B3B}">
      <dgm:prSet/>
      <dgm:spPr/>
      <dgm:t>
        <a:bodyPr/>
        <a:lstStyle/>
        <a:p>
          <a:endParaRPr lang="ru-RU"/>
        </a:p>
      </dgm:t>
    </dgm:pt>
    <dgm:pt modelId="{27A627BF-52F4-4082-8F90-0603962D2B37}">
      <dgm:prSet phldrT="[Текст]" custT="1"/>
      <dgm:spPr/>
      <dgm:t>
        <a:bodyPr/>
        <a:lstStyle/>
        <a:p>
          <a:r>
            <a:rPr lang="ru-RU" sz="1800" b="1" dirty="0" smtClean="0"/>
            <a:t>Адрес подсети </a:t>
          </a:r>
          <a:endParaRPr lang="ru-RU" sz="1800" b="1" dirty="0"/>
        </a:p>
      </dgm:t>
    </dgm:pt>
    <dgm:pt modelId="{C2D0E5BE-2B67-4CEF-A629-66E7E1897A3C}" type="parTrans" cxnId="{9AF4BB3D-3282-4F9F-B13E-6AD58297D420}">
      <dgm:prSet/>
      <dgm:spPr/>
      <dgm:t>
        <a:bodyPr/>
        <a:lstStyle/>
        <a:p>
          <a:endParaRPr lang="ru-RU"/>
        </a:p>
      </dgm:t>
    </dgm:pt>
    <dgm:pt modelId="{3598440C-83A0-4C14-8933-1405815B8106}" type="sibTrans" cxnId="{9AF4BB3D-3282-4F9F-B13E-6AD58297D420}">
      <dgm:prSet/>
      <dgm:spPr/>
      <dgm:t>
        <a:bodyPr/>
        <a:lstStyle/>
        <a:p>
          <a:endParaRPr lang="ru-RU"/>
        </a:p>
      </dgm:t>
    </dgm:pt>
    <dgm:pt modelId="{A6ED3106-4869-48F4-A7FA-53C61E2349F2}">
      <dgm:prSet phldrT="[Текст]" custT="1"/>
      <dgm:spPr/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400" b="1" dirty="0" smtClean="0"/>
            <a:t>Адрес ПК</a:t>
          </a:r>
        </a:p>
        <a:p>
          <a:pPr defTabSz="1111250">
            <a:lnSpc>
              <a:spcPct val="90000"/>
            </a:lnSpc>
            <a:spcAft>
              <a:spcPct val="35000"/>
            </a:spcAft>
          </a:pPr>
          <a:endParaRPr lang="ru-RU" dirty="0"/>
        </a:p>
      </dgm:t>
    </dgm:pt>
    <dgm:pt modelId="{4147D7A9-3977-481C-92BD-8991A43CA73A}" type="parTrans" cxnId="{B8B7C085-3EBE-4F53-BA62-C08CE7DB3415}">
      <dgm:prSet/>
      <dgm:spPr/>
      <dgm:t>
        <a:bodyPr/>
        <a:lstStyle/>
        <a:p>
          <a:endParaRPr lang="ru-RU"/>
        </a:p>
      </dgm:t>
    </dgm:pt>
    <dgm:pt modelId="{8817AFB5-B655-4B11-B9B4-C9BF3E4C88B8}" type="sibTrans" cxnId="{B8B7C085-3EBE-4F53-BA62-C08CE7DB3415}">
      <dgm:prSet/>
      <dgm:spPr/>
      <dgm:t>
        <a:bodyPr/>
        <a:lstStyle/>
        <a:p>
          <a:endParaRPr lang="ru-RU"/>
        </a:p>
      </dgm:t>
    </dgm:pt>
    <dgm:pt modelId="{8B316DB8-D019-40FE-A5B5-F8734FF146A2}" type="pres">
      <dgm:prSet presAssocID="{B668FF7D-9D98-4025-8667-1C18DAEC1D1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D0B9878-0C66-4A7C-B520-27D805873E7A}" type="pres">
      <dgm:prSet presAssocID="{3F6AC648-F60C-4578-B621-6F83BA45AD27}" presName="Name5" presStyleLbl="venn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26AE04-9EF9-4906-8762-65ADE59C1577}" type="pres">
      <dgm:prSet presAssocID="{9C751881-2334-4FBB-A0E9-E618EC92E3D0}" presName="space" presStyleCnt="0"/>
      <dgm:spPr/>
    </dgm:pt>
    <dgm:pt modelId="{461C3BEE-EB13-4C5B-A0E7-C2C6358209AB}" type="pres">
      <dgm:prSet presAssocID="{27A627BF-52F4-4082-8F90-0603962D2B37}" presName="Name5" presStyleLbl="venn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74FE20-5ED8-41AC-A5FB-69E937ADCC21}" type="pres">
      <dgm:prSet presAssocID="{3598440C-83A0-4C14-8933-1405815B8106}" presName="space" presStyleCnt="0"/>
      <dgm:spPr/>
    </dgm:pt>
    <dgm:pt modelId="{CC8C0507-59D7-4593-AE15-D4D7E605DA5C}" type="pres">
      <dgm:prSet presAssocID="{A6ED3106-4869-48F4-A7FA-53C61E2349F2}" presName="Name5" presStyleLbl="vennNode1" presStyleIdx="2" presStyleCnt="3" custScaleY="10225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488B039-5F5A-4979-89BF-09FD7357D409}" type="presOf" srcId="{3F6AC648-F60C-4578-B621-6F83BA45AD27}" destId="{4D0B9878-0C66-4A7C-B520-27D805873E7A}" srcOrd="0" destOrd="0" presId="urn:microsoft.com/office/officeart/2005/8/layout/venn3"/>
    <dgm:cxn modelId="{D932806E-43CE-4676-8EF2-2252D3201CAC}" type="presOf" srcId="{A6ED3106-4869-48F4-A7FA-53C61E2349F2}" destId="{CC8C0507-59D7-4593-AE15-D4D7E605DA5C}" srcOrd="0" destOrd="0" presId="urn:microsoft.com/office/officeart/2005/8/layout/venn3"/>
    <dgm:cxn modelId="{9AF4BB3D-3282-4F9F-B13E-6AD58297D420}" srcId="{B668FF7D-9D98-4025-8667-1C18DAEC1D11}" destId="{27A627BF-52F4-4082-8F90-0603962D2B37}" srcOrd="1" destOrd="0" parTransId="{C2D0E5BE-2B67-4CEF-A629-66E7E1897A3C}" sibTransId="{3598440C-83A0-4C14-8933-1405815B8106}"/>
    <dgm:cxn modelId="{B8B7C085-3EBE-4F53-BA62-C08CE7DB3415}" srcId="{B668FF7D-9D98-4025-8667-1C18DAEC1D11}" destId="{A6ED3106-4869-48F4-A7FA-53C61E2349F2}" srcOrd="2" destOrd="0" parTransId="{4147D7A9-3977-481C-92BD-8991A43CA73A}" sibTransId="{8817AFB5-B655-4B11-B9B4-C9BF3E4C88B8}"/>
    <dgm:cxn modelId="{56800E36-0CA2-49CD-A35A-A1B79ED75B3B}" srcId="{B668FF7D-9D98-4025-8667-1C18DAEC1D11}" destId="{3F6AC648-F60C-4578-B621-6F83BA45AD27}" srcOrd="0" destOrd="0" parTransId="{15DD230D-5F2D-4C0D-8456-EAFB0815DA44}" sibTransId="{9C751881-2334-4FBB-A0E9-E618EC92E3D0}"/>
    <dgm:cxn modelId="{94B721F7-B306-4BCA-9D77-F75F129F0C95}" type="presOf" srcId="{B668FF7D-9D98-4025-8667-1C18DAEC1D11}" destId="{8B316DB8-D019-40FE-A5B5-F8734FF146A2}" srcOrd="0" destOrd="0" presId="urn:microsoft.com/office/officeart/2005/8/layout/venn3"/>
    <dgm:cxn modelId="{E26ADA60-4132-4163-BB27-21BC64EBCE60}" type="presOf" srcId="{27A627BF-52F4-4082-8F90-0603962D2B37}" destId="{461C3BEE-EB13-4C5B-A0E7-C2C6358209AB}" srcOrd="0" destOrd="0" presId="urn:microsoft.com/office/officeart/2005/8/layout/venn3"/>
    <dgm:cxn modelId="{450DF94B-CC7C-4DFB-B2E7-A34586944531}" type="presParOf" srcId="{8B316DB8-D019-40FE-A5B5-F8734FF146A2}" destId="{4D0B9878-0C66-4A7C-B520-27D805873E7A}" srcOrd="0" destOrd="0" presId="urn:microsoft.com/office/officeart/2005/8/layout/venn3"/>
    <dgm:cxn modelId="{06822536-6E1B-4C9C-A0B3-921EC6538C8D}" type="presParOf" srcId="{8B316DB8-D019-40FE-A5B5-F8734FF146A2}" destId="{1926AE04-9EF9-4906-8762-65ADE59C1577}" srcOrd="1" destOrd="0" presId="urn:microsoft.com/office/officeart/2005/8/layout/venn3"/>
    <dgm:cxn modelId="{7F311558-6A5C-4ACA-94A4-FF488DCB504E}" type="presParOf" srcId="{8B316DB8-D019-40FE-A5B5-F8734FF146A2}" destId="{461C3BEE-EB13-4C5B-A0E7-C2C6358209AB}" srcOrd="2" destOrd="0" presId="urn:microsoft.com/office/officeart/2005/8/layout/venn3"/>
    <dgm:cxn modelId="{F3C643A9-7FA8-464E-A1E4-B5D4F17F3F39}" type="presParOf" srcId="{8B316DB8-D019-40FE-A5B5-F8734FF146A2}" destId="{9574FE20-5ED8-41AC-A5FB-69E937ADCC21}" srcOrd="3" destOrd="0" presId="urn:microsoft.com/office/officeart/2005/8/layout/venn3"/>
    <dgm:cxn modelId="{FE5A2D60-233C-4337-8321-488F69D4604C}" type="presParOf" srcId="{8B316DB8-D019-40FE-A5B5-F8734FF146A2}" destId="{CC8C0507-59D7-4593-AE15-D4D7E605DA5C}" srcOrd="4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46F0666-C20A-4653-A6DD-7DBFF8D0EBD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3AE5ADAC-C882-43E3-A9DC-6E46AF29A170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rPr>
            <a:t>Базовый (ТСР/</a:t>
          </a:r>
          <a:r>
            <a:rPr kumimoji="0" lang="en-US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rPr>
            <a:t>IP</a:t>
          </a:r>
          <a:r>
            <a:rPr kumimoji="0" lang="ru-RU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rPr>
            <a:t>)</a:t>
          </a: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rPr>
            <a:t> –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rPr>
            <a:t>Отвечает за физическую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rPr>
            <a:t> пересылку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rPr>
            <a:t>базовых сообщений</a:t>
          </a:r>
        </a:p>
      </dgm:t>
    </dgm:pt>
    <dgm:pt modelId="{188F0C76-64DF-49ED-98B1-D87CF07D02DB}" type="parTrans" cxnId="{335ACFAD-DFCF-403A-847F-F28A09A0101C}">
      <dgm:prSet/>
      <dgm:spPr/>
      <dgm:t>
        <a:bodyPr/>
        <a:lstStyle/>
        <a:p>
          <a:endParaRPr lang="ru-RU"/>
        </a:p>
      </dgm:t>
    </dgm:pt>
    <dgm:pt modelId="{7678E6BD-1E11-4391-A289-C373C958A40C}" type="sibTrans" cxnId="{335ACFAD-DFCF-403A-847F-F28A09A0101C}">
      <dgm:prSet/>
      <dgm:spPr/>
      <dgm:t>
        <a:bodyPr/>
        <a:lstStyle/>
        <a:p>
          <a:endParaRPr lang="ru-RU"/>
        </a:p>
      </dgm:t>
    </dgm:pt>
    <dgm:pt modelId="{AE172BDD-B3D8-4219-B97F-52B7CA3E4167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rPr>
            <a:t>TCP</a:t>
          </a:r>
          <a:r>
            <a:rPr kumimoji="0" lang="ru-RU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rPr>
            <a:t>- транспортный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rPr>
            <a:t> протокол (управляет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rPr>
            <a:t>передачей данных</a:t>
          </a:r>
          <a:r>
            <a:rPr kumimoji="0" lang="ru-RU" sz="25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rPr>
            <a:t>)</a:t>
          </a:r>
        </a:p>
      </dgm:t>
    </dgm:pt>
    <dgm:pt modelId="{1A463475-90B6-497D-A230-75D00D8E5201}" type="parTrans" cxnId="{BE1ABB3B-61CD-4364-B7C3-769E25F45ADC}">
      <dgm:prSet/>
      <dgm:spPr/>
      <dgm:t>
        <a:bodyPr/>
        <a:lstStyle/>
        <a:p>
          <a:endParaRPr lang="ru-RU"/>
        </a:p>
      </dgm:t>
    </dgm:pt>
    <dgm:pt modelId="{A10C79F7-4049-4FFE-8E3B-78321D1B9F03}" type="sibTrans" cxnId="{BE1ABB3B-61CD-4364-B7C3-769E25F45ADC}">
      <dgm:prSet/>
      <dgm:spPr/>
      <dgm:t>
        <a:bodyPr/>
        <a:lstStyle/>
        <a:p>
          <a:endParaRPr lang="ru-RU"/>
        </a:p>
      </dgm:t>
    </dgm:pt>
    <dgm:pt modelId="{6594A776-561A-452B-B954-72D9DCAE5EE0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rPr>
            <a:t>IP</a:t>
          </a:r>
          <a:r>
            <a:rPr kumimoji="0" lang="ru-RU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rPr>
            <a:t> – протокол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rPr>
            <a:t>маршрутизации (доставляет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rPr>
            <a:t>информацию по назначению)</a:t>
          </a:r>
        </a:p>
      </dgm:t>
    </dgm:pt>
    <dgm:pt modelId="{1E261D82-380E-49EF-AC36-182EA6DD2CF1}" type="parTrans" cxnId="{B78DDA92-4652-4E09-A6F0-D1B443551614}">
      <dgm:prSet/>
      <dgm:spPr/>
      <dgm:t>
        <a:bodyPr/>
        <a:lstStyle/>
        <a:p>
          <a:endParaRPr lang="ru-RU"/>
        </a:p>
      </dgm:t>
    </dgm:pt>
    <dgm:pt modelId="{F4876559-06E0-4459-B9FA-66A843516F26}" type="sibTrans" cxnId="{B78DDA92-4652-4E09-A6F0-D1B443551614}">
      <dgm:prSet/>
      <dgm:spPr/>
      <dgm:t>
        <a:bodyPr/>
        <a:lstStyle/>
        <a:p>
          <a:endParaRPr lang="ru-RU"/>
        </a:p>
      </dgm:t>
    </dgm:pt>
    <dgm:pt modelId="{B4B5637D-D8C1-4145-A4FF-3F77B81693DD}" type="pres">
      <dgm:prSet presAssocID="{546F0666-C20A-4653-A6DD-7DBFF8D0EBD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F08510D-B7E5-4370-B5CB-9C3A714B18F6}" type="pres">
      <dgm:prSet presAssocID="{3AE5ADAC-C882-43E3-A9DC-6E46AF29A170}" presName="hierRoot1" presStyleCnt="0">
        <dgm:presLayoutVars>
          <dgm:hierBranch val="init"/>
        </dgm:presLayoutVars>
      </dgm:prSet>
      <dgm:spPr/>
    </dgm:pt>
    <dgm:pt modelId="{EA96D340-B8E2-49FF-8249-47A4C164F2BB}" type="pres">
      <dgm:prSet presAssocID="{3AE5ADAC-C882-43E3-A9DC-6E46AF29A170}" presName="rootComposite1" presStyleCnt="0"/>
      <dgm:spPr/>
    </dgm:pt>
    <dgm:pt modelId="{71B32F67-5BB9-4D1C-B63A-6B8D47049B41}" type="pres">
      <dgm:prSet presAssocID="{3AE5ADAC-C882-43E3-A9DC-6E46AF29A170}" presName="rootText1" presStyleLbl="node0" presStyleIdx="0" presStyleCnt="1" custScaleX="234431" custScaleY="22087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0E70A37-F4E7-44F8-9E28-16FE0BCF0E12}" type="pres">
      <dgm:prSet presAssocID="{3AE5ADAC-C882-43E3-A9DC-6E46AF29A170}" presName="rootConnector1" presStyleLbl="node1" presStyleIdx="0" presStyleCnt="0"/>
      <dgm:spPr/>
      <dgm:t>
        <a:bodyPr/>
        <a:lstStyle/>
        <a:p>
          <a:endParaRPr lang="ru-RU"/>
        </a:p>
      </dgm:t>
    </dgm:pt>
    <dgm:pt modelId="{1DC7A435-E4DE-42B0-B2D0-DE4B26CA677C}" type="pres">
      <dgm:prSet presAssocID="{3AE5ADAC-C882-43E3-A9DC-6E46AF29A170}" presName="hierChild2" presStyleCnt="0"/>
      <dgm:spPr/>
    </dgm:pt>
    <dgm:pt modelId="{D4DDD00C-C4AB-448B-944E-63D649B5660D}" type="pres">
      <dgm:prSet presAssocID="{1A463475-90B6-497D-A230-75D00D8E5201}" presName="Name37" presStyleLbl="parChTrans1D2" presStyleIdx="0" presStyleCnt="2"/>
      <dgm:spPr/>
      <dgm:t>
        <a:bodyPr/>
        <a:lstStyle/>
        <a:p>
          <a:endParaRPr lang="ru-RU"/>
        </a:p>
      </dgm:t>
    </dgm:pt>
    <dgm:pt modelId="{8AA969CC-19AF-4829-8DD7-1992E70BE7E4}" type="pres">
      <dgm:prSet presAssocID="{AE172BDD-B3D8-4219-B97F-52B7CA3E4167}" presName="hierRoot2" presStyleCnt="0">
        <dgm:presLayoutVars>
          <dgm:hierBranch val="r"/>
        </dgm:presLayoutVars>
      </dgm:prSet>
      <dgm:spPr/>
    </dgm:pt>
    <dgm:pt modelId="{D9A6C55C-E7D8-46EF-97DC-0B8ACCD0BCAE}" type="pres">
      <dgm:prSet presAssocID="{AE172BDD-B3D8-4219-B97F-52B7CA3E4167}" presName="rootComposite" presStyleCnt="0"/>
      <dgm:spPr/>
    </dgm:pt>
    <dgm:pt modelId="{ED933304-67DC-4B89-B3C9-E55CCA760EAD}" type="pres">
      <dgm:prSet presAssocID="{AE172BDD-B3D8-4219-B97F-52B7CA3E4167}" presName="rootText" presStyleLbl="node2" presStyleIdx="0" presStyleCnt="2" custScaleX="190832" custScaleY="266077" custLinFactNeighborX="-18" custLinFactNeighborY="-841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E7DD5EC-BA31-4429-9A6F-A920F6813F6E}" type="pres">
      <dgm:prSet presAssocID="{AE172BDD-B3D8-4219-B97F-52B7CA3E4167}" presName="rootConnector" presStyleLbl="node2" presStyleIdx="0" presStyleCnt="2"/>
      <dgm:spPr/>
      <dgm:t>
        <a:bodyPr/>
        <a:lstStyle/>
        <a:p>
          <a:endParaRPr lang="ru-RU"/>
        </a:p>
      </dgm:t>
    </dgm:pt>
    <dgm:pt modelId="{747E38E5-5254-4756-8309-654247ACBF3B}" type="pres">
      <dgm:prSet presAssocID="{AE172BDD-B3D8-4219-B97F-52B7CA3E4167}" presName="hierChild4" presStyleCnt="0"/>
      <dgm:spPr/>
    </dgm:pt>
    <dgm:pt modelId="{D9D15F6B-8B25-4DD5-8815-54B9CD7C760B}" type="pres">
      <dgm:prSet presAssocID="{AE172BDD-B3D8-4219-B97F-52B7CA3E4167}" presName="hierChild5" presStyleCnt="0"/>
      <dgm:spPr/>
    </dgm:pt>
    <dgm:pt modelId="{E3A61287-15C8-4B9B-8DC2-307A8227457E}" type="pres">
      <dgm:prSet presAssocID="{1E261D82-380E-49EF-AC36-182EA6DD2CF1}" presName="Name37" presStyleLbl="parChTrans1D2" presStyleIdx="1" presStyleCnt="2"/>
      <dgm:spPr/>
      <dgm:t>
        <a:bodyPr/>
        <a:lstStyle/>
        <a:p>
          <a:endParaRPr lang="ru-RU"/>
        </a:p>
      </dgm:t>
    </dgm:pt>
    <dgm:pt modelId="{FC0CABC7-106E-4507-AE17-A7B824F612B0}" type="pres">
      <dgm:prSet presAssocID="{6594A776-561A-452B-B954-72D9DCAE5EE0}" presName="hierRoot2" presStyleCnt="0">
        <dgm:presLayoutVars>
          <dgm:hierBranch val="r"/>
        </dgm:presLayoutVars>
      </dgm:prSet>
      <dgm:spPr/>
    </dgm:pt>
    <dgm:pt modelId="{84234F2F-A851-46D0-A1A7-18CBFB04C476}" type="pres">
      <dgm:prSet presAssocID="{6594A776-561A-452B-B954-72D9DCAE5EE0}" presName="rootComposite" presStyleCnt="0"/>
      <dgm:spPr/>
    </dgm:pt>
    <dgm:pt modelId="{B4BB828B-40D5-4866-B9C4-97B8324978A4}" type="pres">
      <dgm:prSet presAssocID="{6594A776-561A-452B-B954-72D9DCAE5EE0}" presName="rootText" presStyleLbl="node2" presStyleIdx="1" presStyleCnt="2" custScaleX="209857" custScaleY="266077" custLinFactNeighborX="-1518" custLinFactNeighborY="-881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BBC01BA-DCB6-43EA-B2ED-666B13570070}" type="pres">
      <dgm:prSet presAssocID="{6594A776-561A-452B-B954-72D9DCAE5EE0}" presName="rootConnector" presStyleLbl="node2" presStyleIdx="1" presStyleCnt="2"/>
      <dgm:spPr/>
      <dgm:t>
        <a:bodyPr/>
        <a:lstStyle/>
        <a:p>
          <a:endParaRPr lang="ru-RU"/>
        </a:p>
      </dgm:t>
    </dgm:pt>
    <dgm:pt modelId="{0ED5339D-9489-4255-8508-96ED5561D09F}" type="pres">
      <dgm:prSet presAssocID="{6594A776-561A-452B-B954-72D9DCAE5EE0}" presName="hierChild4" presStyleCnt="0"/>
      <dgm:spPr/>
    </dgm:pt>
    <dgm:pt modelId="{4D718505-5731-46B3-9BC4-1ADE7FD09C57}" type="pres">
      <dgm:prSet presAssocID="{6594A776-561A-452B-B954-72D9DCAE5EE0}" presName="hierChild5" presStyleCnt="0"/>
      <dgm:spPr/>
    </dgm:pt>
    <dgm:pt modelId="{9DAEA8E1-3608-43F2-A86C-831E2302F0BA}" type="pres">
      <dgm:prSet presAssocID="{3AE5ADAC-C882-43E3-A9DC-6E46AF29A170}" presName="hierChild3" presStyleCnt="0"/>
      <dgm:spPr/>
    </dgm:pt>
  </dgm:ptLst>
  <dgm:cxnLst>
    <dgm:cxn modelId="{AF1DC7DD-E542-4C65-AB83-441C5FF806C1}" type="presOf" srcId="{AE172BDD-B3D8-4219-B97F-52B7CA3E4167}" destId="{ED933304-67DC-4B89-B3C9-E55CCA760EAD}" srcOrd="0" destOrd="0" presId="urn:microsoft.com/office/officeart/2005/8/layout/orgChart1"/>
    <dgm:cxn modelId="{F2A58ADD-D78B-49F3-A1C4-91D9265FA55C}" type="presOf" srcId="{1E261D82-380E-49EF-AC36-182EA6DD2CF1}" destId="{E3A61287-15C8-4B9B-8DC2-307A8227457E}" srcOrd="0" destOrd="0" presId="urn:microsoft.com/office/officeart/2005/8/layout/orgChart1"/>
    <dgm:cxn modelId="{72280E0B-6261-414D-A66F-11DFC4867705}" type="presOf" srcId="{3AE5ADAC-C882-43E3-A9DC-6E46AF29A170}" destId="{90E70A37-F4E7-44F8-9E28-16FE0BCF0E12}" srcOrd="1" destOrd="0" presId="urn:microsoft.com/office/officeart/2005/8/layout/orgChart1"/>
    <dgm:cxn modelId="{27A1510B-7D20-40DA-84E9-4DB90035EE2A}" type="presOf" srcId="{6594A776-561A-452B-B954-72D9DCAE5EE0}" destId="{B4BB828B-40D5-4866-B9C4-97B8324978A4}" srcOrd="0" destOrd="0" presId="urn:microsoft.com/office/officeart/2005/8/layout/orgChart1"/>
    <dgm:cxn modelId="{335ACFAD-DFCF-403A-847F-F28A09A0101C}" srcId="{546F0666-C20A-4653-A6DD-7DBFF8D0EBDF}" destId="{3AE5ADAC-C882-43E3-A9DC-6E46AF29A170}" srcOrd="0" destOrd="0" parTransId="{188F0C76-64DF-49ED-98B1-D87CF07D02DB}" sibTransId="{7678E6BD-1E11-4391-A289-C373C958A40C}"/>
    <dgm:cxn modelId="{B78DDA92-4652-4E09-A6F0-D1B443551614}" srcId="{3AE5ADAC-C882-43E3-A9DC-6E46AF29A170}" destId="{6594A776-561A-452B-B954-72D9DCAE5EE0}" srcOrd="1" destOrd="0" parTransId="{1E261D82-380E-49EF-AC36-182EA6DD2CF1}" sibTransId="{F4876559-06E0-4459-B9FA-66A843516F26}"/>
    <dgm:cxn modelId="{BEBA8BFF-FD3B-44D3-B078-97D5683DEB2F}" type="presOf" srcId="{6594A776-561A-452B-B954-72D9DCAE5EE0}" destId="{0BBC01BA-DCB6-43EA-B2ED-666B13570070}" srcOrd="1" destOrd="0" presId="urn:microsoft.com/office/officeart/2005/8/layout/orgChart1"/>
    <dgm:cxn modelId="{998C8535-DD33-4AA1-9DED-4807AE5D8D14}" type="presOf" srcId="{546F0666-C20A-4653-A6DD-7DBFF8D0EBDF}" destId="{B4B5637D-D8C1-4145-A4FF-3F77B81693DD}" srcOrd="0" destOrd="0" presId="urn:microsoft.com/office/officeart/2005/8/layout/orgChart1"/>
    <dgm:cxn modelId="{DB5A6953-B315-47D5-9DDC-F801E3ACADB5}" type="presOf" srcId="{1A463475-90B6-497D-A230-75D00D8E5201}" destId="{D4DDD00C-C4AB-448B-944E-63D649B5660D}" srcOrd="0" destOrd="0" presId="urn:microsoft.com/office/officeart/2005/8/layout/orgChart1"/>
    <dgm:cxn modelId="{A333FFB1-A00F-4A10-B820-EA6CE65AF7DF}" type="presOf" srcId="{AE172BDD-B3D8-4219-B97F-52B7CA3E4167}" destId="{0E7DD5EC-BA31-4429-9A6F-A920F6813F6E}" srcOrd="1" destOrd="0" presId="urn:microsoft.com/office/officeart/2005/8/layout/orgChart1"/>
    <dgm:cxn modelId="{BE1ABB3B-61CD-4364-B7C3-769E25F45ADC}" srcId="{3AE5ADAC-C882-43E3-A9DC-6E46AF29A170}" destId="{AE172BDD-B3D8-4219-B97F-52B7CA3E4167}" srcOrd="0" destOrd="0" parTransId="{1A463475-90B6-497D-A230-75D00D8E5201}" sibTransId="{A10C79F7-4049-4FFE-8E3B-78321D1B9F03}"/>
    <dgm:cxn modelId="{6C400430-6403-415D-AC3C-94EDFADD3F9A}" type="presOf" srcId="{3AE5ADAC-C882-43E3-A9DC-6E46AF29A170}" destId="{71B32F67-5BB9-4D1C-B63A-6B8D47049B41}" srcOrd="0" destOrd="0" presId="urn:microsoft.com/office/officeart/2005/8/layout/orgChart1"/>
    <dgm:cxn modelId="{AF6E6543-196E-43FB-8072-DF1CF21F3BC8}" type="presParOf" srcId="{B4B5637D-D8C1-4145-A4FF-3F77B81693DD}" destId="{BF08510D-B7E5-4370-B5CB-9C3A714B18F6}" srcOrd="0" destOrd="0" presId="urn:microsoft.com/office/officeart/2005/8/layout/orgChart1"/>
    <dgm:cxn modelId="{7158A9CE-8CD0-4E5E-A721-C3B26D978E18}" type="presParOf" srcId="{BF08510D-B7E5-4370-B5CB-9C3A714B18F6}" destId="{EA96D340-B8E2-49FF-8249-47A4C164F2BB}" srcOrd="0" destOrd="0" presId="urn:microsoft.com/office/officeart/2005/8/layout/orgChart1"/>
    <dgm:cxn modelId="{7A1BF44F-07B1-4922-9EE7-A080202B823D}" type="presParOf" srcId="{EA96D340-B8E2-49FF-8249-47A4C164F2BB}" destId="{71B32F67-5BB9-4D1C-B63A-6B8D47049B41}" srcOrd="0" destOrd="0" presId="urn:microsoft.com/office/officeart/2005/8/layout/orgChart1"/>
    <dgm:cxn modelId="{1AA0CBB1-5BAC-4FC8-9E7E-7BA43AF9AF83}" type="presParOf" srcId="{EA96D340-B8E2-49FF-8249-47A4C164F2BB}" destId="{90E70A37-F4E7-44F8-9E28-16FE0BCF0E12}" srcOrd="1" destOrd="0" presId="urn:microsoft.com/office/officeart/2005/8/layout/orgChart1"/>
    <dgm:cxn modelId="{5B94A67C-44B1-455E-8127-3FA6221FE590}" type="presParOf" srcId="{BF08510D-B7E5-4370-B5CB-9C3A714B18F6}" destId="{1DC7A435-E4DE-42B0-B2D0-DE4B26CA677C}" srcOrd="1" destOrd="0" presId="urn:microsoft.com/office/officeart/2005/8/layout/orgChart1"/>
    <dgm:cxn modelId="{DC38050D-5E06-4A99-93FB-D930294B8F13}" type="presParOf" srcId="{1DC7A435-E4DE-42B0-B2D0-DE4B26CA677C}" destId="{D4DDD00C-C4AB-448B-944E-63D649B5660D}" srcOrd="0" destOrd="0" presId="urn:microsoft.com/office/officeart/2005/8/layout/orgChart1"/>
    <dgm:cxn modelId="{BB2C3B49-C3C0-42D5-A60F-1A59015B6C04}" type="presParOf" srcId="{1DC7A435-E4DE-42B0-B2D0-DE4B26CA677C}" destId="{8AA969CC-19AF-4829-8DD7-1992E70BE7E4}" srcOrd="1" destOrd="0" presId="urn:microsoft.com/office/officeart/2005/8/layout/orgChart1"/>
    <dgm:cxn modelId="{866F70CD-269B-4FF2-961A-FAADA123D0AD}" type="presParOf" srcId="{8AA969CC-19AF-4829-8DD7-1992E70BE7E4}" destId="{D9A6C55C-E7D8-46EF-97DC-0B8ACCD0BCAE}" srcOrd="0" destOrd="0" presId="urn:microsoft.com/office/officeart/2005/8/layout/orgChart1"/>
    <dgm:cxn modelId="{103D70AE-8398-4331-B52D-0A4193F202BA}" type="presParOf" srcId="{D9A6C55C-E7D8-46EF-97DC-0B8ACCD0BCAE}" destId="{ED933304-67DC-4B89-B3C9-E55CCA760EAD}" srcOrd="0" destOrd="0" presId="urn:microsoft.com/office/officeart/2005/8/layout/orgChart1"/>
    <dgm:cxn modelId="{841C737E-D3B3-406A-B15C-955C9B6DF8F0}" type="presParOf" srcId="{D9A6C55C-E7D8-46EF-97DC-0B8ACCD0BCAE}" destId="{0E7DD5EC-BA31-4429-9A6F-A920F6813F6E}" srcOrd="1" destOrd="0" presId="urn:microsoft.com/office/officeart/2005/8/layout/orgChart1"/>
    <dgm:cxn modelId="{FC473D0A-B7EA-4A76-945F-B41B14FD1F9C}" type="presParOf" srcId="{8AA969CC-19AF-4829-8DD7-1992E70BE7E4}" destId="{747E38E5-5254-4756-8309-654247ACBF3B}" srcOrd="1" destOrd="0" presId="urn:microsoft.com/office/officeart/2005/8/layout/orgChart1"/>
    <dgm:cxn modelId="{706CEBC1-71E8-4339-AF6F-A5E205C70E67}" type="presParOf" srcId="{8AA969CC-19AF-4829-8DD7-1992E70BE7E4}" destId="{D9D15F6B-8B25-4DD5-8815-54B9CD7C760B}" srcOrd="2" destOrd="0" presId="urn:microsoft.com/office/officeart/2005/8/layout/orgChart1"/>
    <dgm:cxn modelId="{E9F81EDB-1C4B-467A-9BB9-F10C688E6CEC}" type="presParOf" srcId="{1DC7A435-E4DE-42B0-B2D0-DE4B26CA677C}" destId="{E3A61287-15C8-4B9B-8DC2-307A8227457E}" srcOrd="2" destOrd="0" presId="urn:microsoft.com/office/officeart/2005/8/layout/orgChart1"/>
    <dgm:cxn modelId="{3295B81D-7EA4-47AE-8C2E-4ABDE0EA8D6C}" type="presParOf" srcId="{1DC7A435-E4DE-42B0-B2D0-DE4B26CA677C}" destId="{FC0CABC7-106E-4507-AE17-A7B824F612B0}" srcOrd="3" destOrd="0" presId="urn:microsoft.com/office/officeart/2005/8/layout/orgChart1"/>
    <dgm:cxn modelId="{DE86DD65-B35D-482B-8B81-03A6FAD63CF4}" type="presParOf" srcId="{FC0CABC7-106E-4507-AE17-A7B824F612B0}" destId="{84234F2F-A851-46D0-A1A7-18CBFB04C476}" srcOrd="0" destOrd="0" presId="urn:microsoft.com/office/officeart/2005/8/layout/orgChart1"/>
    <dgm:cxn modelId="{4BCC6282-52BA-4B23-8D57-288CE7F55D3E}" type="presParOf" srcId="{84234F2F-A851-46D0-A1A7-18CBFB04C476}" destId="{B4BB828B-40D5-4866-B9C4-97B8324978A4}" srcOrd="0" destOrd="0" presId="urn:microsoft.com/office/officeart/2005/8/layout/orgChart1"/>
    <dgm:cxn modelId="{03240CA6-9160-4930-8430-9E91D18526FB}" type="presParOf" srcId="{84234F2F-A851-46D0-A1A7-18CBFB04C476}" destId="{0BBC01BA-DCB6-43EA-B2ED-666B13570070}" srcOrd="1" destOrd="0" presId="urn:microsoft.com/office/officeart/2005/8/layout/orgChart1"/>
    <dgm:cxn modelId="{94C192F5-7911-4069-A5CC-7304BEE1D358}" type="presParOf" srcId="{FC0CABC7-106E-4507-AE17-A7B824F612B0}" destId="{0ED5339D-9489-4255-8508-96ED5561D09F}" srcOrd="1" destOrd="0" presId="urn:microsoft.com/office/officeart/2005/8/layout/orgChart1"/>
    <dgm:cxn modelId="{A356AA59-C111-4527-882E-566CFCA1F57D}" type="presParOf" srcId="{FC0CABC7-106E-4507-AE17-A7B824F612B0}" destId="{4D718505-5731-46B3-9BC4-1ADE7FD09C57}" srcOrd="2" destOrd="0" presId="urn:microsoft.com/office/officeart/2005/8/layout/orgChart1"/>
    <dgm:cxn modelId="{3C9FB839-5C6C-41BD-AFD2-89E60C9FF678}" type="presParOf" srcId="{BF08510D-B7E5-4370-B5CB-9C3A714B18F6}" destId="{9DAEA8E1-3608-43F2-A86C-831E2302F0B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0B9878-0C66-4A7C-B520-27D805873E7A}">
      <dsp:nvSpPr>
        <dsp:cNvPr id="0" name=""/>
        <dsp:cNvSpPr/>
      </dsp:nvSpPr>
      <dsp:spPr>
        <a:xfrm>
          <a:off x="1898" y="293880"/>
          <a:ext cx="1660262" cy="166026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91370" tIns="30480" rIns="9137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Адрес сети </a:t>
          </a:r>
          <a:endParaRPr lang="ru-RU" sz="2400" b="1" kern="1200" dirty="0"/>
        </a:p>
      </dsp:txBody>
      <dsp:txXfrm>
        <a:off x="245038" y="537020"/>
        <a:ext cx="1173982" cy="1173982"/>
      </dsp:txXfrm>
    </dsp:sp>
    <dsp:sp modelId="{461C3BEE-EB13-4C5B-A0E7-C2C6358209AB}">
      <dsp:nvSpPr>
        <dsp:cNvPr id="0" name=""/>
        <dsp:cNvSpPr/>
      </dsp:nvSpPr>
      <dsp:spPr>
        <a:xfrm>
          <a:off x="1330108" y="293880"/>
          <a:ext cx="1660262" cy="166026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91370" tIns="22860" rIns="9137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Адрес подсети </a:t>
          </a:r>
          <a:endParaRPr lang="ru-RU" sz="1800" b="1" kern="1200" dirty="0"/>
        </a:p>
      </dsp:txBody>
      <dsp:txXfrm>
        <a:off x="1573248" y="537020"/>
        <a:ext cx="1173982" cy="1173982"/>
      </dsp:txXfrm>
    </dsp:sp>
    <dsp:sp modelId="{CC8C0507-59D7-4593-AE15-D4D7E605DA5C}">
      <dsp:nvSpPr>
        <dsp:cNvPr id="0" name=""/>
        <dsp:cNvSpPr/>
      </dsp:nvSpPr>
      <dsp:spPr>
        <a:xfrm>
          <a:off x="2658318" y="275152"/>
          <a:ext cx="1660262" cy="169771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91370" tIns="30480" rIns="91370" bIns="304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400" b="1" kern="1200" dirty="0" smtClean="0"/>
            <a:t>Адрес ПК</a:t>
          </a:r>
        </a:p>
        <a:p>
          <a:pPr lvl="0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kern="1200" dirty="0"/>
        </a:p>
      </dsp:txBody>
      <dsp:txXfrm>
        <a:off x="2901458" y="523777"/>
        <a:ext cx="1173982" cy="120046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E5C2C3-8DCE-4549-9015-8542971116E0}" type="datetimeFigureOut">
              <a:rPr lang="ru-RU" smtClean="0"/>
              <a:pPr/>
              <a:t>27.10.2014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28E6E6-1B62-4AA8-93B8-2BBBC9C97B0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3175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Сделать обтекание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28E6E6-1B62-4AA8-93B8-2BBBC9C97B0C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43550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F5236260-C178-4683-A37D-FFA842E4C196}" type="datetimeFigureOut">
              <a:rPr lang="ru-RU" smtClean="0"/>
              <a:pPr/>
              <a:t>27.10.2014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33020B97-C838-42CF-89BC-0157FA1AB3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ll/>
      </p:transition>
    </mc:Choice>
    <mc:Fallback xmlns="">
      <p:transition spd="slow">
        <p:pull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36260-C178-4683-A37D-FFA842E4C196}" type="datetimeFigureOut">
              <a:rPr lang="ru-RU" smtClean="0"/>
              <a:pPr/>
              <a:t>27.10.2014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20B97-C838-42CF-89BC-0157FA1AB3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ll/>
      </p:transition>
    </mc:Choice>
    <mc:Fallback xmlns="">
      <p:transition spd="slow">
        <p:pull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36260-C178-4683-A37D-FFA842E4C196}" type="datetimeFigureOut">
              <a:rPr lang="ru-RU" smtClean="0"/>
              <a:pPr/>
              <a:t>27.10.2014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20B97-C838-42CF-89BC-0157FA1AB3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ll/>
      </p:transition>
    </mc:Choice>
    <mc:Fallback xmlns="">
      <p:transition spd="slow">
        <p:pull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36260-C178-4683-A37D-FFA842E4C196}" type="datetimeFigureOut">
              <a:rPr lang="ru-RU" smtClean="0"/>
              <a:pPr/>
              <a:t>27.10.2014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20B97-C838-42CF-89BC-0157FA1AB3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ll/>
      </p:transition>
    </mc:Choice>
    <mc:Fallback xmlns="">
      <p:transition spd="slow">
        <p:pull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36260-C178-4683-A37D-FFA842E4C196}" type="datetimeFigureOut">
              <a:rPr lang="ru-RU" smtClean="0"/>
              <a:pPr/>
              <a:t>27.10.2014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20B97-C838-42CF-89BC-0157FA1AB3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ll/>
      </p:transition>
    </mc:Choice>
    <mc:Fallback xmlns="">
      <p:transition spd="slow">
        <p:pull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36260-C178-4683-A37D-FFA842E4C196}" type="datetimeFigureOut">
              <a:rPr lang="ru-RU" smtClean="0"/>
              <a:pPr/>
              <a:t>27.10.2014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20B97-C838-42CF-89BC-0157FA1AB3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ll/>
      </p:transition>
    </mc:Choice>
    <mc:Fallback xmlns="">
      <p:transition spd="slow">
        <p:pull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5236260-C178-4683-A37D-FFA842E4C196}" type="datetimeFigureOut">
              <a:rPr lang="ru-RU" smtClean="0"/>
              <a:pPr/>
              <a:t>27.10.2014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3020B97-C838-42CF-89BC-0157FA1AB3F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ll/>
      </p:transition>
    </mc:Choice>
    <mc:Fallback xmlns="">
      <p:transition spd="slow">
        <p:pull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F5236260-C178-4683-A37D-FFA842E4C196}" type="datetimeFigureOut">
              <a:rPr lang="ru-RU" smtClean="0"/>
              <a:pPr/>
              <a:t>27.10.2014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33020B97-C838-42CF-89BC-0157FA1AB3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ll/>
      </p:transition>
    </mc:Choice>
    <mc:Fallback xmlns="">
      <p:transition spd="slow">
        <p:pull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36260-C178-4683-A37D-FFA842E4C196}" type="datetimeFigureOut">
              <a:rPr lang="ru-RU" smtClean="0"/>
              <a:pPr/>
              <a:t>27.10.2014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20B97-C838-42CF-89BC-0157FA1AB3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ll/>
      </p:transition>
    </mc:Choice>
    <mc:Fallback xmlns="">
      <p:transition spd="slow">
        <p:pull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36260-C178-4683-A37D-FFA842E4C196}" type="datetimeFigureOut">
              <a:rPr lang="ru-RU" smtClean="0"/>
              <a:pPr/>
              <a:t>27.10.2014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20B97-C838-42CF-89BC-0157FA1AB3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ll/>
      </p:transition>
    </mc:Choice>
    <mc:Fallback xmlns="">
      <p:transition spd="slow">
        <p:pull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36260-C178-4683-A37D-FFA842E4C196}" type="datetimeFigureOut">
              <a:rPr lang="ru-RU" smtClean="0"/>
              <a:pPr/>
              <a:t>27.10.2014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20B97-C838-42CF-89BC-0157FA1AB3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ll/>
      </p:transition>
    </mc:Choice>
    <mc:Fallback xmlns="">
      <p:transition spd="slow">
        <p:pull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F5236260-C178-4683-A37D-FFA842E4C196}" type="datetimeFigureOut">
              <a:rPr lang="ru-RU" smtClean="0"/>
              <a:pPr/>
              <a:t>27.10.2014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33020B97-C838-42CF-89BC-0157FA1AB3F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pull/>
      </p:transition>
    </mc:Choice>
    <mc:Fallback xmlns="">
      <p:transition spd="slow">
        <p:pull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548680"/>
            <a:ext cx="7772400" cy="1470025"/>
          </a:xfrm>
        </p:spPr>
        <p:txBody>
          <a:bodyPr/>
          <a:lstStyle/>
          <a:p>
            <a:pPr algn="ctr"/>
            <a:r>
              <a:rPr lang="ru-RU" dirty="0" smtClean="0"/>
              <a:t>Организация глобальных сетей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81067" y="4509120"/>
            <a:ext cx="6400800" cy="1752600"/>
          </a:xfrm>
        </p:spPr>
        <p:txBody>
          <a:bodyPr>
            <a:normAutofit/>
          </a:bodyPr>
          <a:lstStyle/>
          <a:p>
            <a:r>
              <a:rPr lang="ru-RU" b="1" dirty="0" smtClean="0"/>
              <a:t>Автор: Баринова Елена Анатольевна</a:t>
            </a:r>
          </a:p>
          <a:p>
            <a:r>
              <a:rPr lang="ru-RU" b="1" dirty="0" smtClean="0"/>
              <a:t>ГБОУ Центр образования № 133 Невского района Санкт-Петербурга</a:t>
            </a:r>
            <a:endParaRPr lang="ru-RU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23528" y="2492896"/>
            <a:ext cx="85689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</a:rPr>
              <a:t>Аппаратные средства Интернета и передача информации</a:t>
            </a:r>
            <a:endParaRPr lang="ru-RU" sz="3200" b="1" dirty="0">
              <a:solidFill>
                <a:schemeClr val="bg1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601" y="116632"/>
            <a:ext cx="7873016" cy="406349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395536" y="5997188"/>
            <a:ext cx="864096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dirty="0">
                <a:solidFill>
                  <a:srgbClr val="548DD4"/>
                </a:solidFill>
                <a:latin typeface="Calibri" panose="020F0502020204030204" pitchFamily="34" charset="0"/>
              </a:rPr>
              <a:t>Всероссийский интернет-семинар                                   20 сентября-20 октября 2014 года</a:t>
            </a:r>
          </a:p>
          <a:p>
            <a:pPr algn="ctr"/>
            <a:r>
              <a:rPr lang="ru-RU" sz="1100" b="1" dirty="0">
                <a:solidFill>
                  <a:srgbClr val="548DD4"/>
                </a:solidFill>
                <a:latin typeface="Calibri" panose="020F0502020204030204" pitchFamily="34" charset="0"/>
              </a:rPr>
              <a:t>"Проектирование и реализация образовательного процесса</a:t>
            </a:r>
            <a:endParaRPr lang="ru-RU" sz="1100" dirty="0">
              <a:solidFill>
                <a:srgbClr val="548DD4"/>
              </a:solidFill>
              <a:latin typeface="Calibri" panose="020F0502020204030204" pitchFamily="34" charset="0"/>
            </a:endParaRPr>
          </a:p>
          <a:p>
            <a:pPr algn="ctr"/>
            <a:r>
              <a:rPr lang="ru-RU" sz="1100" b="1" dirty="0">
                <a:solidFill>
                  <a:srgbClr val="548DD4"/>
                </a:solidFill>
                <a:latin typeface="Calibri" panose="020F0502020204030204" pitchFamily="34" charset="0"/>
              </a:rPr>
              <a:t>в соответствии с требованиями ФГОС"</a:t>
            </a:r>
            <a:endParaRPr lang="ru-RU" sz="1100" dirty="0">
              <a:solidFill>
                <a:srgbClr val="548DD4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2172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ll/>
      </p:transition>
    </mc:Choice>
    <mc:Fallback xmlns="">
      <p:transition spd="slow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998984"/>
          </a:xfrm>
        </p:spPr>
        <p:txBody>
          <a:bodyPr/>
          <a:lstStyle/>
          <a:p>
            <a:r>
              <a:rPr lang="ru-RU" dirty="0" smtClean="0"/>
              <a:t>Как работает Интернет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196752"/>
            <a:ext cx="8928992" cy="5544616"/>
          </a:xfrm>
        </p:spPr>
        <p:txBody>
          <a:bodyPr>
            <a:normAutofit lnSpcReduction="10000"/>
          </a:bodyPr>
          <a:lstStyle/>
          <a:p>
            <a:r>
              <a:rPr lang="ru-RU" b="1" dirty="0"/>
              <a:t>В Интернете используется пакетная технология передачи информации. За ее работу отвечает протокол</a:t>
            </a:r>
            <a:r>
              <a:rPr lang="ru-RU" dirty="0"/>
              <a:t> </a:t>
            </a:r>
            <a:r>
              <a:rPr lang="ru-RU" b="1" dirty="0">
                <a:solidFill>
                  <a:srgbClr val="FF0000"/>
                </a:solidFill>
              </a:rPr>
              <a:t>ТСП/</a:t>
            </a:r>
            <a:r>
              <a:rPr lang="en-US" b="1" dirty="0">
                <a:solidFill>
                  <a:srgbClr val="FF0000"/>
                </a:solidFill>
              </a:rPr>
              <a:t>IP</a:t>
            </a:r>
            <a:r>
              <a:rPr lang="ru-RU" b="1" dirty="0">
                <a:solidFill>
                  <a:srgbClr val="FF0000"/>
                </a:solidFill>
              </a:rPr>
              <a:t>. </a:t>
            </a:r>
            <a:endParaRPr lang="ru-RU" b="1" dirty="0" smtClean="0">
              <a:solidFill>
                <a:srgbClr val="FF0000"/>
              </a:solidFill>
            </a:endParaRPr>
          </a:p>
          <a:p>
            <a:r>
              <a:rPr lang="ru-RU" b="1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Протокол</a:t>
            </a:r>
            <a:r>
              <a:rPr lang="ru-RU" dirty="0"/>
              <a:t> – </a:t>
            </a:r>
            <a:r>
              <a:rPr lang="ru-RU" b="1" dirty="0"/>
              <a:t>это правила передачи информации в сети.</a:t>
            </a:r>
          </a:p>
          <a:p>
            <a:r>
              <a:rPr lang="ru-RU" b="1" dirty="0"/>
              <a:t>ТСП -протокол расшифровывается так: </a:t>
            </a:r>
            <a:r>
              <a:rPr lang="en-US" b="1" dirty="0">
                <a:solidFill>
                  <a:srgbClr val="FF0000"/>
                </a:solidFill>
              </a:rPr>
              <a:t>Transmission Control Protocol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dirty="0"/>
              <a:t>– </a:t>
            </a:r>
            <a:r>
              <a:rPr lang="ru-RU" b="1" dirty="0">
                <a:solidFill>
                  <a:srgbClr val="FF0000"/>
                </a:solidFill>
              </a:rPr>
              <a:t>протокол управления передачей.</a:t>
            </a:r>
            <a:r>
              <a:rPr lang="ru-RU" dirty="0"/>
              <a:t> </a:t>
            </a:r>
            <a:r>
              <a:rPr lang="ru-RU" sz="3000" b="1" dirty="0"/>
              <a:t>Согласно этому протоколу всякое сообщение, которое нужно передать по Сети, разбивается на части. Эти части называются</a:t>
            </a:r>
            <a:r>
              <a:rPr lang="ru-RU" sz="3000" dirty="0"/>
              <a:t> </a:t>
            </a:r>
            <a:r>
              <a:rPr lang="ru-RU" sz="3600" b="1" dirty="0">
                <a:solidFill>
                  <a:srgbClr val="FF0000"/>
                </a:solidFill>
              </a:rPr>
              <a:t>ТСП –пакетами.</a:t>
            </a:r>
          </a:p>
        </p:txBody>
      </p:sp>
    </p:spTree>
    <p:extLst>
      <p:ext uri="{BB962C8B-B14F-4D97-AF65-F5344CB8AC3E}">
        <p14:creationId xmlns:p14="http://schemas.microsoft.com/office/powerpoint/2010/main" val="2565417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ll/>
      </p:transition>
    </mc:Choice>
    <mc:Fallback xmlns="">
      <p:transition spd="slow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Пакетная  технология передачи информации в глобальной сети</a:t>
            </a:r>
            <a:endParaRPr lang="ru-RU" dirty="0"/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19" y="2492896"/>
            <a:ext cx="8654147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ll/>
      </p:transition>
    </mc:Choice>
    <mc:Fallback xmlns="">
      <p:transition spd="slow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8856984" cy="3096344"/>
          </a:xfrm>
        </p:spPr>
        <p:txBody>
          <a:bodyPr>
            <a:normAutofit/>
          </a:bodyPr>
          <a:lstStyle/>
          <a:p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3100" b="1" dirty="0" smtClean="0"/>
              <a:t>Согласно </a:t>
            </a:r>
            <a:r>
              <a:rPr lang="ru-RU" sz="3100" b="1" dirty="0"/>
              <a:t>протоколу ТСП, передаваемое сообщение разбивается на пакеты на отправляющем сервере и восстанавливается в исходном виде на принимающем сервере.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701" y="3501008"/>
            <a:ext cx="8928992" cy="3024336"/>
          </a:xfrm>
        </p:spPr>
        <p:txBody>
          <a:bodyPr>
            <a:normAutofit/>
          </a:bodyPr>
          <a:lstStyle/>
          <a:p>
            <a:r>
              <a:rPr lang="ru-RU" sz="3200" b="1" dirty="0"/>
              <a:t>Назначение </a:t>
            </a:r>
            <a:r>
              <a:rPr lang="en-US" sz="3200" b="1" dirty="0">
                <a:solidFill>
                  <a:srgbClr val="FF0000"/>
                </a:solidFill>
              </a:rPr>
              <a:t>IP</a:t>
            </a:r>
            <a:r>
              <a:rPr lang="ru-RU" sz="3200" b="1" dirty="0">
                <a:solidFill>
                  <a:srgbClr val="FF0000"/>
                </a:solidFill>
              </a:rPr>
              <a:t> –протокола (</a:t>
            </a:r>
            <a:r>
              <a:rPr lang="en-US" sz="3200" b="1" dirty="0">
                <a:solidFill>
                  <a:srgbClr val="FF0000"/>
                </a:solidFill>
              </a:rPr>
              <a:t>Internet Protocol</a:t>
            </a:r>
            <a:r>
              <a:rPr lang="ru-RU" sz="3200" b="1" dirty="0">
                <a:solidFill>
                  <a:srgbClr val="FF0000"/>
                </a:solidFill>
              </a:rPr>
              <a:t>) </a:t>
            </a:r>
            <a:r>
              <a:rPr lang="ru-RU" sz="3200" b="1" dirty="0"/>
              <a:t>– доставка каждого отдельного пакета до места назначения. Пакеты передаются, как эстафетные палочки, от одного узла к другому.</a:t>
            </a:r>
          </a:p>
        </p:txBody>
      </p:sp>
    </p:spTree>
    <p:extLst>
      <p:ext uri="{BB962C8B-B14F-4D97-AF65-F5344CB8AC3E}">
        <p14:creationId xmlns:p14="http://schemas.microsoft.com/office/powerpoint/2010/main" val="433492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ll/>
      </p:transition>
    </mc:Choice>
    <mc:Fallback xmlns="">
      <p:transition spd="slow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6515572"/>
              </p:ext>
            </p:extLst>
          </p:nvPr>
        </p:nvGraphicFramePr>
        <p:xfrm>
          <a:off x="251520" y="764704"/>
          <a:ext cx="8229600" cy="57371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56214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ll/>
      </p:transition>
    </mc:Choice>
    <mc:Fallback xmlns="">
      <p:transition spd="slow">
        <p:pull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Практическое задание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Используя поисковую систему, найти информацию о протоколе ТСР\</a:t>
            </a:r>
            <a:r>
              <a:rPr lang="en-US" dirty="0" smtClean="0"/>
              <a:t>IP.</a:t>
            </a:r>
            <a:endParaRPr lang="ru-RU" dirty="0" smtClean="0"/>
          </a:p>
          <a:p>
            <a:r>
              <a:rPr lang="ru-RU" dirty="0" smtClean="0"/>
              <a:t>Скопировать найденный материал в документ </a:t>
            </a:r>
            <a:r>
              <a:rPr lang="en-US" dirty="0" smtClean="0"/>
              <a:t>Word</a:t>
            </a:r>
            <a:r>
              <a:rPr lang="ru-RU" dirty="0" smtClean="0"/>
              <a:t>, сохранить под именем «протокол ТСР» в общей папке для сдачи работ: Сеть</a:t>
            </a:r>
            <a:r>
              <a:rPr lang="en-US" dirty="0" smtClean="0"/>
              <a:t>/</a:t>
            </a:r>
            <a:r>
              <a:rPr lang="en-US" dirty="0" err="1" smtClean="0"/>
              <a:t>Xeonsrvr</a:t>
            </a:r>
            <a:r>
              <a:rPr lang="en-US" dirty="0" smtClean="0"/>
              <a:t>/</a:t>
            </a:r>
            <a:r>
              <a:rPr lang="ru-RU" dirty="0" smtClean="0"/>
              <a:t>сдача работ</a:t>
            </a:r>
            <a:r>
              <a:rPr lang="en-US" dirty="0" smtClean="0"/>
              <a:t>/10</a:t>
            </a:r>
            <a:r>
              <a:rPr lang="ru-RU" dirty="0" smtClean="0"/>
              <a:t>к в своей папке.</a:t>
            </a:r>
          </a:p>
          <a:p>
            <a:r>
              <a:rPr lang="ru-RU" dirty="0" smtClean="0"/>
              <a:t>Общий просмотр выполненного задания.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8166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ll/>
      </p:transition>
    </mc:Choice>
    <mc:Fallback xmlns="">
      <p:transition spd="slow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История развития глобальных сетей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052736"/>
            <a:ext cx="8784976" cy="5616624"/>
          </a:xfrm>
        </p:spPr>
        <p:txBody>
          <a:bodyPr>
            <a:normAutofit fontScale="92500" lnSpcReduction="20000"/>
          </a:bodyPr>
          <a:lstStyle/>
          <a:p>
            <a:r>
              <a:rPr lang="ru-RU" b="1" i="1" u="sng" dirty="0"/>
              <a:t>Первый этап</a:t>
            </a:r>
            <a:r>
              <a:rPr lang="ru-RU" b="1" dirty="0"/>
              <a:t> начался с создания первой </a:t>
            </a:r>
            <a:r>
              <a:rPr lang="ru-RU" b="1" dirty="0" smtClean="0"/>
              <a:t>ЭВМ </a:t>
            </a:r>
            <a:r>
              <a:rPr lang="ru-RU" b="1" dirty="0"/>
              <a:t>в 1945 году. </a:t>
            </a:r>
            <a:r>
              <a:rPr lang="ru-RU" b="1" dirty="0" smtClean="0"/>
              <a:t>В течение </a:t>
            </a:r>
            <a:r>
              <a:rPr lang="ru-RU" b="1" dirty="0"/>
              <a:t>30 лет компьютерами пользовались сравнительно небольшое число людей</a:t>
            </a:r>
            <a:r>
              <a:rPr lang="ru-RU" dirty="0" smtClean="0"/>
              <a:t>. 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Какое событие в 50-х годах послужило толчком для развития сетей?</a:t>
            </a:r>
          </a:p>
          <a:p>
            <a:r>
              <a:rPr lang="ru-RU" b="1" i="1" u="sng" dirty="0"/>
              <a:t>Второй этап</a:t>
            </a:r>
            <a:r>
              <a:rPr lang="ru-RU" b="1" u="sng" dirty="0"/>
              <a:t> </a:t>
            </a:r>
            <a:r>
              <a:rPr lang="ru-RU" b="1" dirty="0"/>
              <a:t>начался в середине 70-х годов ХХ века и связан с появлением и распространением ПК</a:t>
            </a:r>
            <a:r>
              <a:rPr lang="ru-RU" dirty="0" smtClean="0"/>
              <a:t>.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Какая глобальная сеть стала первой сетью невоенного назначения?</a:t>
            </a:r>
            <a:endParaRPr lang="ru-RU" dirty="0" smtClean="0"/>
          </a:p>
          <a:p>
            <a:r>
              <a:rPr lang="ru-RU" b="1" i="1" u="sng" dirty="0"/>
              <a:t>Третий этап</a:t>
            </a:r>
            <a:r>
              <a:rPr lang="ru-RU" b="1" u="sng" dirty="0"/>
              <a:t> </a:t>
            </a:r>
            <a:r>
              <a:rPr lang="ru-RU" b="1" dirty="0"/>
              <a:t>связан с появлением глобальной компьютерной сети </a:t>
            </a:r>
            <a:r>
              <a:rPr lang="ru-RU" b="1" dirty="0" smtClean="0"/>
              <a:t> Интернет</a:t>
            </a:r>
            <a:r>
              <a:rPr lang="ru-RU" b="1" dirty="0"/>
              <a:t>. Персональный компьютер стал «окном» в огромный мир информации. </a:t>
            </a:r>
            <a:endParaRPr lang="ru-RU" b="1" dirty="0" smtClean="0"/>
          </a:p>
          <a:p>
            <a:r>
              <a:rPr lang="ru-RU" b="1" dirty="0" smtClean="0">
                <a:solidFill>
                  <a:srgbClr val="FF0000"/>
                </a:solidFill>
              </a:rPr>
              <a:t>Что такое</a:t>
            </a:r>
            <a:r>
              <a:rPr lang="en-US" b="1" dirty="0" smtClean="0">
                <a:solidFill>
                  <a:srgbClr val="FF0000"/>
                </a:solidFill>
              </a:rPr>
              <a:t> WWW</a:t>
            </a:r>
            <a:r>
              <a:rPr lang="ru-RU" b="1" dirty="0" smtClean="0">
                <a:solidFill>
                  <a:srgbClr val="FF0000"/>
                </a:solidFill>
              </a:rPr>
              <a:t>? Когда была создана?</a:t>
            </a:r>
            <a:endParaRPr lang="ru-RU" dirty="0" smtClean="0">
              <a:solidFill>
                <a:srgbClr val="FF0000"/>
              </a:solidFill>
            </a:endParaRP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40879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ll/>
      </p:transition>
    </mc:Choice>
    <mc:Fallback xmlns="">
      <p:transition spd="slow">
        <p:pull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6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74" t="8771"/>
          <a:stretch>
            <a:fillRect/>
          </a:stretch>
        </p:blipFill>
        <p:spPr bwMode="auto">
          <a:xfrm>
            <a:off x="4895528" y="2420888"/>
            <a:ext cx="4248472" cy="3113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548680"/>
            <a:ext cx="8229600" cy="2223120"/>
          </a:xfrm>
        </p:spPr>
        <p:txBody>
          <a:bodyPr>
            <a:normAutofit fontScale="90000"/>
          </a:bodyPr>
          <a:lstStyle/>
          <a:p>
            <a:r>
              <a:rPr lang="ru-RU" sz="3100" b="1" dirty="0" err="1" smtClean="0">
                <a:solidFill>
                  <a:schemeClr val="bg1"/>
                </a:solidFill>
              </a:rPr>
              <a:t>И</a:t>
            </a:r>
            <a:r>
              <a:rPr lang="ru-RU" sz="3100" b="1" dirty="0" err="1" smtClean="0"/>
              <a:t>Понятие</a:t>
            </a:r>
            <a:r>
              <a:rPr lang="ru-RU" sz="3100" b="1" dirty="0" smtClean="0"/>
              <a:t> </a:t>
            </a:r>
            <a:r>
              <a:rPr lang="ru-RU" sz="3100" b="1" dirty="0"/>
              <a:t>глобальной сети – системы объединенных компьютеров, расположенных на больших расстояниях друг от друга, - появилось в процессе развития компьютерных сетей</a:t>
            </a:r>
            <a:r>
              <a:rPr lang="ru-RU" sz="3100" b="1" dirty="0" smtClean="0"/>
              <a:t>.</a:t>
            </a:r>
            <a:r>
              <a:rPr lang="ru-RU" b="1" dirty="0" smtClean="0">
                <a:solidFill>
                  <a:schemeClr val="bg1"/>
                </a:solidFill>
              </a:rPr>
              <a:t>– сеть </a:t>
            </a:r>
            <a:r>
              <a:rPr lang="ru-RU" dirty="0" smtClean="0">
                <a:solidFill>
                  <a:schemeClr val="bg1"/>
                </a:solidFill>
              </a:rPr>
              <a:t>сетей.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3234972"/>
            <a:ext cx="6264696" cy="3445880"/>
          </a:xfrm>
        </p:spPr>
        <p:txBody>
          <a:bodyPr>
            <a:noAutofit/>
          </a:bodyPr>
          <a:lstStyle/>
          <a:p>
            <a:pPr marL="95250" lvl="1" indent="-19050" eaLnBrk="1" hangingPunct="1">
              <a:buFontTx/>
              <a:buNone/>
            </a:pPr>
            <a:r>
              <a:rPr lang="ru-RU" sz="2800" b="1" dirty="0" smtClean="0">
                <a:solidFill>
                  <a:srgbClr val="FF0000"/>
                </a:solidFill>
              </a:rPr>
              <a:t>Интернет</a:t>
            </a:r>
            <a:r>
              <a:rPr lang="ru-RU" sz="2800" b="1" dirty="0" smtClean="0"/>
              <a:t> – это глобальная компьютерная сеть, объединяющая многие локальные, региональные и корпоративные сети и включающая сотни миллионов компьютеров.</a:t>
            </a:r>
          </a:p>
        </p:txBody>
      </p:sp>
    </p:spTree>
    <p:extLst>
      <p:ext uri="{BB962C8B-B14F-4D97-AF65-F5344CB8AC3E}">
        <p14:creationId xmlns:p14="http://schemas.microsoft.com/office/powerpoint/2010/main" val="2822957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ll/>
      </p:transition>
    </mc:Choice>
    <mc:Fallback xmlns="">
      <p:transition spd="slow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Заяц\Рабочий стол\47778.jpe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7179" y="462025"/>
            <a:ext cx="5184576" cy="2927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332656"/>
            <a:ext cx="8229600" cy="1143000"/>
          </a:xfrm>
        </p:spPr>
        <p:txBody>
          <a:bodyPr/>
          <a:lstStyle/>
          <a:p>
            <a:r>
              <a:rPr lang="en-US" dirty="0"/>
              <a:t>World Wide </a:t>
            </a:r>
            <a:r>
              <a:rPr lang="en-US" dirty="0" smtClean="0"/>
              <a:t>Web</a:t>
            </a:r>
            <a:r>
              <a:rPr lang="ru-RU" dirty="0" smtClean="0"/>
              <a:t> (</a:t>
            </a:r>
            <a:r>
              <a:rPr lang="en-US" dirty="0" smtClean="0"/>
              <a:t>WWW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554" y="1902389"/>
            <a:ext cx="8964488" cy="4896544"/>
          </a:xfrm>
        </p:spPr>
        <p:txBody>
          <a:bodyPr>
            <a:normAutofit/>
          </a:bodyPr>
          <a:lstStyle/>
          <a:p>
            <a:r>
              <a:rPr lang="ru-RU" dirty="0" smtClean="0"/>
              <a:t>В 1993 году была </a:t>
            </a:r>
            <a:r>
              <a:rPr lang="ru-RU" dirty="0"/>
              <a:t>создана </a:t>
            </a:r>
            <a:r>
              <a:rPr lang="ru-RU" b="1" dirty="0"/>
              <a:t>служба </a:t>
            </a:r>
            <a:r>
              <a:rPr lang="en-US" b="1" dirty="0"/>
              <a:t>World Wide Web</a:t>
            </a:r>
            <a:r>
              <a:rPr lang="ru-RU" b="1" dirty="0"/>
              <a:t> </a:t>
            </a:r>
            <a:r>
              <a:rPr lang="ru-RU" dirty="0"/>
              <a:t>(</a:t>
            </a:r>
            <a:r>
              <a:rPr lang="en-US" dirty="0"/>
              <a:t>WWW</a:t>
            </a:r>
            <a:r>
              <a:rPr lang="ru-RU" dirty="0"/>
              <a:t>) – Всемирная информационная сеть (Всемирная паутина</a:t>
            </a:r>
            <a:r>
              <a:rPr lang="ru-RU" dirty="0" smtClean="0"/>
              <a:t>).</a:t>
            </a:r>
          </a:p>
          <a:p>
            <a:pPr>
              <a:buNone/>
            </a:pPr>
            <a:r>
              <a:rPr lang="ru-RU" dirty="0" smtClean="0"/>
              <a:t>для обозначения которой чаще используется </a:t>
            </a:r>
            <a:r>
              <a:rPr lang="ru-RU" b="1" dirty="0" smtClean="0"/>
              <a:t>термин, характеризующий принцип ее соединения.   </a:t>
            </a:r>
          </a:p>
          <a:p>
            <a:pPr algn="just">
              <a:buNone/>
            </a:pPr>
            <a:r>
              <a:rPr lang="ru-RU" dirty="0" smtClean="0"/>
              <a:t>          Это слово уже давно стало именем собственным и пишется в русской транскрипции – </a:t>
            </a:r>
            <a:r>
              <a:rPr lang="ru-RU" b="1" i="1" dirty="0" smtClean="0"/>
              <a:t>Интернет</a:t>
            </a:r>
            <a:r>
              <a:rPr lang="ru-RU" dirty="0" smtClean="0"/>
              <a:t>. Эта сеть объединила между собой десятки миллионов пользователей во всем мире и  может называться </a:t>
            </a:r>
            <a:r>
              <a:rPr lang="ru-RU" i="1" dirty="0" smtClean="0"/>
              <a:t>глобальной сетью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3211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ll/>
      </p:transition>
    </mc:Choice>
    <mc:Fallback xmlns="">
      <p:transition spd="slow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Documents and Settings\Заяц\Рабочий стол\komp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131840" y="1309818"/>
            <a:ext cx="5868144" cy="522256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ru-RU" dirty="0" smtClean="0"/>
              <a:t>Аппаратные средства Интернета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04089"/>
            <a:ext cx="3600400" cy="542828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2800" dirty="0"/>
              <a:t>Основными составляющими любой глобальной сети являются </a:t>
            </a:r>
            <a:r>
              <a:rPr lang="ru-RU" sz="2800" b="1" dirty="0"/>
              <a:t>компьютерные узлы и каналы связи</a:t>
            </a:r>
            <a:r>
              <a:rPr lang="ru-RU" sz="2800" b="1" dirty="0" smtClean="0"/>
              <a:t>.</a:t>
            </a:r>
          </a:p>
          <a:p>
            <a:pPr marL="0" indent="0">
              <a:buNone/>
            </a:pPr>
            <a:r>
              <a:rPr lang="ru-RU" sz="2800" dirty="0" smtClean="0"/>
              <a:t>Организация, предоставляющая услуги обмена данными с сетевой средой, называется </a:t>
            </a:r>
            <a:r>
              <a:rPr lang="ru-RU" sz="2800" b="1" dirty="0" smtClean="0"/>
              <a:t>провайдером </a:t>
            </a:r>
            <a:r>
              <a:rPr lang="ru-RU" sz="2800" dirty="0" smtClean="0"/>
              <a:t>сетевых услуг. </a:t>
            </a:r>
          </a:p>
          <a:p>
            <a:pPr marL="0" indent="0">
              <a:buNone/>
            </a:pPr>
            <a:endParaRPr lang="ru-RU" sz="2800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993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ll/>
      </p:transition>
    </mc:Choice>
    <mc:Fallback xmlns="">
      <p:transition spd="slow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Структура глобальной сети Интернет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107504" y="1556792"/>
            <a:ext cx="3816424" cy="518457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Узел</a:t>
            </a:r>
            <a:r>
              <a:rPr lang="ru-RU" sz="2400" b="1" dirty="0" smtClean="0"/>
              <a:t> содержит один или несколько мощных компьютеров, которые постоянно подключены к сети.</a:t>
            </a:r>
          </a:p>
          <a:p>
            <a:pPr marL="0" indent="0">
              <a:buNone/>
            </a:pPr>
            <a:r>
              <a:rPr lang="ru-RU" sz="2400" b="1" dirty="0" smtClean="0"/>
              <a:t>Информационные услуги обеспечиваются работой </a:t>
            </a:r>
            <a:r>
              <a:rPr lang="ru-RU" sz="2400" b="1" dirty="0" smtClean="0">
                <a:solidFill>
                  <a:srgbClr val="FF0000"/>
                </a:solidFill>
              </a:rPr>
              <a:t>программ-серверов, </a:t>
            </a:r>
            <a:r>
              <a:rPr lang="ru-RU" sz="2400" b="1" dirty="0" smtClean="0"/>
              <a:t>установленных на узловых компьютерах</a:t>
            </a:r>
            <a:endParaRPr lang="ru-RU" sz="2400" b="1" dirty="0"/>
          </a:p>
        </p:txBody>
      </p:sp>
      <p:graphicFrame>
        <p:nvGraphicFramePr>
          <p:cNvPr id="7" name="Содержимое 6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919260027"/>
              </p:ext>
            </p:extLst>
          </p:nvPr>
        </p:nvGraphicFramePr>
        <p:xfrm>
          <a:off x="3815283" y="2420888"/>
          <a:ext cx="5328717" cy="305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8" name="Точечный рисунок" r:id="rId3" imgW="6458852" imgH="3638095" progId="PBrush">
                  <p:embed/>
                </p:oleObj>
              </mc:Choice>
              <mc:Fallback>
                <p:oleObj name="Точечный рисунок" r:id="rId3" imgW="6458852" imgH="3638095" progId="PBrush">
                  <p:embed/>
                  <p:pic>
                    <p:nvPicPr>
                      <p:cNvPr id="0" name="Содержимое 6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5283" y="2420888"/>
                        <a:ext cx="5328717" cy="30543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54917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ll/>
      </p:transition>
    </mc:Choice>
    <mc:Fallback xmlns="">
      <p:transition spd="slow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440160"/>
          </a:xfrm>
        </p:spPr>
        <p:txBody>
          <a:bodyPr>
            <a:normAutofit/>
          </a:bodyPr>
          <a:lstStyle/>
          <a:p>
            <a:r>
              <a:rPr lang="ru-RU" dirty="0" smtClean="0"/>
              <a:t>Адресация в Интернете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07504" y="1268760"/>
            <a:ext cx="4536504" cy="540060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sz="2400" b="1" dirty="0" smtClean="0"/>
              <a:t>Каждый узловой  компьютер имеет свой уникальный постоянный</a:t>
            </a:r>
            <a:endParaRPr lang="ru-RU" sz="2400" b="1" dirty="0"/>
          </a:p>
          <a:p>
            <a:pPr marL="0" indent="0" algn="just">
              <a:buNone/>
            </a:pPr>
            <a:r>
              <a:rPr lang="ru-RU" sz="2400" b="1" dirty="0" smtClean="0"/>
              <a:t> 32-битный (в двоичной системе) адрес в Интернете - </a:t>
            </a:r>
            <a:r>
              <a:rPr lang="en-US" sz="2400" b="1" dirty="0" smtClean="0">
                <a:solidFill>
                  <a:srgbClr val="FF0000"/>
                </a:solidFill>
              </a:rPr>
              <a:t>IP</a:t>
            </a:r>
            <a:r>
              <a:rPr lang="ru-RU" sz="2400" b="1" dirty="0" smtClean="0">
                <a:solidFill>
                  <a:srgbClr val="FF0000"/>
                </a:solidFill>
              </a:rPr>
              <a:t>-адрес</a:t>
            </a:r>
            <a:r>
              <a:rPr lang="ru-RU" sz="2400" b="1" dirty="0" smtClean="0"/>
              <a:t>.</a:t>
            </a:r>
          </a:p>
          <a:p>
            <a:pPr marL="0" indent="0" algn="just">
              <a:buNone/>
            </a:pPr>
            <a:r>
              <a:rPr lang="en-US" sz="2400" b="1" dirty="0">
                <a:solidFill>
                  <a:srgbClr val="FF0000"/>
                </a:solidFill>
              </a:rPr>
              <a:t>IP</a:t>
            </a:r>
            <a:r>
              <a:rPr lang="ru-RU" sz="2400" b="1" dirty="0">
                <a:solidFill>
                  <a:srgbClr val="FF0000"/>
                </a:solidFill>
              </a:rPr>
              <a:t>-адрес</a:t>
            </a:r>
            <a:r>
              <a:rPr lang="ru-RU" sz="2400" b="1" dirty="0"/>
              <a:t> состоит из четырех десятичных чисел, каждое в диапазоне от 0 до 255, которые записываются через </a:t>
            </a:r>
            <a:r>
              <a:rPr lang="ru-RU" sz="2400" b="1" dirty="0" smtClean="0"/>
              <a:t>точку:</a:t>
            </a:r>
          </a:p>
          <a:p>
            <a:pPr marL="0" indent="0" algn="just">
              <a:buNone/>
            </a:pPr>
            <a:r>
              <a:rPr lang="ru-RU" sz="3200" b="1" dirty="0" smtClean="0"/>
              <a:t>193.126.7.29</a:t>
            </a:r>
          </a:p>
          <a:p>
            <a:pPr marL="0" indent="0" algn="just">
              <a:buNone/>
            </a:pPr>
            <a:r>
              <a:rPr lang="ru-RU" sz="3200" b="1" dirty="0" smtClean="0"/>
              <a:t>128.29.15.124</a:t>
            </a:r>
            <a:endParaRPr lang="ru-RU" sz="3200" b="1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68760"/>
            <a:ext cx="4316288" cy="4857403"/>
          </a:xfrm>
        </p:spPr>
        <p:txBody>
          <a:bodyPr>
            <a:normAutofit lnSpcReduction="10000"/>
          </a:bodyPr>
          <a:lstStyle/>
          <a:p>
            <a:endParaRPr lang="ru-RU" dirty="0" smtClean="0"/>
          </a:p>
          <a:p>
            <a:pPr algn="just">
              <a:buNone/>
            </a:pPr>
            <a:r>
              <a:rPr lang="ru-RU" sz="3200" dirty="0" smtClean="0"/>
              <a:t>Адрес читается </a:t>
            </a:r>
            <a:r>
              <a:rPr lang="ru-RU" sz="3200" b="1" dirty="0" smtClean="0">
                <a:solidFill>
                  <a:srgbClr val="FF0000"/>
                </a:solidFill>
              </a:rPr>
              <a:t>справа налево</a:t>
            </a:r>
            <a:r>
              <a:rPr lang="ru-RU" sz="3200" dirty="0"/>
              <a:t> </a:t>
            </a:r>
            <a:r>
              <a:rPr lang="ru-RU" sz="3200" dirty="0" smtClean="0"/>
              <a:t>и включает в себя</a:t>
            </a:r>
          </a:p>
          <a:p>
            <a:pPr marL="357188" algn="ctr">
              <a:buNone/>
            </a:pPr>
            <a:r>
              <a:rPr lang="ru-RU" sz="5200" dirty="0" smtClean="0"/>
              <a:t>192.45.9.200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ru-RU" sz="1800" dirty="0" smtClean="0"/>
              <a:t>		</a:t>
            </a:r>
          </a:p>
          <a:p>
            <a:endParaRPr lang="ru-RU" dirty="0"/>
          </a:p>
        </p:txBody>
      </p:sp>
      <p:grpSp>
        <p:nvGrpSpPr>
          <p:cNvPr id="21" name="Группа 20"/>
          <p:cNvGrpSpPr/>
          <p:nvPr/>
        </p:nvGrpSpPr>
        <p:grpSpPr>
          <a:xfrm>
            <a:off x="4752020" y="3789039"/>
            <a:ext cx="4320480" cy="2392040"/>
            <a:chOff x="4716016" y="3140968"/>
            <a:chExt cx="4320480" cy="2392040"/>
          </a:xfrm>
        </p:grpSpPr>
        <p:graphicFrame>
          <p:nvGraphicFramePr>
            <p:cNvPr id="5" name="Схема 4"/>
            <p:cNvGraphicFramePr/>
            <p:nvPr>
              <p:extLst>
                <p:ext uri="{D42A27DB-BD31-4B8C-83A1-F6EECF244321}">
                  <p14:modId xmlns:p14="http://schemas.microsoft.com/office/powerpoint/2010/main" val="445067878"/>
                </p:ext>
              </p:extLst>
            </p:nvPr>
          </p:nvGraphicFramePr>
          <p:xfrm>
            <a:off x="4716016" y="3284984"/>
            <a:ext cx="4320480" cy="2248024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cxnSp>
          <p:nvCxnSpPr>
            <p:cNvPr id="7" name="Прямая со стрелкой 6"/>
            <p:cNvCxnSpPr/>
            <p:nvPr/>
          </p:nvCxnSpPr>
          <p:spPr>
            <a:xfrm flipH="1" flipV="1">
              <a:off x="7884368" y="3140968"/>
              <a:ext cx="288032" cy="648072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Соединительная линия уступом 8"/>
            <p:cNvCxnSpPr/>
            <p:nvPr/>
          </p:nvCxnSpPr>
          <p:spPr>
            <a:xfrm rot="16200000" flipV="1">
              <a:off x="6588224" y="3429000"/>
              <a:ext cx="648072" cy="72008"/>
            </a:xfrm>
            <a:prstGeom prst="bentConnector3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 стрелкой 10"/>
            <p:cNvCxnSpPr/>
            <p:nvPr/>
          </p:nvCxnSpPr>
          <p:spPr>
            <a:xfrm flipV="1">
              <a:off x="5553459" y="3140968"/>
              <a:ext cx="288032" cy="648072"/>
            </a:xfrm>
            <a:prstGeom prst="straightConnector1">
              <a:avLst/>
            </a:prstGeom>
            <a:ln w="3492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180557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ll/>
      </p:transition>
    </mc:Choice>
    <mc:Fallback xmlns="">
      <p:transition spd="slow">
        <p:pull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750"/>
                            </p:stCondLst>
                            <p:childTnLst>
                              <p:par>
                                <p:cTn id="16" presetID="42" presetClass="entr" presetSubtype="0" fill="hold" nodeType="after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250"/>
                            </p:stCondLst>
                            <p:childTnLst>
                              <p:par>
                                <p:cTn id="22" presetID="42" presetClass="entr" presetSubtype="0" fill="hold" nodeType="after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2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3250"/>
                            </p:stCondLst>
                            <p:childTnLst>
                              <p:par>
                                <p:cTn id="28" presetID="42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6250"/>
                            </p:stCondLst>
                            <p:childTnLst>
                              <p:par>
                                <p:cTn id="34" presetID="42" presetClass="entr" presetSubtype="0" fill="hold" nodeType="after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500"/>
                            </p:stCondLst>
                            <p:childTnLst>
                              <p:par>
                                <p:cTn id="40" presetID="42" presetClass="entr" presetSubtype="0" fill="hold" nodeType="after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4750"/>
                            </p:stCondLst>
                            <p:childTnLst>
                              <p:par>
                                <p:cTn id="46" presetID="42" presetClass="entr" presetSubtype="0" fill="hold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2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4988"/>
            <a:ext cx="8229600" cy="1143000"/>
          </a:xfrm>
        </p:spPr>
        <p:txBody>
          <a:bodyPr/>
          <a:lstStyle/>
          <a:p>
            <a:r>
              <a:rPr lang="ru-RU" dirty="0" smtClean="0"/>
              <a:t>Доменная система имен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124744"/>
            <a:ext cx="8229600" cy="5733256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  <a:defRPr/>
            </a:pPr>
            <a:r>
              <a:rPr lang="en-US" dirty="0"/>
              <a:t>IP</a:t>
            </a:r>
            <a:r>
              <a:rPr lang="ru-RU" dirty="0"/>
              <a:t>-адрес трудно запомнить, </a:t>
            </a:r>
            <a:r>
              <a:rPr lang="ru-RU" dirty="0" smtClean="0"/>
              <a:t>поэтому наряду с цифровыми в  Интернете действует система символьных адресов, более удобная и понятная для пользователей – </a:t>
            </a:r>
            <a:r>
              <a:rPr lang="ru-RU" b="1" dirty="0" smtClean="0">
                <a:solidFill>
                  <a:srgbClr val="FF0000"/>
                </a:solidFill>
              </a:rPr>
              <a:t>доменная система имен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(</a:t>
            </a:r>
            <a:r>
              <a:rPr lang="en-US" dirty="0" smtClean="0"/>
              <a:t>DNS </a:t>
            </a:r>
            <a:r>
              <a:rPr lang="ru-RU" dirty="0" smtClean="0"/>
              <a:t>– </a:t>
            </a:r>
            <a:r>
              <a:rPr lang="en-US" dirty="0" smtClean="0"/>
              <a:t>Domain Name System)</a:t>
            </a:r>
            <a:r>
              <a:rPr lang="ru-RU" dirty="0" smtClean="0"/>
              <a:t>. </a:t>
            </a: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Доменное </a:t>
            </a:r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имя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smtClean="0"/>
              <a:t>читается </a:t>
            </a:r>
            <a:r>
              <a:rPr lang="ru-RU" b="1" dirty="0">
                <a:solidFill>
                  <a:srgbClr val="FF0000"/>
                </a:solidFill>
              </a:rPr>
              <a:t>слева </a:t>
            </a:r>
            <a:r>
              <a:rPr lang="ru-RU" b="1" dirty="0" smtClean="0">
                <a:solidFill>
                  <a:srgbClr val="FF0000"/>
                </a:solidFill>
              </a:rPr>
              <a:t>направо</a:t>
            </a:r>
            <a:r>
              <a:rPr lang="ru-RU" dirty="0" smtClean="0">
                <a:solidFill>
                  <a:srgbClr val="FF0000"/>
                </a:solidFill>
              </a:rPr>
              <a:t>.</a:t>
            </a:r>
            <a:endParaRPr lang="ru-RU" dirty="0">
              <a:solidFill>
                <a:srgbClr val="FF0000"/>
              </a:solidFill>
            </a:endParaRPr>
          </a:p>
          <a:p>
            <a:pPr algn="just">
              <a:buNone/>
              <a:defRPr/>
            </a:pPr>
            <a:r>
              <a:rPr lang="ru-RU" dirty="0"/>
              <a:t>			</a:t>
            </a:r>
            <a:r>
              <a:rPr lang="ru-RU" sz="3500" b="1" dirty="0"/>
              <a:t>Пример: </a:t>
            </a:r>
            <a:r>
              <a:rPr lang="en-US" sz="3500" b="1" dirty="0" smtClean="0"/>
              <a:t>wert.math.msu.ru</a:t>
            </a:r>
            <a:r>
              <a:rPr lang="ru-RU" sz="3500" b="1" dirty="0" smtClean="0"/>
              <a:t> </a:t>
            </a:r>
          </a:p>
          <a:p>
            <a:pPr algn="just">
              <a:buNone/>
              <a:defRPr/>
            </a:pPr>
            <a:r>
              <a:rPr lang="ru-RU" b="1" dirty="0" smtClean="0">
                <a:solidFill>
                  <a:srgbClr val="FF0000"/>
                </a:solidFill>
              </a:rPr>
              <a:t>Данное имя состоит из четырех доменов, разделенных точками.</a:t>
            </a:r>
            <a:endParaRPr lang="ru-RU" b="1" dirty="0">
              <a:solidFill>
                <a:srgbClr val="FF0000"/>
              </a:solidFill>
            </a:endParaRPr>
          </a:p>
          <a:p>
            <a:pPr algn="just">
              <a:buNone/>
              <a:defRPr/>
            </a:pPr>
            <a:r>
              <a:rPr lang="ru-RU" b="1" dirty="0"/>
              <a:t>Система доменных имен построена по иерархическому признаку.  Первый справа домен (суффикс) – домен верхнего уровня, следующий – домен второго уровня , последний (первый слева) -  имя компьютера.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7572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ll/>
      </p:transition>
    </mc:Choice>
    <mc:Fallback xmlns="">
      <p:transition spd="slow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578417"/>
              </p:ext>
            </p:extLst>
          </p:nvPr>
        </p:nvGraphicFramePr>
        <p:xfrm>
          <a:off x="89756" y="3473450"/>
          <a:ext cx="8946740" cy="338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9" name="Точечный рисунок" r:id="rId3" imgW="6171429" imgH="1600000" progId="PBrush">
                  <p:embed/>
                </p:oleObj>
              </mc:Choice>
              <mc:Fallback>
                <p:oleObj name="Точечный рисунок" r:id="rId3" imgW="6171429" imgH="1600000" progId="PBrush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756" y="3473450"/>
                        <a:ext cx="8946740" cy="3384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524" y="2132856"/>
            <a:ext cx="89644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Домены верхнего уровня: 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ru-RU" sz="2400" b="1" dirty="0" smtClean="0"/>
              <a:t>географические       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ru-RU" sz="2400" b="1" dirty="0" smtClean="0"/>
              <a:t>административные</a:t>
            </a:r>
            <a:endParaRPr lang="ru-RU" sz="2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72356" y="692696"/>
            <a:ext cx="886350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/>
              <a:t>Некоторые имена доменов верхнего уровня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48388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ll/>
      </p:transition>
    </mc:Choice>
    <mc:Fallback xmlns="">
      <p:transition spd="slow">
        <p:pull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75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75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75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250"/>
                            </p:stCondLst>
                            <p:childTnLst>
                              <p:par>
                                <p:cTn id="2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587</TotalTime>
  <Words>613</Words>
  <Application>Microsoft Office PowerPoint</Application>
  <PresentationFormat>Экран (4:3)</PresentationFormat>
  <Paragraphs>72</Paragraphs>
  <Slides>14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6" baseType="lpstr">
      <vt:lpstr>Городская</vt:lpstr>
      <vt:lpstr>Точечный рисунок</vt:lpstr>
      <vt:lpstr>Организация глобальных сетей</vt:lpstr>
      <vt:lpstr>История развития глобальных сетей</vt:lpstr>
      <vt:lpstr>ИПонятие глобальной сети – системы объединенных компьютеров, расположенных на больших расстояниях друг от друга, - появилось в процессе развития компьютерных сетей.– сеть сетей.</vt:lpstr>
      <vt:lpstr>World Wide Web (WWW)</vt:lpstr>
      <vt:lpstr>Аппаратные средства Интернета</vt:lpstr>
      <vt:lpstr>Структура глобальной сети Интернет</vt:lpstr>
      <vt:lpstr>Адресация в Интернете</vt:lpstr>
      <vt:lpstr>Доменная система имен</vt:lpstr>
      <vt:lpstr>Презентация PowerPoint</vt:lpstr>
      <vt:lpstr>Как работает Интернет</vt:lpstr>
      <vt:lpstr>Пакетная  технология передачи информации в глобальной сети</vt:lpstr>
      <vt:lpstr> Согласно протоколу ТСП, передаваемое сообщение разбивается на пакеты на отправляющем сервере и восстанавливается в исходном виде на принимающем сервере.</vt:lpstr>
      <vt:lpstr>Презентация PowerPoint</vt:lpstr>
      <vt:lpstr>Практическое задание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глобальных сетей</dc:title>
  <dc:creator>Баринова Елена</dc:creator>
  <cp:lastModifiedBy>ринат</cp:lastModifiedBy>
  <cp:revision>47</cp:revision>
  <dcterms:created xsi:type="dcterms:W3CDTF">2012-03-18T15:55:36Z</dcterms:created>
  <dcterms:modified xsi:type="dcterms:W3CDTF">2014-10-27T11:07:06Z</dcterms:modified>
</cp:coreProperties>
</file>