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D9C70-D359-4BF2-B7BF-31EAB2363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3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EB19E-A048-4F44-86A3-022DF3559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4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CA851-6AF3-4E57-9AFE-29273DBF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3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A3EC-19A9-4D4E-9CD9-BA37F1D80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E2E92-0898-4BA8-BF98-639D0F986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2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17FA6-C532-438B-94A4-8E6DD4E95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89EB9-5B82-4B4F-A343-5FAF00602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6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E181-3A82-40B2-84C2-23F281FC8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337A7-E715-4CC2-9EFD-35CB86BC9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4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22B2-4FA3-4547-8741-E590E450F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43B6D-3850-4659-88E6-F9A0C61B1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0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F1A57-9B03-4703-94F2-ABB93E928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7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B0BB3B7-3010-41BE-9F0E-CB9EA3BC6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09006" y="1916832"/>
            <a:ext cx="6220588" cy="286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b="1" dirty="0">
                <a:solidFill>
                  <a:schemeClr val="tx2"/>
                </a:solidFill>
              </a:rPr>
              <a:t>Бессонова Светлана Александровна</a:t>
            </a: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b="1" dirty="0">
                <a:solidFill>
                  <a:schemeClr val="tx2"/>
                </a:solidFill>
              </a:rPr>
              <a:t>учитель </a:t>
            </a:r>
            <a:r>
              <a:rPr lang="ru-RU" b="1" dirty="0" smtClean="0">
                <a:solidFill>
                  <a:schemeClr val="tx2"/>
                </a:solidFill>
              </a:rPr>
              <a:t>математики</a:t>
            </a: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endParaRPr lang="ru-RU" b="1" dirty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ru-RU" b="1" dirty="0">
                <a:solidFill>
                  <a:schemeClr val="tx2"/>
                </a:solidFill>
              </a:rPr>
              <a:t>Государственное бюджетное общеобразовательное учреждение</a:t>
            </a:r>
          </a:p>
          <a:p>
            <a:pPr>
              <a:lnSpc>
                <a:spcPct val="130000"/>
              </a:lnSpc>
            </a:pPr>
            <a:r>
              <a:rPr lang="ru-RU" b="1" dirty="0">
                <a:solidFill>
                  <a:schemeClr val="tx2"/>
                </a:solidFill>
              </a:rPr>
              <a:t>средняя общеобразовательная школа №603 </a:t>
            </a:r>
          </a:p>
          <a:p>
            <a:pPr>
              <a:lnSpc>
                <a:spcPct val="130000"/>
              </a:lnSpc>
            </a:pPr>
            <a:r>
              <a:rPr lang="ru-RU" b="1" dirty="0">
                <a:solidFill>
                  <a:schemeClr val="tx2"/>
                </a:solidFill>
              </a:rPr>
              <a:t>Фрунзенского района Санкт-Петербурга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815158"/>
            <a:ext cx="6132513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naukograd 201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380958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900758"/>
      </p:ext>
    </p:extLst>
  </p:cSld>
  <p:clrMapOvr>
    <a:masterClrMapping/>
  </p:clrMapOvr>
  <p:transition advTm="5515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340600" cy="1643062"/>
          </a:xfrm>
        </p:spPr>
        <p:txBody>
          <a:bodyPr/>
          <a:lstStyle/>
          <a:p>
            <a:pPr eaLnBrk="1" hangingPunct="1"/>
            <a:r>
              <a:rPr lang="ru-RU" altLang="ru-RU" sz="4300" smtClean="0">
                <a:latin typeface="French Script MT" pitchFamily="66" charset="0"/>
              </a:rPr>
              <a:t>Применение подобия к доказательству теорем и решению задач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933825"/>
            <a:ext cx="3600450" cy="695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dirty="0" smtClean="0">
                <a:hlinkClick r:id="rId2" action="ppaction://hlinksldjump"/>
              </a:rPr>
              <a:t>Средняя линия треугольника</a:t>
            </a:r>
            <a:endParaRPr lang="ru-RU" altLang="ru-RU" sz="21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43438" y="3860800"/>
            <a:ext cx="43195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100" dirty="0">
                <a:hlinkClick r:id="rId3" action="ppaction://hlinksldjump"/>
              </a:rPr>
              <a:t>Пропорциональные отрезки в прямоугольном треугольнике</a:t>
            </a:r>
            <a:endParaRPr lang="ru-RU" altLang="ru-RU" sz="2100" dirty="0"/>
          </a:p>
        </p:txBody>
      </p:sp>
      <p:sp>
        <p:nvSpPr>
          <p:cNvPr id="205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308725"/>
            <a:ext cx="811213" cy="3619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algn="ctr" eaLnBrk="1" hangingPunct="1"/>
            <a:r>
              <a:rPr lang="ru-RU" altLang="ru-RU" sz="3900" smtClean="0"/>
              <a:t>Средняя линия треугольника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424862" cy="3455987"/>
          </a:xfrm>
        </p:spPr>
        <p:txBody>
          <a:bodyPr/>
          <a:lstStyle/>
          <a:p>
            <a:pPr marL="0" indent="536575" algn="ctr" eaLnBrk="1" hangingPunct="1">
              <a:buFont typeface="Wingdings" pitchFamily="2" charset="2"/>
              <a:buNone/>
            </a:pPr>
            <a:endParaRPr lang="ru-RU" altLang="ru-RU" sz="2400" b="1" i="1" smtClean="0"/>
          </a:p>
          <a:p>
            <a:pPr marL="0" indent="536575" algn="ctr" eaLnBrk="1" hangingPunct="1">
              <a:buFont typeface="Wingdings" pitchFamily="2" charset="2"/>
              <a:buNone/>
            </a:pPr>
            <a:r>
              <a:rPr lang="ru-RU" altLang="ru-RU" sz="2400" b="1" i="1" smtClean="0"/>
              <a:t>Средней линией треугольника</a:t>
            </a:r>
            <a:r>
              <a:rPr lang="ru-RU" altLang="ru-RU" sz="2400" smtClean="0"/>
              <a:t> называется отрезок, соединяющий середины двух его сторон.</a:t>
            </a:r>
          </a:p>
          <a:p>
            <a:pPr marL="0" indent="536575" algn="ctr" eaLnBrk="1" hangingPunct="1">
              <a:buFont typeface="Wingdings" pitchFamily="2" charset="2"/>
              <a:buNone/>
            </a:pPr>
            <a:endParaRPr lang="ru-RU" altLang="ru-RU" sz="2400" b="1" i="1" smtClean="0"/>
          </a:p>
          <a:p>
            <a:pPr marL="0" indent="536575" algn="ctr" eaLnBrk="1" hangingPunct="1">
              <a:buFont typeface="Wingdings" pitchFamily="2" charset="2"/>
              <a:buNone/>
            </a:pPr>
            <a:endParaRPr lang="ru-RU" altLang="ru-RU" sz="2000" b="1" i="1" smtClean="0"/>
          </a:p>
          <a:p>
            <a:pPr marL="0" indent="536575" eaLnBrk="1" hangingPunct="1">
              <a:buFont typeface="Wingdings" pitchFamily="2" charset="2"/>
              <a:buNone/>
            </a:pPr>
            <a:r>
              <a:rPr lang="ru-RU" altLang="ru-RU" sz="2400" b="1" i="1" u="sng" smtClean="0"/>
              <a:t>Теорема:</a:t>
            </a:r>
            <a:r>
              <a:rPr lang="ru-RU" altLang="ru-RU" sz="2400" smtClean="0"/>
              <a:t> </a:t>
            </a:r>
            <a:r>
              <a:rPr lang="ru-RU" altLang="ru-RU" sz="2400" b="1" smtClean="0"/>
              <a:t>средняя линия треугольника </a:t>
            </a:r>
            <a:r>
              <a:rPr lang="en-US" altLang="ru-RU" sz="2400" b="1" smtClean="0"/>
              <a:t> </a:t>
            </a:r>
          </a:p>
          <a:p>
            <a:pPr marL="0" indent="536575" eaLnBrk="1" hangingPunct="1">
              <a:buFont typeface="Wingdings" pitchFamily="2" charset="2"/>
              <a:buNone/>
            </a:pPr>
            <a:r>
              <a:rPr lang="en-US" altLang="ru-RU" sz="2400" b="1" smtClean="0"/>
              <a:t>          </a:t>
            </a:r>
            <a:r>
              <a:rPr lang="ru-RU" altLang="ru-RU" sz="2400" b="1" smtClean="0"/>
              <a:t>     параллельна одной из его сторон </a:t>
            </a:r>
            <a:endParaRPr lang="en-US" altLang="ru-RU" sz="2400" b="1" smtClean="0"/>
          </a:p>
          <a:p>
            <a:pPr marL="0" indent="536575" eaLnBrk="1" hangingPunct="1">
              <a:buFont typeface="Wingdings" pitchFamily="2" charset="2"/>
              <a:buNone/>
            </a:pPr>
            <a:r>
              <a:rPr lang="ru-RU" altLang="ru-RU" sz="2400" b="1" smtClean="0"/>
              <a:t>      </a:t>
            </a:r>
            <a:r>
              <a:rPr lang="en-US" altLang="ru-RU" sz="2400" b="1" smtClean="0"/>
              <a:t>         </a:t>
            </a:r>
            <a:r>
              <a:rPr lang="ru-RU" altLang="ru-RU" sz="2400" b="1" smtClean="0"/>
              <a:t>и равна половине этой стороны.</a:t>
            </a:r>
          </a:p>
        </p:txBody>
      </p:sp>
      <p:sp>
        <p:nvSpPr>
          <p:cNvPr id="4096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300788" y="6308725"/>
            <a:ext cx="811212" cy="3619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1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227888" y="6308725"/>
            <a:ext cx="809625" cy="360363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3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308725"/>
            <a:ext cx="811213" cy="3619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9" grpId="0" animBg="1"/>
      <p:bldP spid="40971" grpId="0" animBg="1"/>
      <p:bldP spid="409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algn="ctr" eaLnBrk="1" hangingPunct="1"/>
            <a:r>
              <a:rPr lang="ru-RU" altLang="ru-RU" sz="3900" smtClean="0"/>
              <a:t>Средняя линия треугольника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5068888"/>
          </a:xfrm>
        </p:spPr>
        <p:txBody>
          <a:bodyPr/>
          <a:lstStyle/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 smtClean="0"/>
              <a:t>Доказательство теоремы о средней линии треугольника</a:t>
            </a: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Пусть</a:t>
            </a:r>
            <a:r>
              <a:rPr lang="ru-RU" altLang="ru-RU" sz="2000" i="1" smtClean="0"/>
              <a:t> </a:t>
            </a:r>
            <a:r>
              <a:rPr lang="en-US" altLang="ru-RU" sz="2000" i="1" smtClean="0"/>
              <a:t>MN</a:t>
            </a:r>
            <a:r>
              <a:rPr lang="en-US" altLang="ru-RU" sz="2000" smtClean="0"/>
              <a:t> – </a:t>
            </a:r>
            <a:r>
              <a:rPr lang="ru-RU" altLang="ru-RU" sz="2000" smtClean="0"/>
              <a:t>средняя линия </a:t>
            </a:r>
            <a:r>
              <a:rPr lang="ru-RU" altLang="ru-RU" sz="2000" smtClean="0">
                <a:sym typeface="Symbol" pitchFamily="18" charset="2"/>
              </a:rPr>
              <a:t></a:t>
            </a:r>
            <a:r>
              <a:rPr lang="en-US" altLang="ru-RU" sz="2000" i="1" smtClean="0"/>
              <a:t>ABC</a:t>
            </a:r>
            <a:r>
              <a:rPr lang="en-US" altLang="ru-RU" sz="2000" smtClean="0"/>
              <a:t>. </a:t>
            </a:r>
            <a:r>
              <a:rPr lang="ru-RU" altLang="ru-RU" sz="2000" smtClean="0"/>
              <a:t>                       Докажем, что </a:t>
            </a:r>
            <a:r>
              <a:rPr lang="en-US" altLang="ru-RU" sz="2000" i="1" smtClean="0"/>
              <a:t>MN</a:t>
            </a:r>
            <a:r>
              <a:rPr lang="ru-RU" altLang="ru-RU" sz="2000" i="1" smtClean="0"/>
              <a:t> </a:t>
            </a:r>
            <a:r>
              <a:rPr lang="en-US" altLang="ru-RU" sz="2000" smtClean="0"/>
              <a:t>ll</a:t>
            </a:r>
            <a:r>
              <a:rPr lang="ru-RU" altLang="ru-RU" sz="2000" smtClean="0"/>
              <a:t> </a:t>
            </a:r>
            <a:r>
              <a:rPr lang="en-US" altLang="ru-RU" sz="2000" i="1" smtClean="0"/>
              <a:t>AC</a:t>
            </a:r>
            <a:r>
              <a:rPr lang="ru-RU" altLang="ru-RU" sz="2000" smtClean="0"/>
              <a:t> и</a:t>
            </a:r>
            <a:r>
              <a:rPr lang="ru-RU" altLang="ru-RU" sz="2000" i="1" smtClean="0"/>
              <a:t> </a:t>
            </a:r>
            <a:r>
              <a:rPr lang="en-US" altLang="ru-RU" sz="2000" i="1" smtClean="0"/>
              <a:t>MN</a:t>
            </a:r>
            <a:r>
              <a:rPr lang="en-US" altLang="ru-RU" sz="2000" smtClean="0"/>
              <a:t>=1</a:t>
            </a:r>
            <a:r>
              <a:rPr lang="ru-RU" altLang="ru-RU" sz="2000" smtClean="0"/>
              <a:t>/2 </a:t>
            </a:r>
            <a:r>
              <a:rPr lang="en-US" altLang="ru-RU" sz="2000" i="1" smtClean="0"/>
              <a:t>AC</a:t>
            </a:r>
            <a:r>
              <a:rPr lang="ru-RU" altLang="ru-RU" sz="2000" smtClean="0"/>
              <a:t>.</a:t>
            </a: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>
              <a:sym typeface="Symbol" pitchFamily="18" charset="2"/>
            </a:endParaRP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>
                <a:sym typeface="Symbol" pitchFamily="18" charset="2"/>
              </a:rPr>
              <a:t></a:t>
            </a:r>
            <a:r>
              <a:rPr lang="en-US" altLang="ru-RU" sz="2000" i="1" smtClean="0"/>
              <a:t>BMN</a:t>
            </a:r>
            <a:r>
              <a:rPr lang="ru-RU" altLang="ru-RU" sz="2000" smtClean="0"/>
              <a:t> и</a:t>
            </a:r>
            <a:r>
              <a:rPr lang="en-US" altLang="ru-RU" sz="2000" smtClean="0"/>
              <a:t> </a:t>
            </a:r>
            <a:r>
              <a:rPr lang="ru-RU" altLang="ru-RU" sz="2000" smtClean="0">
                <a:sym typeface="Symbol" pitchFamily="18" charset="2"/>
              </a:rPr>
              <a:t></a:t>
            </a:r>
            <a:r>
              <a:rPr lang="en-US" altLang="ru-RU" sz="2000" i="1" smtClean="0"/>
              <a:t>BAC</a:t>
            </a:r>
            <a:r>
              <a:rPr lang="ru-RU" altLang="ru-RU" sz="2000" smtClean="0"/>
              <a:t> подобны по второму                              признаку  подобия   треугольников                                    (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i="1" smtClean="0"/>
              <a:t>В</a:t>
            </a:r>
            <a:r>
              <a:rPr lang="ru-RU" altLang="ru-RU" sz="2000" smtClean="0"/>
              <a:t> – общий, </a:t>
            </a:r>
            <a:r>
              <a:rPr lang="en-US" altLang="ru-RU" sz="2000" i="1" smtClean="0"/>
              <a:t>BM</a:t>
            </a:r>
            <a:r>
              <a:rPr lang="en-US" altLang="ru-RU" sz="2000" smtClean="0"/>
              <a:t>/</a:t>
            </a:r>
            <a:r>
              <a:rPr lang="en-US" altLang="ru-RU" sz="2000" i="1" smtClean="0"/>
              <a:t>BA</a:t>
            </a:r>
            <a:r>
              <a:rPr lang="en-US" altLang="ru-RU" sz="2000" smtClean="0"/>
              <a:t>=</a:t>
            </a:r>
            <a:r>
              <a:rPr lang="en-US" altLang="ru-RU" sz="2000" i="1" smtClean="0"/>
              <a:t>BN</a:t>
            </a:r>
            <a:r>
              <a:rPr lang="en-US" altLang="ru-RU" sz="2000" smtClean="0"/>
              <a:t>/</a:t>
            </a:r>
            <a:r>
              <a:rPr lang="en-US" altLang="ru-RU" sz="2000" i="1" smtClean="0"/>
              <a:t>BC</a:t>
            </a:r>
            <a:r>
              <a:rPr lang="en-US" altLang="ru-RU" sz="2000" smtClean="0"/>
              <a:t>=1/2),</a:t>
            </a:r>
            <a:r>
              <a:rPr lang="ru-RU" altLang="ru-RU" sz="2000" smtClean="0"/>
              <a:t>                           </a:t>
            </a:r>
            <a:r>
              <a:rPr lang="en-US" altLang="ru-RU" sz="2000" smtClean="0"/>
              <a:t> </a:t>
            </a:r>
            <a:r>
              <a:rPr lang="ru-RU" altLang="ru-RU" sz="2000" smtClean="0"/>
              <a:t>поэтому 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1=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2 и </a:t>
            </a:r>
            <a:r>
              <a:rPr lang="en-US" altLang="ru-RU" sz="2000" i="1" smtClean="0"/>
              <a:t>MN</a:t>
            </a:r>
            <a:r>
              <a:rPr lang="ru-RU" altLang="ru-RU" sz="2000" smtClean="0"/>
              <a:t>/</a:t>
            </a:r>
            <a:r>
              <a:rPr lang="en-US" altLang="ru-RU" sz="2000" i="1" smtClean="0"/>
              <a:t>AC=</a:t>
            </a:r>
            <a:r>
              <a:rPr lang="en-US" altLang="ru-RU" sz="2000" smtClean="0"/>
              <a:t> 1/2</a:t>
            </a:r>
            <a:r>
              <a:rPr lang="ru-RU" altLang="ru-RU" sz="2000" smtClean="0"/>
              <a:t> </a:t>
            </a:r>
            <a:endParaRPr lang="en-US" altLang="ru-RU" sz="2000" smtClean="0"/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>
              <a:sym typeface="Symbol" pitchFamily="18" charset="2"/>
            </a:endParaRP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1=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2 </a:t>
            </a:r>
            <a:r>
              <a:rPr lang="en-US" altLang="ru-RU" sz="2000" smtClean="0"/>
              <a:t>(</a:t>
            </a:r>
            <a:r>
              <a:rPr lang="ru-RU" altLang="ru-RU" sz="2000" smtClean="0"/>
              <a:t>т.к. 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1 и </a:t>
            </a:r>
            <a:r>
              <a:rPr lang="ru-RU" altLang="ru-RU" sz="2000" smtClean="0">
                <a:sym typeface="Symbol" pitchFamily="18" charset="2"/>
              </a:rPr>
              <a:t></a:t>
            </a:r>
            <a:r>
              <a:rPr lang="ru-RU" altLang="ru-RU" sz="2000" smtClean="0"/>
              <a:t>2 –                                         соответственные углы при прямых</a:t>
            </a:r>
            <a:r>
              <a:rPr lang="ru-RU" altLang="ru-RU" sz="2000" i="1" smtClean="0"/>
              <a:t>                                    </a:t>
            </a:r>
            <a:r>
              <a:rPr lang="en-US" altLang="ru-RU" sz="2000" i="1" smtClean="0"/>
              <a:t>MN</a:t>
            </a:r>
            <a:r>
              <a:rPr lang="en-US" altLang="ru-RU" sz="2000" smtClean="0"/>
              <a:t> ll </a:t>
            </a:r>
            <a:r>
              <a:rPr lang="en-US" altLang="ru-RU" sz="2000" i="1" smtClean="0"/>
              <a:t>AC</a:t>
            </a:r>
            <a:r>
              <a:rPr lang="en-US" altLang="ru-RU" sz="2000" smtClean="0"/>
              <a:t> </a:t>
            </a:r>
            <a:r>
              <a:rPr lang="ru-RU" altLang="ru-RU" sz="2000" smtClean="0"/>
              <a:t>и секущей </a:t>
            </a:r>
            <a:r>
              <a:rPr lang="ru-RU" altLang="ru-RU" sz="2000" i="1" smtClean="0"/>
              <a:t>АВ</a:t>
            </a:r>
            <a:r>
              <a:rPr lang="ru-RU" altLang="ru-RU" sz="2000" smtClean="0"/>
              <a:t>) </a:t>
            </a:r>
            <a:r>
              <a:rPr lang="ru-RU" altLang="ru-RU" sz="2000" smtClean="0">
                <a:sym typeface="Symbol" pitchFamily="18" charset="2"/>
              </a:rPr>
              <a:t></a:t>
            </a:r>
            <a:r>
              <a:rPr lang="ru-RU" altLang="ru-RU" sz="2000" smtClean="0"/>
              <a:t> </a:t>
            </a:r>
            <a:r>
              <a:rPr lang="en-US" altLang="ru-RU" sz="2000" i="1" smtClean="0"/>
              <a:t>MN</a:t>
            </a:r>
            <a:r>
              <a:rPr lang="ru-RU" altLang="ru-RU" sz="2000" i="1" smtClean="0"/>
              <a:t> </a:t>
            </a:r>
            <a:r>
              <a:rPr lang="en-US" altLang="ru-RU" sz="2000" smtClean="0"/>
              <a:t>ll</a:t>
            </a:r>
            <a:r>
              <a:rPr lang="ru-RU" altLang="ru-RU" sz="2000" smtClean="0"/>
              <a:t> </a:t>
            </a:r>
            <a:r>
              <a:rPr lang="en-US" altLang="ru-RU" sz="2000" i="1" smtClean="0"/>
              <a:t>AC</a:t>
            </a:r>
            <a:r>
              <a:rPr lang="ru-RU" altLang="ru-RU" sz="2000" smtClean="0"/>
              <a:t> </a:t>
            </a: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i="1" smtClean="0"/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i="1" smtClean="0"/>
              <a:t>MN</a:t>
            </a:r>
            <a:r>
              <a:rPr lang="ru-RU" altLang="ru-RU" sz="2000" smtClean="0"/>
              <a:t>/</a:t>
            </a:r>
            <a:r>
              <a:rPr lang="en-US" altLang="ru-RU" sz="2000" i="1" smtClean="0"/>
              <a:t>AC=</a:t>
            </a:r>
            <a:r>
              <a:rPr lang="en-US" altLang="ru-RU" sz="2000" smtClean="0"/>
              <a:t>1/2</a:t>
            </a:r>
            <a:r>
              <a:rPr lang="ru-RU" altLang="ru-RU" sz="2000" smtClean="0"/>
              <a:t>  </a:t>
            </a:r>
            <a:r>
              <a:rPr lang="ru-RU" altLang="ru-RU" sz="2000" smtClean="0">
                <a:sym typeface="Symbol" pitchFamily="18" charset="2"/>
              </a:rPr>
              <a:t> </a:t>
            </a:r>
            <a:r>
              <a:rPr lang="en-US" altLang="ru-RU" sz="2000" i="1" smtClean="0"/>
              <a:t>MN</a:t>
            </a:r>
            <a:r>
              <a:rPr lang="en-US" altLang="ru-RU" sz="2000" smtClean="0"/>
              <a:t>=1/2 </a:t>
            </a:r>
            <a:r>
              <a:rPr lang="en-US" altLang="ru-RU" sz="2000" i="1" smtClean="0"/>
              <a:t>AC</a:t>
            </a:r>
            <a:r>
              <a:rPr lang="ru-RU" altLang="ru-RU" sz="2000" smtClean="0"/>
              <a:t>. </a:t>
            </a:r>
          </a:p>
          <a:p>
            <a:pPr marL="0" indent="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 smtClean="0"/>
              <a:t>Теорема доказана.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257175"/>
            <a:ext cx="2714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ru-RU" sz="11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1100"/>
              <a:t> </a:t>
            </a:r>
            <a:endParaRPr lang="ru-RU" altLang="ru-RU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257175"/>
            <a:ext cx="2714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ru-RU" sz="11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1100"/>
              <a:t> </a:t>
            </a:r>
            <a:endParaRPr lang="ru-RU" altLang="ru-RU">
              <a:latin typeface="Arial" charset="0"/>
            </a:endParaRP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5435600" y="3068638"/>
          <a:ext cx="3384550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4" imgW="3773424" imgH="2481072" progId="Visio.Drawing.11">
                  <p:embed/>
                </p:oleObj>
              </mc:Choice>
              <mc:Fallback>
                <p:oleObj name="Visio" r:id="rId4" imgW="3773424" imgH="2481072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068638"/>
                        <a:ext cx="3384550" cy="222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300788" y="6308725"/>
            <a:ext cx="2663825" cy="361950"/>
            <a:chOff x="3560" y="3884"/>
            <a:chExt cx="2087" cy="318"/>
          </a:xfrm>
        </p:grpSpPr>
        <p:sp>
          <p:nvSpPr>
            <p:cNvPr id="1036" name="AutoShape 23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560" y="3884"/>
              <a:ext cx="635" cy="318"/>
            </a:xfrm>
            <a:prstGeom prst="actionButtonBackPrevious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7" name="AutoShape 24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286" y="3884"/>
              <a:ext cx="635" cy="317"/>
            </a:xfrm>
            <a:prstGeom prst="actionButtonBeginning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AutoShape 2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012" y="3884"/>
              <a:ext cx="635" cy="318"/>
            </a:xfrm>
            <a:prstGeom prst="actionButtonForwardNex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altLang="ru-RU" sz="4300" smtClean="0"/>
              <a:t>Средняя линия треугольника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6983412" cy="5257800"/>
          </a:xfrm>
        </p:spPr>
        <p:txBody>
          <a:bodyPr/>
          <a:lstStyle/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600" b="1" i="1" smtClean="0"/>
              <a:t>Задача 1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smtClean="0"/>
              <a:t>Доказать, что </a:t>
            </a:r>
            <a:r>
              <a:rPr lang="ru-RU" altLang="ru-RU" sz="1300" b="1" smtClean="0"/>
              <a:t>медианы треугольника пересекаются в одной точке, которая делит каждую медиану в отношении 2:1, считая от вершины.</a:t>
            </a:r>
          </a:p>
          <a:p>
            <a:pPr marL="0" indent="173038" eaLnBrk="1" hangingPunct="1">
              <a:buFont typeface="Wingdings" pitchFamily="2" charset="2"/>
              <a:buNone/>
            </a:pPr>
            <a:endParaRPr lang="en-US" altLang="ru-RU" sz="1300" b="1" i="1" smtClean="0"/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b="1" i="1" smtClean="0"/>
              <a:t>Решение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smtClean="0"/>
              <a:t>Рассмотрим произвольный </a:t>
            </a:r>
            <a:r>
              <a:rPr lang="ru-RU" altLang="ru-RU" sz="1300" smtClean="0">
                <a:sym typeface="Symbol" pitchFamily="18" charset="2"/>
              </a:rPr>
              <a:t></a:t>
            </a:r>
            <a:r>
              <a:rPr lang="ru-RU" altLang="ru-RU" sz="1300" smtClean="0"/>
              <a:t>АВС. Обозначим буквой О                          точку пересечения его медиан АА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и ВВ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и проведём       </a:t>
            </a:r>
            <a:r>
              <a:rPr lang="en-US" altLang="ru-RU" sz="1300" smtClean="0"/>
              <a:t>   </a:t>
            </a:r>
            <a:r>
              <a:rPr lang="ru-RU" altLang="ru-RU" sz="1300" smtClean="0"/>
              <a:t>               среднюю линию 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этого треугольника. Отрезок 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В</a:t>
            </a:r>
            <a:r>
              <a:rPr lang="ru-RU" altLang="ru-RU" sz="1300" baseline="-25000" smtClean="0"/>
              <a:t>1</a:t>
            </a:r>
            <a:r>
              <a:rPr lang="en-US" altLang="ru-RU" sz="1300" smtClean="0"/>
              <a:t>ll</a:t>
            </a:r>
            <a:r>
              <a:rPr lang="ru-RU" altLang="ru-RU" sz="1300" smtClean="0"/>
              <a:t>АВ,</a:t>
            </a:r>
            <a:r>
              <a:rPr lang="en-US" altLang="ru-RU" sz="1300" smtClean="0"/>
              <a:t> </a:t>
            </a:r>
            <a:r>
              <a:rPr lang="ru-RU" altLang="ru-RU" sz="1300" smtClean="0"/>
              <a:t> </a:t>
            </a:r>
            <a:r>
              <a:rPr lang="en-US" altLang="ru-RU" sz="1300" smtClean="0"/>
              <a:t>              </a:t>
            </a:r>
            <a:r>
              <a:rPr lang="ru-RU" altLang="ru-RU" sz="1300" smtClean="0"/>
              <a:t>поэтому углы 1 и 2, а также углы 3 и 4 равны как накрест </a:t>
            </a:r>
            <a:r>
              <a:rPr lang="en-US" altLang="ru-RU" sz="1300" smtClean="0"/>
              <a:t>                      </a:t>
            </a:r>
            <a:r>
              <a:rPr lang="ru-RU" altLang="ru-RU" sz="1300" smtClean="0"/>
              <a:t>лежащие углы при пересечении параллельных прямых </a:t>
            </a:r>
            <a:r>
              <a:rPr lang="en-US" altLang="ru-RU" sz="1300" smtClean="0"/>
              <a:t>                              </a:t>
            </a:r>
            <a:r>
              <a:rPr lang="ru-RU" altLang="ru-RU" sz="1300" smtClean="0"/>
              <a:t>АВ и 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секущими АА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и ВВ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. Следовательно, </a:t>
            </a:r>
            <a:r>
              <a:rPr lang="ru-RU" altLang="ru-RU" sz="1300" smtClean="0">
                <a:sym typeface="Symbol" pitchFamily="18" charset="2"/>
              </a:rPr>
              <a:t></a:t>
            </a:r>
            <a:r>
              <a:rPr lang="ru-RU" altLang="ru-RU" sz="1300" smtClean="0"/>
              <a:t>АОВ и </a:t>
            </a:r>
            <a:r>
              <a:rPr lang="en-US" altLang="ru-RU" sz="1300" smtClean="0"/>
              <a:t>                                   </a:t>
            </a:r>
            <a:r>
              <a:rPr lang="ru-RU" altLang="ru-RU" sz="1300" smtClean="0">
                <a:sym typeface="Symbol" pitchFamily="18" charset="2"/>
              </a:rPr>
              <a:t></a:t>
            </a:r>
            <a:r>
              <a:rPr lang="ru-RU" altLang="ru-RU" sz="1300" smtClean="0"/>
              <a:t>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ОВ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подобны по двум углам, и, значит, их стороны</a:t>
            </a:r>
            <a:r>
              <a:rPr lang="en-US" altLang="ru-RU" sz="1300" smtClean="0"/>
              <a:t>           </a:t>
            </a:r>
            <a:r>
              <a:rPr lang="ru-RU" altLang="ru-RU" sz="1300" smtClean="0"/>
              <a:t> пропорциональны: АО/А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О=ВО/В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О=АВ/А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.</a:t>
            </a:r>
            <a:endParaRPr lang="en-US" altLang="ru-RU" sz="1300" smtClean="0"/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smtClean="0"/>
              <a:t>Но АВ=2А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, поэтому АО=2А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О и ВО=2В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О. Таким </a:t>
            </a:r>
            <a:r>
              <a:rPr lang="en-US" altLang="ru-RU" sz="1300" smtClean="0"/>
              <a:t>                         </a:t>
            </a:r>
            <a:r>
              <a:rPr lang="ru-RU" altLang="ru-RU" sz="1300" smtClean="0"/>
              <a:t>образом, точка О пересечения медиан АА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и ВВ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делит </a:t>
            </a:r>
            <a:r>
              <a:rPr lang="en-US" altLang="ru-RU" sz="1300" smtClean="0"/>
              <a:t>                       </a:t>
            </a:r>
            <a:r>
              <a:rPr lang="ru-RU" altLang="ru-RU" sz="1300" smtClean="0"/>
              <a:t>каждую из них в отношении 2:1, считая от вершины.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smtClean="0"/>
              <a:t>Аналогично доказывается, что точка пересечения </a:t>
            </a:r>
            <a:r>
              <a:rPr lang="en-US" altLang="ru-RU" sz="1300" smtClean="0"/>
              <a:t>                             </a:t>
            </a:r>
            <a:r>
              <a:rPr lang="ru-RU" altLang="ru-RU" sz="1300" smtClean="0"/>
              <a:t>медиан ВВ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и СС</a:t>
            </a:r>
            <a:r>
              <a:rPr lang="ru-RU" altLang="ru-RU" sz="1300" baseline="-25000" smtClean="0"/>
              <a:t>1</a:t>
            </a:r>
            <a:r>
              <a:rPr lang="ru-RU" altLang="ru-RU" sz="1300" smtClean="0"/>
              <a:t> делит каждую из них в отношении </a:t>
            </a:r>
            <a:r>
              <a:rPr lang="en-US" altLang="ru-RU" sz="1300" smtClean="0"/>
              <a:t>                                </a:t>
            </a:r>
            <a:r>
              <a:rPr lang="ru-RU" altLang="ru-RU" sz="1300" smtClean="0"/>
              <a:t>2:1, считая от вершины, и, следовательно, совпадает</a:t>
            </a:r>
            <a:r>
              <a:rPr lang="en-US" altLang="ru-RU" sz="1300" smtClean="0"/>
              <a:t>                             </a:t>
            </a:r>
            <a:r>
              <a:rPr lang="ru-RU" altLang="ru-RU" sz="1300" smtClean="0"/>
              <a:t> </a:t>
            </a:r>
            <a:r>
              <a:rPr lang="en-US" altLang="ru-RU" sz="1300" smtClean="0"/>
              <a:t>     </a:t>
            </a:r>
            <a:r>
              <a:rPr lang="ru-RU" altLang="ru-RU" sz="1300" smtClean="0"/>
              <a:t>с точкой О.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300" smtClean="0"/>
              <a:t>Итак, все три медианы </a:t>
            </a:r>
            <a:r>
              <a:rPr lang="ru-RU" altLang="ru-RU" sz="1300" smtClean="0">
                <a:sym typeface="Symbol" pitchFamily="18" charset="2"/>
              </a:rPr>
              <a:t></a:t>
            </a:r>
            <a:r>
              <a:rPr lang="ru-RU" altLang="ru-RU" sz="1300" smtClean="0"/>
              <a:t>АВС пересекаются в точке О и</a:t>
            </a:r>
            <a:r>
              <a:rPr lang="en-US" altLang="ru-RU" sz="1300" smtClean="0"/>
              <a:t>                     </a:t>
            </a:r>
            <a:r>
              <a:rPr lang="ru-RU" altLang="ru-RU" sz="1300" smtClean="0"/>
              <a:t> делятся ею в отношении 2:1, считая от вершины. ч.т.д.</a:t>
            </a:r>
          </a:p>
          <a:p>
            <a:pPr marL="0" indent="173038" eaLnBrk="1" hangingPunct="1">
              <a:buFont typeface="Wingdings" pitchFamily="2" charset="2"/>
              <a:buNone/>
            </a:pPr>
            <a:endParaRPr lang="ru-RU" altLang="ru-RU" sz="1300" b="1" i="1" smtClean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724525" y="2349500"/>
          <a:ext cx="315436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3" imgW="3273857" imgH="3303118" progId="Visio.Drawing.11">
                  <p:embed/>
                </p:oleObj>
              </mc:Choice>
              <mc:Fallback>
                <p:oleObj name="Visio" r:id="rId3" imgW="3273857" imgH="330311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349500"/>
                        <a:ext cx="3154363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00788" y="6308725"/>
            <a:ext cx="2663825" cy="361950"/>
            <a:chOff x="3560" y="3884"/>
            <a:chExt cx="2087" cy="318"/>
          </a:xfrm>
        </p:grpSpPr>
        <p:sp>
          <p:nvSpPr>
            <p:cNvPr id="2054" name="AutoShape 11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560" y="3884"/>
              <a:ext cx="635" cy="318"/>
            </a:xfrm>
            <a:prstGeom prst="actionButtonBackPrevious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5" name="AutoShape 12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286" y="3884"/>
              <a:ext cx="635" cy="317"/>
            </a:xfrm>
            <a:prstGeom prst="actionButtonBeginning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6" name="AutoShape 1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012" y="3884"/>
              <a:ext cx="635" cy="318"/>
            </a:xfrm>
            <a:prstGeom prst="actionButtonForwardNex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Пропорциональные отрезки в прямоугольном треугольнике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27913" cy="5716588"/>
          </a:xfrm>
        </p:spPr>
        <p:txBody>
          <a:bodyPr/>
          <a:lstStyle/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600" b="1" i="1" smtClean="0"/>
              <a:t>Задача 2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/>
              <a:t>Доказать, что </a:t>
            </a:r>
            <a:r>
              <a:rPr lang="ru-RU" altLang="ru-RU" sz="1400" b="1" smtClean="0"/>
              <a:t>высота прямоугольного треугольника, проведённая из вершины прямого угла, разделяет треугольник на два подобных прямоугольных треугольника, каждый из которых подобен данному треугольнику.</a:t>
            </a:r>
          </a:p>
          <a:p>
            <a:pPr marL="0" indent="173038" eaLnBrk="1" hangingPunct="1">
              <a:buFont typeface="Wingdings" pitchFamily="2" charset="2"/>
              <a:buNone/>
            </a:pPr>
            <a:endParaRPr lang="en-US" altLang="ru-RU" sz="1400" b="1" i="1" smtClean="0"/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b="1" i="1" smtClean="0"/>
              <a:t>Решение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/>
              <a:t>Пусть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АВС – прямоугольный треугольник с прямым                              углом С, С</a:t>
            </a:r>
            <a:r>
              <a:rPr lang="en-US" altLang="ru-RU" sz="1400" smtClean="0"/>
              <a:t>D</a:t>
            </a:r>
            <a:r>
              <a:rPr lang="ru-RU" altLang="ru-RU" sz="1400" smtClean="0"/>
              <a:t> – высота, проведённая из вершины С к                          гипотенузе АВ. 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/>
              <a:t>Докажем, что: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АВС и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АС</a:t>
            </a:r>
            <a:r>
              <a:rPr lang="en-US" altLang="ru-RU" sz="1400" smtClean="0"/>
              <a:t>D</a:t>
            </a:r>
            <a:r>
              <a:rPr lang="ru-RU" altLang="ru-RU" sz="1400" smtClean="0"/>
              <a:t>,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АВС и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СВ</a:t>
            </a:r>
            <a:r>
              <a:rPr lang="en-US" altLang="ru-RU" sz="1400" smtClean="0"/>
              <a:t>D, </a:t>
            </a:r>
            <a:r>
              <a:rPr lang="en-US" altLang="ru-RU" sz="1400" smtClean="0">
                <a:sym typeface="Symbol" pitchFamily="18" charset="2"/>
              </a:rPr>
              <a:t></a:t>
            </a:r>
            <a:r>
              <a:rPr lang="en-US" altLang="ru-RU" sz="1400" smtClean="0"/>
              <a:t>ACD </a:t>
            </a:r>
            <a:r>
              <a:rPr lang="ru-RU" altLang="ru-RU" sz="1400" smtClean="0"/>
              <a:t>                                          и</a:t>
            </a:r>
            <a:r>
              <a:rPr lang="en-US" altLang="ru-RU" sz="1400" smtClean="0"/>
              <a:t> </a:t>
            </a:r>
            <a:r>
              <a:rPr lang="en-US" altLang="ru-RU" sz="1400" smtClean="0">
                <a:sym typeface="Symbol" pitchFamily="18" charset="2"/>
              </a:rPr>
              <a:t></a:t>
            </a:r>
            <a:r>
              <a:rPr lang="en-US" altLang="ru-RU" sz="1400" smtClean="0"/>
              <a:t>CBD </a:t>
            </a:r>
            <a:r>
              <a:rPr lang="ru-RU" altLang="ru-RU" sz="1400" smtClean="0"/>
              <a:t>- подобны.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АВС и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АС</a:t>
            </a:r>
            <a:r>
              <a:rPr lang="en-US" altLang="ru-RU" sz="1400" smtClean="0"/>
              <a:t>D</a:t>
            </a:r>
            <a:r>
              <a:rPr lang="ru-RU" altLang="ru-RU" sz="1400" smtClean="0"/>
              <a:t> подобны по первому признаку подобия                      треугольников (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А – общий,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АСВ =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en-US" altLang="ru-RU" sz="1400" smtClean="0"/>
              <a:t>ACD</a:t>
            </a:r>
            <a:r>
              <a:rPr lang="ru-RU" altLang="ru-RU" sz="1400" smtClean="0"/>
              <a:t> </a:t>
            </a:r>
            <a:r>
              <a:rPr lang="en-US" altLang="ru-RU" sz="1400" smtClean="0"/>
              <a:t>=</a:t>
            </a:r>
            <a:r>
              <a:rPr lang="ru-RU" altLang="ru-RU" sz="1400" smtClean="0"/>
              <a:t> </a:t>
            </a:r>
            <a:r>
              <a:rPr lang="en-US" altLang="ru-RU" sz="1400" smtClean="0"/>
              <a:t>90</a:t>
            </a:r>
            <a:r>
              <a:rPr lang="en-US" altLang="ru-RU" sz="1400" smtClean="0">
                <a:sym typeface="Symbol" pitchFamily="18" charset="2"/>
              </a:rPr>
              <a:t></a:t>
            </a:r>
            <a:r>
              <a:rPr lang="ru-RU" altLang="ru-RU" sz="1400" smtClean="0"/>
              <a:t>). 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/>
              <a:t>Точно так же подобны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АВС и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en-US" altLang="ru-RU" sz="1400" smtClean="0"/>
              <a:t>CBD</a:t>
            </a:r>
            <a:r>
              <a:rPr lang="ru-RU" altLang="ru-RU" sz="1400" smtClean="0"/>
              <a:t> (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В – общий и                              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АСВ =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en-US" altLang="ru-RU" sz="1400" smtClean="0"/>
              <a:t>BDC=90</a:t>
            </a:r>
            <a:r>
              <a:rPr lang="en-US" altLang="ru-RU" sz="1400" smtClean="0">
                <a:sym typeface="Symbol" pitchFamily="18" charset="2"/>
              </a:rPr>
              <a:t></a:t>
            </a:r>
            <a:r>
              <a:rPr lang="ru-RU" altLang="ru-RU" sz="1400" smtClean="0"/>
              <a:t>), поэтому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А =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ВС</a:t>
            </a:r>
            <a:r>
              <a:rPr lang="en-US" altLang="ru-RU" sz="1400" smtClean="0"/>
              <a:t>D</a:t>
            </a:r>
            <a:r>
              <a:rPr lang="ru-RU" altLang="ru-RU" sz="1400" smtClean="0"/>
              <a:t>. </a:t>
            </a:r>
          </a:p>
          <a:p>
            <a:pPr marL="0" indent="173038" eaLnBrk="1" hangingPunct="1">
              <a:buFont typeface="Wingdings" pitchFamily="2" charset="2"/>
              <a:buNone/>
            </a:pPr>
            <a:r>
              <a:rPr lang="ru-RU" altLang="ru-RU" sz="1400" smtClean="0"/>
              <a:t>Наконец,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ru-RU" altLang="ru-RU" sz="1400" smtClean="0"/>
              <a:t>АС</a:t>
            </a:r>
            <a:r>
              <a:rPr lang="en-US" altLang="ru-RU" sz="1400" smtClean="0"/>
              <a:t>D </a:t>
            </a:r>
            <a:r>
              <a:rPr lang="ru-RU" altLang="ru-RU" sz="1400" smtClean="0"/>
              <a:t>и </a:t>
            </a:r>
            <a:r>
              <a:rPr lang="ru-RU" altLang="ru-RU" sz="1400" smtClean="0">
                <a:sym typeface="Symbol" pitchFamily="18" charset="2"/>
              </a:rPr>
              <a:t></a:t>
            </a:r>
            <a:r>
              <a:rPr lang="en-US" altLang="ru-RU" sz="1400" smtClean="0"/>
              <a:t>CBD </a:t>
            </a:r>
            <a:r>
              <a:rPr lang="ru-RU" altLang="ru-RU" sz="1400" smtClean="0"/>
              <a:t>также подобны по первому                             признаку подобия (в этих треугольниках углы с                                   вершиной </a:t>
            </a:r>
            <a:r>
              <a:rPr lang="en-US" altLang="ru-RU" sz="1400" smtClean="0"/>
              <a:t>D</a:t>
            </a:r>
            <a:r>
              <a:rPr lang="ru-RU" altLang="ru-RU" sz="1400" smtClean="0"/>
              <a:t> прямые и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ru-RU" altLang="ru-RU" sz="1400" smtClean="0"/>
              <a:t>А = </a:t>
            </a:r>
            <a:r>
              <a:rPr lang="ru-RU" altLang="ru-RU" sz="1400" smtClean="0">
                <a:sym typeface="Symbol" pitchFamily="18" charset="2"/>
              </a:rPr>
              <a:t></a:t>
            </a:r>
            <a:r>
              <a:rPr lang="en-US" altLang="ru-RU" sz="1400" smtClean="0"/>
              <a:t>BCD</a:t>
            </a:r>
            <a:r>
              <a:rPr lang="ru-RU" altLang="ru-RU" sz="1400" smtClean="0"/>
              <a:t>), ч.т.д.</a:t>
            </a:r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5940425" y="3429000"/>
          <a:ext cx="2843213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3" imgW="4478122" imgH="2408225" progId="Visio.Drawing.11">
                  <p:embed/>
                </p:oleObj>
              </mc:Choice>
              <mc:Fallback>
                <p:oleObj name="Visio" r:id="rId3" imgW="4478122" imgH="2408225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429000"/>
                        <a:ext cx="2843213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5867400" y="522922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/>
              <a:t>А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8532813" y="5229225"/>
            <a:ext cx="35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/>
              <a:t>В</a:t>
            </a:r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7667625" y="522922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ru-RU" b="1"/>
              <a:t>D</a:t>
            </a:r>
            <a:endParaRPr lang="ru-RU" altLang="ru-RU" b="1"/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7667625" y="30686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/>
              <a:t>С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300788" y="6308725"/>
            <a:ext cx="2663825" cy="361950"/>
            <a:chOff x="3560" y="3884"/>
            <a:chExt cx="2087" cy="318"/>
          </a:xfrm>
        </p:grpSpPr>
        <p:sp>
          <p:nvSpPr>
            <p:cNvPr id="3082" name="AutoShape 28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560" y="3884"/>
              <a:ext cx="635" cy="318"/>
            </a:xfrm>
            <a:prstGeom prst="actionButtonBackPrevious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3" name="AutoShape 29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286" y="3884"/>
              <a:ext cx="635" cy="317"/>
            </a:xfrm>
            <a:prstGeom prst="actionButtonBeginning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4" name="AutoShape 30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012" y="3884"/>
              <a:ext cx="635" cy="318"/>
            </a:xfrm>
            <a:prstGeom prst="actionButtonForwardNex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4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4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4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4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0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0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 авторе…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75163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smtClean="0"/>
              <a:t>Вер… М…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smtClean="0"/>
              <a:t>Ученица 8 А класса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smtClean="0"/>
              <a:t>Школы № 603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400" smtClean="0"/>
              <a:t>При создании данной презентации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400" smtClean="0"/>
              <a:t>использовался учебник Геометрии. Авторы: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400" smtClean="0"/>
              <a:t> Л.С. Атанасян, В.Ф. Бутузов,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400" smtClean="0"/>
              <a:t>С.Б. Кадомцев, Э.Г. Позняк, И.И. Юдина.</a:t>
            </a:r>
          </a:p>
        </p:txBody>
      </p:sp>
      <p:sp>
        <p:nvSpPr>
          <p:cNvPr id="5735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45350" y="6308725"/>
            <a:ext cx="811213" cy="3619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73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809625" cy="360363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51" grpId="0" animBg="1"/>
      <p:bldP spid="57352" grpId="0" animBg="1"/>
    </p:bldLst>
  </p:timing>
</p:sld>
</file>

<file path=ppt/theme/theme1.xml><?xml version="1.0" encoding="utf-8"?>
<a:theme xmlns:a="http://schemas.openxmlformats.org/drawingml/2006/main" name="Уровень">
  <a:themeElements>
    <a:clrScheme name="Уровень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323</TotalTime>
  <Words>582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Verdana</vt:lpstr>
      <vt:lpstr>Arial</vt:lpstr>
      <vt:lpstr>Garamond</vt:lpstr>
      <vt:lpstr>Wingdings</vt:lpstr>
      <vt:lpstr>Calibri</vt:lpstr>
      <vt:lpstr>Times New Roman</vt:lpstr>
      <vt:lpstr>French Script MT</vt:lpstr>
      <vt:lpstr>Symbol</vt:lpstr>
      <vt:lpstr>Уровень</vt:lpstr>
      <vt:lpstr>Microsoft Visio Drawing</vt:lpstr>
      <vt:lpstr>Презентация PowerPoint</vt:lpstr>
      <vt:lpstr>Применение подобия к доказательству теорем и решению задач</vt:lpstr>
      <vt:lpstr>Средняя линия треугольника</vt:lpstr>
      <vt:lpstr>Средняя линия треугольника</vt:lpstr>
      <vt:lpstr>Средняя линия треугольника</vt:lpstr>
      <vt:lpstr>Пропорциональные отрезки в прямоугольном треугольнике</vt:lpstr>
      <vt:lpstr>Об авторе…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подобия к доказательству теорем и решению задач</dc:title>
  <dc:creator>user</dc:creator>
  <cp:lastModifiedBy>Венера Узбековна</cp:lastModifiedBy>
  <cp:revision>9</cp:revision>
  <dcterms:created xsi:type="dcterms:W3CDTF">2010-02-15T18:16:31Z</dcterms:created>
  <dcterms:modified xsi:type="dcterms:W3CDTF">2014-10-12T14:26:51Z</dcterms:modified>
</cp:coreProperties>
</file>