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3" r:id="rId1"/>
  </p:sld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1014" y="5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228600" y="2889250"/>
            <a:ext cx="8610600" cy="201613"/>
            <a:chOff x="144" y="1680"/>
            <a:chExt cx="5424" cy="144"/>
          </a:xfrm>
        </p:grpSpPr>
        <p:sp>
          <p:nvSpPr>
            <p:cNvPr id="5" name="Rectangle 8"/>
            <p:cNvSpPr>
              <a:spLocks noChangeArrowheads="1"/>
            </p:cNvSpPr>
            <p:nvPr userDrawn="1"/>
          </p:nvSpPr>
          <p:spPr bwMode="auto">
            <a:xfrm>
              <a:off x="144" y="1680"/>
              <a:ext cx="1808" cy="14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Rectangle 9"/>
            <p:cNvSpPr>
              <a:spLocks noChangeArrowheads="1"/>
            </p:cNvSpPr>
            <p:nvPr userDrawn="1"/>
          </p:nvSpPr>
          <p:spPr bwMode="auto">
            <a:xfrm>
              <a:off x="1952" y="1680"/>
              <a:ext cx="1808" cy="14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Rectangle 10"/>
            <p:cNvSpPr>
              <a:spLocks noChangeArrowheads="1"/>
            </p:cNvSpPr>
            <p:nvPr userDrawn="1"/>
          </p:nvSpPr>
          <p:spPr bwMode="auto">
            <a:xfrm>
              <a:off x="3760" y="1680"/>
              <a:ext cx="1808" cy="144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2127250"/>
          </a:xfrm>
        </p:spPr>
        <p:txBody>
          <a:bodyPr/>
          <a:lstStyle>
            <a:lvl1pPr algn="ctr">
              <a:defRPr sz="58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70250"/>
            <a:ext cx="6400800" cy="2209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A9D9C70-D359-4BF2-B7BF-31EAB23634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8535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6EB19E-A048-4F44-86A3-022DF3559C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3440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CA851-6AF3-4E57-9AFE-29273DBF9D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76389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7EA3EC-19A9-4D4E-9CD9-BA37F1D80A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9262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BE2E92-0898-4BA8-BF98-639D0F9869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2721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917FA6-C532-438B-94A4-8E6DD4E955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8238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D89EB9-5B82-4B4F-A343-5FAF00602C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6266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48E181-3A82-40B2-84C2-23F281FC8E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785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F337A7-E715-4CC2-9EFD-35CB86BC9F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2649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8222B2-4FA3-4547-8741-E590E450F6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97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343B6D-3850-4659-88E6-F9A0C61B1B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7402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7F1A57-9B03-4703-94F2-ABB93E9285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3576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/>
            </a:lvl1pPr>
          </a:lstStyle>
          <a:p>
            <a:pPr>
              <a:defRPr/>
            </a:pPr>
            <a:fld id="{0B0BB3B7-3010-41BE-9F0E-CB9EA3BC6A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38919" name="Rectangle 7"/>
          <p:cNvSpPr>
            <a:spLocks noChangeArrowheads="1"/>
          </p:cNvSpPr>
          <p:nvPr/>
        </p:nvSpPr>
        <p:spPr bwMode="auto">
          <a:xfrm>
            <a:off x="0" y="0"/>
            <a:ext cx="228600" cy="22860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 sz="2400">
              <a:latin typeface="Times New Roman" pitchFamily="18" charset="0"/>
            </a:endParaRPr>
          </a:p>
        </p:txBody>
      </p:sp>
      <p:sp>
        <p:nvSpPr>
          <p:cNvPr id="38920" name="Line 8"/>
          <p:cNvSpPr>
            <a:spLocks noChangeShapeType="1"/>
          </p:cNvSpPr>
          <p:nvPr/>
        </p:nvSpPr>
        <p:spPr bwMode="auto">
          <a:xfrm>
            <a:off x="457200" y="1447800"/>
            <a:ext cx="80772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8921" name="Rectangle 9"/>
          <p:cNvSpPr>
            <a:spLocks noChangeArrowheads="1"/>
          </p:cNvSpPr>
          <p:nvPr/>
        </p:nvSpPr>
        <p:spPr bwMode="auto">
          <a:xfrm>
            <a:off x="0" y="2286000"/>
            <a:ext cx="228600" cy="22860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 sz="2400">
              <a:latin typeface="Times New Roman" pitchFamily="18" charset="0"/>
            </a:endParaRPr>
          </a:p>
        </p:txBody>
      </p:sp>
      <p:sp>
        <p:nvSpPr>
          <p:cNvPr id="38922" name="Rectangle 10"/>
          <p:cNvSpPr>
            <a:spLocks noChangeArrowheads="1"/>
          </p:cNvSpPr>
          <p:nvPr/>
        </p:nvSpPr>
        <p:spPr bwMode="auto">
          <a:xfrm>
            <a:off x="0" y="4572000"/>
            <a:ext cx="228600" cy="22860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 sz="240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p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609006" y="1916832"/>
            <a:ext cx="6220588" cy="28695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ru-RU" b="1" dirty="0">
                <a:solidFill>
                  <a:schemeClr val="tx2"/>
                </a:solidFill>
              </a:rPr>
              <a:t>Бессонова Светлана Александровна</a:t>
            </a:r>
          </a:p>
          <a:p>
            <a:pPr>
              <a:lnSpc>
                <a:spcPct val="130000"/>
              </a:lnSpc>
              <a:spcBef>
                <a:spcPts val="500"/>
              </a:spcBef>
              <a:spcAft>
                <a:spcPts val="500"/>
              </a:spcAft>
            </a:pPr>
            <a:r>
              <a:rPr lang="ru-RU" b="1" dirty="0">
                <a:solidFill>
                  <a:schemeClr val="tx2"/>
                </a:solidFill>
              </a:rPr>
              <a:t>учитель </a:t>
            </a:r>
            <a:r>
              <a:rPr lang="ru-RU" b="1" dirty="0" smtClean="0">
                <a:solidFill>
                  <a:schemeClr val="tx2"/>
                </a:solidFill>
              </a:rPr>
              <a:t>математики</a:t>
            </a:r>
          </a:p>
          <a:p>
            <a:pPr>
              <a:lnSpc>
                <a:spcPct val="130000"/>
              </a:lnSpc>
              <a:spcBef>
                <a:spcPts val="500"/>
              </a:spcBef>
              <a:spcAft>
                <a:spcPts val="500"/>
              </a:spcAft>
            </a:pPr>
            <a:endParaRPr lang="ru-RU" b="1" dirty="0">
              <a:solidFill>
                <a:schemeClr val="tx2"/>
              </a:solidFill>
            </a:endParaRPr>
          </a:p>
          <a:p>
            <a:pPr>
              <a:lnSpc>
                <a:spcPct val="130000"/>
              </a:lnSpc>
            </a:pPr>
            <a:r>
              <a:rPr lang="ru-RU" b="1" dirty="0">
                <a:solidFill>
                  <a:schemeClr val="tx2"/>
                </a:solidFill>
              </a:rPr>
              <a:t>Государственное бюджетное общеобразовательное учреждение</a:t>
            </a:r>
          </a:p>
          <a:p>
            <a:pPr>
              <a:lnSpc>
                <a:spcPct val="130000"/>
              </a:lnSpc>
            </a:pPr>
            <a:r>
              <a:rPr lang="ru-RU" b="1" dirty="0">
                <a:solidFill>
                  <a:schemeClr val="tx2"/>
                </a:solidFill>
              </a:rPr>
              <a:t>средняя общеобразовательная школа №603 </a:t>
            </a:r>
          </a:p>
          <a:p>
            <a:pPr>
              <a:lnSpc>
                <a:spcPct val="130000"/>
              </a:lnSpc>
            </a:pPr>
            <a:r>
              <a:rPr lang="ru-RU" b="1" dirty="0">
                <a:solidFill>
                  <a:schemeClr val="tx2"/>
                </a:solidFill>
              </a:rPr>
              <a:t>Фрунзенского района Санкт-Петербурга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5815158"/>
            <a:ext cx="6132513" cy="525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Рисунок 4" descr="naukograd 2013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14475" y="380958"/>
            <a:ext cx="611505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14900758"/>
      </p:ext>
    </p:extLst>
  </p:cSld>
  <p:clrMapOvr>
    <a:masterClrMapping/>
  </p:clrMapOvr>
  <p:transition advTm="5515">
    <p:cover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7088" y="836613"/>
            <a:ext cx="7340600" cy="1643062"/>
          </a:xfrm>
        </p:spPr>
        <p:txBody>
          <a:bodyPr/>
          <a:lstStyle/>
          <a:p>
            <a:pPr eaLnBrk="1" hangingPunct="1"/>
            <a:r>
              <a:rPr lang="ru-RU" altLang="ru-RU" sz="4300" smtClean="0">
                <a:latin typeface="French Script MT" pitchFamily="66" charset="0"/>
              </a:rPr>
              <a:t>Применение подобия к доказательству теорем и решению задач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8313" y="3933825"/>
            <a:ext cx="3600450" cy="6953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2100" dirty="0" smtClean="0">
                <a:hlinkClick r:id="rId2" action="ppaction://hlinksldjump"/>
              </a:rPr>
              <a:t>Средняя линия треугольника</a:t>
            </a:r>
            <a:endParaRPr lang="ru-RU" altLang="ru-RU" sz="2100" dirty="0" smtClean="0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4643438" y="3860800"/>
            <a:ext cx="4319587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ru-RU" altLang="ru-RU" sz="2100" dirty="0">
                <a:hlinkClick r:id="rId3" action="ppaction://hlinksldjump"/>
              </a:rPr>
              <a:t>Пропорциональные отрезки в прямоугольном треугольнике</a:t>
            </a:r>
            <a:endParaRPr lang="ru-RU" altLang="ru-RU" sz="2100" dirty="0"/>
          </a:p>
        </p:txBody>
      </p:sp>
      <p:sp>
        <p:nvSpPr>
          <p:cNvPr id="2054" name="AutoShape 6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153400" y="6308725"/>
            <a:ext cx="811213" cy="36195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  <p:bldP spid="2052" grpId="0"/>
      <p:bldP spid="205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063625"/>
          </a:xfrm>
        </p:spPr>
        <p:txBody>
          <a:bodyPr/>
          <a:lstStyle/>
          <a:p>
            <a:pPr algn="ctr" eaLnBrk="1" hangingPunct="1"/>
            <a:r>
              <a:rPr lang="ru-RU" altLang="ru-RU" sz="3900" smtClean="0"/>
              <a:t>Средняя линия треугольника</a:t>
            </a:r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773238"/>
            <a:ext cx="8424862" cy="3455987"/>
          </a:xfrm>
        </p:spPr>
        <p:txBody>
          <a:bodyPr/>
          <a:lstStyle/>
          <a:p>
            <a:pPr marL="0" indent="536575" algn="ctr" eaLnBrk="1" hangingPunct="1">
              <a:buFont typeface="Wingdings" pitchFamily="2" charset="2"/>
              <a:buNone/>
            </a:pPr>
            <a:endParaRPr lang="ru-RU" altLang="ru-RU" sz="2400" b="1" i="1" smtClean="0"/>
          </a:p>
          <a:p>
            <a:pPr marL="0" indent="536575" algn="ctr" eaLnBrk="1" hangingPunct="1">
              <a:buFont typeface="Wingdings" pitchFamily="2" charset="2"/>
              <a:buNone/>
            </a:pPr>
            <a:r>
              <a:rPr lang="ru-RU" altLang="ru-RU" sz="2400" b="1" i="1" smtClean="0"/>
              <a:t>Средней линией треугольника</a:t>
            </a:r>
            <a:r>
              <a:rPr lang="ru-RU" altLang="ru-RU" sz="2400" smtClean="0"/>
              <a:t> называется отрезок, соединяющий середины двух его сторон.</a:t>
            </a:r>
          </a:p>
          <a:p>
            <a:pPr marL="0" indent="536575" algn="ctr" eaLnBrk="1" hangingPunct="1">
              <a:buFont typeface="Wingdings" pitchFamily="2" charset="2"/>
              <a:buNone/>
            </a:pPr>
            <a:endParaRPr lang="ru-RU" altLang="ru-RU" sz="2400" b="1" i="1" smtClean="0"/>
          </a:p>
          <a:p>
            <a:pPr marL="0" indent="536575" algn="ctr" eaLnBrk="1" hangingPunct="1">
              <a:buFont typeface="Wingdings" pitchFamily="2" charset="2"/>
              <a:buNone/>
            </a:pPr>
            <a:endParaRPr lang="ru-RU" altLang="ru-RU" sz="2000" b="1" i="1" smtClean="0"/>
          </a:p>
          <a:p>
            <a:pPr marL="0" indent="536575" eaLnBrk="1" hangingPunct="1">
              <a:buFont typeface="Wingdings" pitchFamily="2" charset="2"/>
              <a:buNone/>
            </a:pPr>
            <a:r>
              <a:rPr lang="ru-RU" altLang="ru-RU" sz="2400" b="1" i="1" u="sng" smtClean="0"/>
              <a:t>Теорема:</a:t>
            </a:r>
            <a:r>
              <a:rPr lang="ru-RU" altLang="ru-RU" sz="2400" smtClean="0"/>
              <a:t> </a:t>
            </a:r>
            <a:r>
              <a:rPr lang="ru-RU" altLang="ru-RU" sz="2400" b="1" smtClean="0"/>
              <a:t>средняя линия треугольника </a:t>
            </a:r>
            <a:r>
              <a:rPr lang="en-US" altLang="ru-RU" sz="2400" b="1" smtClean="0"/>
              <a:t> </a:t>
            </a:r>
          </a:p>
          <a:p>
            <a:pPr marL="0" indent="536575" eaLnBrk="1" hangingPunct="1">
              <a:buFont typeface="Wingdings" pitchFamily="2" charset="2"/>
              <a:buNone/>
            </a:pPr>
            <a:r>
              <a:rPr lang="en-US" altLang="ru-RU" sz="2400" b="1" smtClean="0"/>
              <a:t>          </a:t>
            </a:r>
            <a:r>
              <a:rPr lang="ru-RU" altLang="ru-RU" sz="2400" b="1" smtClean="0"/>
              <a:t>     параллельна одной из его сторон </a:t>
            </a:r>
            <a:endParaRPr lang="en-US" altLang="ru-RU" sz="2400" b="1" smtClean="0"/>
          </a:p>
          <a:p>
            <a:pPr marL="0" indent="536575" eaLnBrk="1" hangingPunct="1">
              <a:buFont typeface="Wingdings" pitchFamily="2" charset="2"/>
              <a:buNone/>
            </a:pPr>
            <a:r>
              <a:rPr lang="ru-RU" altLang="ru-RU" sz="2400" b="1" smtClean="0"/>
              <a:t>      </a:t>
            </a:r>
            <a:r>
              <a:rPr lang="en-US" altLang="ru-RU" sz="2400" b="1" smtClean="0"/>
              <a:t>         </a:t>
            </a:r>
            <a:r>
              <a:rPr lang="ru-RU" altLang="ru-RU" sz="2400" b="1" smtClean="0"/>
              <a:t>и равна половине этой стороны.</a:t>
            </a:r>
          </a:p>
        </p:txBody>
      </p:sp>
      <p:sp>
        <p:nvSpPr>
          <p:cNvPr id="40969" name="AutoShape 9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6300788" y="6308725"/>
            <a:ext cx="811212" cy="36195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40971" name="AutoShape 11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227888" y="6308725"/>
            <a:ext cx="809625" cy="360363"/>
          </a:xfrm>
          <a:prstGeom prst="actionButtonBeginning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40973" name="AutoShape 13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153400" y="6308725"/>
            <a:ext cx="811213" cy="36195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0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2000"/>
                                        <p:tgtEl>
                                          <p:spTgt spid="409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409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2000"/>
                                        <p:tgtEl>
                                          <p:spTgt spid="409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2000"/>
                                        <p:tgtEl>
                                          <p:spTgt spid="409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2000"/>
                                        <p:tgtEl>
                                          <p:spTgt spid="40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2000"/>
                                        <p:tgtEl>
                                          <p:spTgt spid="40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40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2" grpId="0"/>
      <p:bldP spid="40969" grpId="0" animBg="1"/>
      <p:bldP spid="40971" grpId="0" animBg="1"/>
      <p:bldP spid="4097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063625"/>
          </a:xfrm>
        </p:spPr>
        <p:txBody>
          <a:bodyPr/>
          <a:lstStyle/>
          <a:p>
            <a:pPr algn="ctr" eaLnBrk="1" hangingPunct="1"/>
            <a:r>
              <a:rPr lang="ru-RU" altLang="ru-RU" sz="3900" smtClean="0"/>
              <a:t>Средняя линия треугольника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91513" cy="5068888"/>
          </a:xfrm>
        </p:spPr>
        <p:txBody>
          <a:bodyPr/>
          <a:lstStyle/>
          <a:p>
            <a:pPr marL="0" indent="36195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000" b="1" i="1" smtClean="0"/>
              <a:t>Доказательство теоремы о средней линии треугольника</a:t>
            </a:r>
          </a:p>
          <a:p>
            <a:pPr marL="0" indent="361950"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altLang="ru-RU" sz="2000" smtClean="0"/>
          </a:p>
          <a:p>
            <a:pPr marL="0" indent="36195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000" smtClean="0"/>
              <a:t>Пусть</a:t>
            </a:r>
            <a:r>
              <a:rPr lang="ru-RU" altLang="ru-RU" sz="2000" i="1" smtClean="0"/>
              <a:t> </a:t>
            </a:r>
            <a:r>
              <a:rPr lang="en-US" altLang="ru-RU" sz="2000" i="1" smtClean="0"/>
              <a:t>MN</a:t>
            </a:r>
            <a:r>
              <a:rPr lang="en-US" altLang="ru-RU" sz="2000" smtClean="0"/>
              <a:t> – </a:t>
            </a:r>
            <a:r>
              <a:rPr lang="ru-RU" altLang="ru-RU" sz="2000" smtClean="0"/>
              <a:t>средняя линия </a:t>
            </a:r>
            <a:r>
              <a:rPr lang="ru-RU" altLang="ru-RU" sz="2000" smtClean="0">
                <a:sym typeface="Symbol" pitchFamily="18" charset="2"/>
              </a:rPr>
              <a:t></a:t>
            </a:r>
            <a:r>
              <a:rPr lang="en-US" altLang="ru-RU" sz="2000" i="1" smtClean="0"/>
              <a:t>ABC</a:t>
            </a:r>
            <a:r>
              <a:rPr lang="en-US" altLang="ru-RU" sz="2000" smtClean="0"/>
              <a:t>. </a:t>
            </a:r>
            <a:r>
              <a:rPr lang="ru-RU" altLang="ru-RU" sz="2000" smtClean="0"/>
              <a:t>                       Докажем, что </a:t>
            </a:r>
            <a:r>
              <a:rPr lang="en-US" altLang="ru-RU" sz="2000" i="1" smtClean="0"/>
              <a:t>MN</a:t>
            </a:r>
            <a:r>
              <a:rPr lang="ru-RU" altLang="ru-RU" sz="2000" i="1" smtClean="0"/>
              <a:t> </a:t>
            </a:r>
            <a:r>
              <a:rPr lang="en-US" altLang="ru-RU" sz="2000" smtClean="0"/>
              <a:t>ll</a:t>
            </a:r>
            <a:r>
              <a:rPr lang="ru-RU" altLang="ru-RU" sz="2000" smtClean="0"/>
              <a:t> </a:t>
            </a:r>
            <a:r>
              <a:rPr lang="en-US" altLang="ru-RU" sz="2000" i="1" smtClean="0"/>
              <a:t>AC</a:t>
            </a:r>
            <a:r>
              <a:rPr lang="ru-RU" altLang="ru-RU" sz="2000" smtClean="0"/>
              <a:t> и</a:t>
            </a:r>
            <a:r>
              <a:rPr lang="ru-RU" altLang="ru-RU" sz="2000" i="1" smtClean="0"/>
              <a:t> </a:t>
            </a:r>
            <a:r>
              <a:rPr lang="en-US" altLang="ru-RU" sz="2000" i="1" smtClean="0"/>
              <a:t>MN</a:t>
            </a:r>
            <a:r>
              <a:rPr lang="en-US" altLang="ru-RU" sz="2000" smtClean="0"/>
              <a:t>=1</a:t>
            </a:r>
            <a:r>
              <a:rPr lang="ru-RU" altLang="ru-RU" sz="2000" smtClean="0"/>
              <a:t>/2 </a:t>
            </a:r>
            <a:r>
              <a:rPr lang="en-US" altLang="ru-RU" sz="2000" i="1" smtClean="0"/>
              <a:t>AC</a:t>
            </a:r>
            <a:r>
              <a:rPr lang="ru-RU" altLang="ru-RU" sz="2000" smtClean="0"/>
              <a:t>.</a:t>
            </a:r>
          </a:p>
          <a:p>
            <a:pPr marL="0" indent="361950"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altLang="ru-RU" sz="2000" smtClean="0">
              <a:sym typeface="Symbol" pitchFamily="18" charset="2"/>
            </a:endParaRPr>
          </a:p>
          <a:p>
            <a:pPr marL="0" indent="36195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000" smtClean="0">
                <a:sym typeface="Symbol" pitchFamily="18" charset="2"/>
              </a:rPr>
              <a:t></a:t>
            </a:r>
            <a:r>
              <a:rPr lang="en-US" altLang="ru-RU" sz="2000" i="1" smtClean="0"/>
              <a:t>BMN</a:t>
            </a:r>
            <a:r>
              <a:rPr lang="ru-RU" altLang="ru-RU" sz="2000" smtClean="0"/>
              <a:t> и</a:t>
            </a:r>
            <a:r>
              <a:rPr lang="en-US" altLang="ru-RU" sz="2000" smtClean="0"/>
              <a:t> </a:t>
            </a:r>
            <a:r>
              <a:rPr lang="ru-RU" altLang="ru-RU" sz="2000" smtClean="0">
                <a:sym typeface="Symbol" pitchFamily="18" charset="2"/>
              </a:rPr>
              <a:t></a:t>
            </a:r>
            <a:r>
              <a:rPr lang="en-US" altLang="ru-RU" sz="2000" i="1" smtClean="0"/>
              <a:t>BAC</a:t>
            </a:r>
            <a:r>
              <a:rPr lang="ru-RU" altLang="ru-RU" sz="2000" smtClean="0"/>
              <a:t> подобны по второму                              признаку  подобия   треугольников                                    (</a:t>
            </a:r>
            <a:r>
              <a:rPr lang="ru-RU" altLang="ru-RU" sz="2000" smtClean="0">
                <a:sym typeface="Symbol" pitchFamily="18" charset="2"/>
              </a:rPr>
              <a:t></a:t>
            </a:r>
            <a:r>
              <a:rPr lang="ru-RU" altLang="ru-RU" sz="2000" i="1" smtClean="0"/>
              <a:t>В</a:t>
            </a:r>
            <a:r>
              <a:rPr lang="ru-RU" altLang="ru-RU" sz="2000" smtClean="0"/>
              <a:t> – общий, </a:t>
            </a:r>
            <a:r>
              <a:rPr lang="en-US" altLang="ru-RU" sz="2000" i="1" smtClean="0"/>
              <a:t>BM</a:t>
            </a:r>
            <a:r>
              <a:rPr lang="en-US" altLang="ru-RU" sz="2000" smtClean="0"/>
              <a:t>/</a:t>
            </a:r>
            <a:r>
              <a:rPr lang="en-US" altLang="ru-RU" sz="2000" i="1" smtClean="0"/>
              <a:t>BA</a:t>
            </a:r>
            <a:r>
              <a:rPr lang="en-US" altLang="ru-RU" sz="2000" smtClean="0"/>
              <a:t>=</a:t>
            </a:r>
            <a:r>
              <a:rPr lang="en-US" altLang="ru-RU" sz="2000" i="1" smtClean="0"/>
              <a:t>BN</a:t>
            </a:r>
            <a:r>
              <a:rPr lang="en-US" altLang="ru-RU" sz="2000" smtClean="0"/>
              <a:t>/</a:t>
            </a:r>
            <a:r>
              <a:rPr lang="en-US" altLang="ru-RU" sz="2000" i="1" smtClean="0"/>
              <a:t>BC</a:t>
            </a:r>
            <a:r>
              <a:rPr lang="en-US" altLang="ru-RU" sz="2000" smtClean="0"/>
              <a:t>=1/2),</a:t>
            </a:r>
            <a:r>
              <a:rPr lang="ru-RU" altLang="ru-RU" sz="2000" smtClean="0"/>
              <a:t>                           </a:t>
            </a:r>
            <a:r>
              <a:rPr lang="en-US" altLang="ru-RU" sz="2000" smtClean="0"/>
              <a:t> </a:t>
            </a:r>
            <a:r>
              <a:rPr lang="ru-RU" altLang="ru-RU" sz="2000" smtClean="0"/>
              <a:t>поэтому </a:t>
            </a:r>
            <a:r>
              <a:rPr lang="ru-RU" altLang="ru-RU" sz="2000" smtClean="0">
                <a:sym typeface="Symbol" pitchFamily="18" charset="2"/>
              </a:rPr>
              <a:t></a:t>
            </a:r>
            <a:r>
              <a:rPr lang="ru-RU" altLang="ru-RU" sz="2000" smtClean="0"/>
              <a:t>1=</a:t>
            </a:r>
            <a:r>
              <a:rPr lang="ru-RU" altLang="ru-RU" sz="2000" smtClean="0">
                <a:sym typeface="Symbol" pitchFamily="18" charset="2"/>
              </a:rPr>
              <a:t></a:t>
            </a:r>
            <a:r>
              <a:rPr lang="ru-RU" altLang="ru-RU" sz="2000" smtClean="0"/>
              <a:t>2 и </a:t>
            </a:r>
            <a:r>
              <a:rPr lang="en-US" altLang="ru-RU" sz="2000" i="1" smtClean="0"/>
              <a:t>MN</a:t>
            </a:r>
            <a:r>
              <a:rPr lang="ru-RU" altLang="ru-RU" sz="2000" smtClean="0"/>
              <a:t>/</a:t>
            </a:r>
            <a:r>
              <a:rPr lang="en-US" altLang="ru-RU" sz="2000" i="1" smtClean="0"/>
              <a:t>AC=</a:t>
            </a:r>
            <a:r>
              <a:rPr lang="en-US" altLang="ru-RU" sz="2000" smtClean="0"/>
              <a:t> 1/2</a:t>
            </a:r>
            <a:r>
              <a:rPr lang="ru-RU" altLang="ru-RU" sz="2000" smtClean="0"/>
              <a:t> </a:t>
            </a:r>
            <a:endParaRPr lang="en-US" altLang="ru-RU" sz="2000" smtClean="0"/>
          </a:p>
          <a:p>
            <a:pPr marL="0" indent="361950"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altLang="ru-RU" sz="2000" smtClean="0">
              <a:sym typeface="Symbol" pitchFamily="18" charset="2"/>
            </a:endParaRPr>
          </a:p>
          <a:p>
            <a:pPr marL="0" indent="36195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000" smtClean="0">
                <a:sym typeface="Symbol" pitchFamily="18" charset="2"/>
              </a:rPr>
              <a:t></a:t>
            </a:r>
            <a:r>
              <a:rPr lang="ru-RU" altLang="ru-RU" sz="2000" smtClean="0"/>
              <a:t>1=</a:t>
            </a:r>
            <a:r>
              <a:rPr lang="ru-RU" altLang="ru-RU" sz="2000" smtClean="0">
                <a:sym typeface="Symbol" pitchFamily="18" charset="2"/>
              </a:rPr>
              <a:t></a:t>
            </a:r>
            <a:r>
              <a:rPr lang="ru-RU" altLang="ru-RU" sz="2000" smtClean="0"/>
              <a:t>2 </a:t>
            </a:r>
            <a:r>
              <a:rPr lang="en-US" altLang="ru-RU" sz="2000" smtClean="0"/>
              <a:t>(</a:t>
            </a:r>
            <a:r>
              <a:rPr lang="ru-RU" altLang="ru-RU" sz="2000" smtClean="0"/>
              <a:t>т.к. </a:t>
            </a:r>
            <a:r>
              <a:rPr lang="ru-RU" altLang="ru-RU" sz="2000" smtClean="0">
                <a:sym typeface="Symbol" pitchFamily="18" charset="2"/>
              </a:rPr>
              <a:t></a:t>
            </a:r>
            <a:r>
              <a:rPr lang="ru-RU" altLang="ru-RU" sz="2000" smtClean="0"/>
              <a:t>1 и </a:t>
            </a:r>
            <a:r>
              <a:rPr lang="ru-RU" altLang="ru-RU" sz="2000" smtClean="0">
                <a:sym typeface="Symbol" pitchFamily="18" charset="2"/>
              </a:rPr>
              <a:t></a:t>
            </a:r>
            <a:r>
              <a:rPr lang="ru-RU" altLang="ru-RU" sz="2000" smtClean="0"/>
              <a:t>2 –                                         соответственные углы при прямых</a:t>
            </a:r>
            <a:r>
              <a:rPr lang="ru-RU" altLang="ru-RU" sz="2000" i="1" smtClean="0"/>
              <a:t>                                    </a:t>
            </a:r>
            <a:r>
              <a:rPr lang="en-US" altLang="ru-RU" sz="2000" i="1" smtClean="0"/>
              <a:t>MN</a:t>
            </a:r>
            <a:r>
              <a:rPr lang="en-US" altLang="ru-RU" sz="2000" smtClean="0"/>
              <a:t> ll </a:t>
            </a:r>
            <a:r>
              <a:rPr lang="en-US" altLang="ru-RU" sz="2000" i="1" smtClean="0"/>
              <a:t>AC</a:t>
            </a:r>
            <a:r>
              <a:rPr lang="en-US" altLang="ru-RU" sz="2000" smtClean="0"/>
              <a:t> </a:t>
            </a:r>
            <a:r>
              <a:rPr lang="ru-RU" altLang="ru-RU" sz="2000" smtClean="0"/>
              <a:t>и секущей </a:t>
            </a:r>
            <a:r>
              <a:rPr lang="ru-RU" altLang="ru-RU" sz="2000" i="1" smtClean="0"/>
              <a:t>АВ</a:t>
            </a:r>
            <a:r>
              <a:rPr lang="ru-RU" altLang="ru-RU" sz="2000" smtClean="0"/>
              <a:t>) </a:t>
            </a:r>
            <a:r>
              <a:rPr lang="ru-RU" altLang="ru-RU" sz="2000" smtClean="0">
                <a:sym typeface="Symbol" pitchFamily="18" charset="2"/>
              </a:rPr>
              <a:t></a:t>
            </a:r>
            <a:r>
              <a:rPr lang="ru-RU" altLang="ru-RU" sz="2000" smtClean="0"/>
              <a:t> </a:t>
            </a:r>
            <a:r>
              <a:rPr lang="en-US" altLang="ru-RU" sz="2000" i="1" smtClean="0"/>
              <a:t>MN</a:t>
            </a:r>
            <a:r>
              <a:rPr lang="ru-RU" altLang="ru-RU" sz="2000" i="1" smtClean="0"/>
              <a:t> </a:t>
            </a:r>
            <a:r>
              <a:rPr lang="en-US" altLang="ru-RU" sz="2000" smtClean="0"/>
              <a:t>ll</a:t>
            </a:r>
            <a:r>
              <a:rPr lang="ru-RU" altLang="ru-RU" sz="2000" smtClean="0"/>
              <a:t> </a:t>
            </a:r>
            <a:r>
              <a:rPr lang="en-US" altLang="ru-RU" sz="2000" i="1" smtClean="0"/>
              <a:t>AC</a:t>
            </a:r>
            <a:r>
              <a:rPr lang="ru-RU" altLang="ru-RU" sz="2000" smtClean="0"/>
              <a:t> </a:t>
            </a:r>
          </a:p>
          <a:p>
            <a:pPr marL="0" indent="361950"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altLang="ru-RU" sz="2000" i="1" smtClean="0"/>
          </a:p>
          <a:p>
            <a:pPr marL="0" indent="36195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ru-RU" sz="2000" i="1" smtClean="0"/>
              <a:t>MN</a:t>
            </a:r>
            <a:r>
              <a:rPr lang="ru-RU" altLang="ru-RU" sz="2000" smtClean="0"/>
              <a:t>/</a:t>
            </a:r>
            <a:r>
              <a:rPr lang="en-US" altLang="ru-RU" sz="2000" i="1" smtClean="0"/>
              <a:t>AC=</a:t>
            </a:r>
            <a:r>
              <a:rPr lang="en-US" altLang="ru-RU" sz="2000" smtClean="0"/>
              <a:t>1/2</a:t>
            </a:r>
            <a:r>
              <a:rPr lang="ru-RU" altLang="ru-RU" sz="2000" smtClean="0"/>
              <a:t>  </a:t>
            </a:r>
            <a:r>
              <a:rPr lang="ru-RU" altLang="ru-RU" sz="2000" smtClean="0">
                <a:sym typeface="Symbol" pitchFamily="18" charset="2"/>
              </a:rPr>
              <a:t> </a:t>
            </a:r>
            <a:r>
              <a:rPr lang="en-US" altLang="ru-RU" sz="2000" i="1" smtClean="0"/>
              <a:t>MN</a:t>
            </a:r>
            <a:r>
              <a:rPr lang="en-US" altLang="ru-RU" sz="2000" smtClean="0"/>
              <a:t>=1/2 </a:t>
            </a:r>
            <a:r>
              <a:rPr lang="en-US" altLang="ru-RU" sz="2000" i="1" smtClean="0"/>
              <a:t>AC</a:t>
            </a:r>
            <a:r>
              <a:rPr lang="ru-RU" altLang="ru-RU" sz="2000" smtClean="0"/>
              <a:t>. </a:t>
            </a:r>
          </a:p>
          <a:p>
            <a:pPr marL="0" indent="36195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000" b="1" i="1" smtClean="0"/>
              <a:t>Теорема доказана.</a:t>
            </a: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pic>
        <p:nvPicPr>
          <p:cNvPr id="1030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4300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Rectangle 6"/>
          <p:cNvSpPr>
            <a:spLocks noChangeArrowheads="1"/>
          </p:cNvSpPr>
          <p:nvPr/>
        </p:nvSpPr>
        <p:spPr bwMode="auto">
          <a:xfrm>
            <a:off x="0" y="257175"/>
            <a:ext cx="271463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US" altLang="ru-RU" sz="110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altLang="ru-RU" sz="1100"/>
              <a:t> </a:t>
            </a:r>
            <a:endParaRPr lang="ru-RU" altLang="ru-RU">
              <a:latin typeface="Arial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pic>
        <p:nvPicPr>
          <p:cNvPr id="1033" name="Picture 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4300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Rectangle 9"/>
          <p:cNvSpPr>
            <a:spLocks noChangeArrowheads="1"/>
          </p:cNvSpPr>
          <p:nvPr/>
        </p:nvSpPr>
        <p:spPr bwMode="auto">
          <a:xfrm>
            <a:off x="0" y="257175"/>
            <a:ext cx="271463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US" altLang="ru-RU" sz="110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altLang="ru-RU" sz="1100"/>
              <a:t> </a:t>
            </a:r>
            <a:endParaRPr lang="ru-RU" altLang="ru-RU">
              <a:latin typeface="Arial" charset="0"/>
            </a:endParaRPr>
          </a:p>
        </p:txBody>
      </p:sp>
      <p:graphicFrame>
        <p:nvGraphicFramePr>
          <p:cNvPr id="42000" name="Object 16"/>
          <p:cNvGraphicFramePr>
            <a:graphicFrameLocks noChangeAspect="1"/>
          </p:cNvGraphicFramePr>
          <p:nvPr>
            <p:ph sz="half" idx="2"/>
          </p:nvPr>
        </p:nvGraphicFramePr>
        <p:xfrm>
          <a:off x="5435600" y="3068638"/>
          <a:ext cx="3384550" cy="2225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Visio" r:id="rId4" imgW="3773424" imgH="2481072" progId="Visio.Drawing.11">
                  <p:embed/>
                </p:oleObj>
              </mc:Choice>
              <mc:Fallback>
                <p:oleObj name="Visio" r:id="rId4" imgW="3773424" imgH="2481072" progId="Visio.Drawing.11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5600" y="3068638"/>
                        <a:ext cx="3384550" cy="2225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6300788" y="6308725"/>
            <a:ext cx="2663825" cy="361950"/>
            <a:chOff x="3560" y="3884"/>
            <a:chExt cx="2087" cy="318"/>
          </a:xfrm>
        </p:grpSpPr>
        <p:sp>
          <p:nvSpPr>
            <p:cNvPr id="1036" name="AutoShape 23">
              <a:hlinkClick r:id="" action="ppaction://hlinkshowjump?jump=previousslide" highlightClick="1"/>
            </p:cNvPr>
            <p:cNvSpPr>
              <a:spLocks noChangeArrowheads="1"/>
            </p:cNvSpPr>
            <p:nvPr/>
          </p:nvSpPr>
          <p:spPr bwMode="auto">
            <a:xfrm>
              <a:off x="3560" y="3884"/>
              <a:ext cx="635" cy="318"/>
            </a:xfrm>
            <a:prstGeom prst="actionButtonBackPrevious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037" name="AutoShape 24">
              <a:hlinkClick r:id="" action="ppaction://hlinkshowjump?jump=firstslide" highlightClick="1"/>
            </p:cNvPr>
            <p:cNvSpPr>
              <a:spLocks noChangeArrowheads="1"/>
            </p:cNvSpPr>
            <p:nvPr/>
          </p:nvSpPr>
          <p:spPr bwMode="auto">
            <a:xfrm>
              <a:off x="4286" y="3884"/>
              <a:ext cx="635" cy="317"/>
            </a:xfrm>
            <a:prstGeom prst="actionButtonBeginning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038" name="AutoShape 25">
              <a:hlinkClick r:id="" action="ppaction://hlinkshowjump?jump=nextslide" highlightClick="1"/>
            </p:cNvPr>
            <p:cNvSpPr>
              <a:spLocks noChangeArrowheads="1"/>
            </p:cNvSpPr>
            <p:nvPr/>
          </p:nvSpPr>
          <p:spPr bwMode="auto">
            <a:xfrm>
              <a:off x="5012" y="3884"/>
              <a:ext cx="635" cy="318"/>
            </a:xfrm>
            <a:prstGeom prst="actionButtonForwardNex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9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5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1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7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200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200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20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3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990600"/>
          </a:xfrm>
        </p:spPr>
        <p:txBody>
          <a:bodyPr/>
          <a:lstStyle/>
          <a:p>
            <a:pPr algn="ctr" eaLnBrk="1" hangingPunct="1"/>
            <a:r>
              <a:rPr lang="ru-RU" altLang="ru-RU" sz="4300" smtClean="0"/>
              <a:t>Средняя линия треугольника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600200"/>
            <a:ext cx="6983412" cy="5257800"/>
          </a:xfrm>
        </p:spPr>
        <p:txBody>
          <a:bodyPr/>
          <a:lstStyle/>
          <a:p>
            <a:pPr marL="0" indent="173038" eaLnBrk="1" hangingPunct="1">
              <a:buFont typeface="Wingdings" pitchFamily="2" charset="2"/>
              <a:buNone/>
            </a:pPr>
            <a:r>
              <a:rPr lang="ru-RU" altLang="ru-RU" sz="1600" b="1" i="1" smtClean="0"/>
              <a:t>Задача 1</a:t>
            </a:r>
          </a:p>
          <a:p>
            <a:pPr marL="0" indent="173038" eaLnBrk="1" hangingPunct="1">
              <a:buFont typeface="Wingdings" pitchFamily="2" charset="2"/>
              <a:buNone/>
            </a:pPr>
            <a:r>
              <a:rPr lang="ru-RU" altLang="ru-RU" sz="1300" smtClean="0"/>
              <a:t>Доказать, что </a:t>
            </a:r>
            <a:r>
              <a:rPr lang="ru-RU" altLang="ru-RU" sz="1300" b="1" smtClean="0"/>
              <a:t>медианы треугольника пересекаются в одной точке, которая делит каждую медиану в отношении 2:1, считая от вершины.</a:t>
            </a:r>
          </a:p>
          <a:p>
            <a:pPr marL="0" indent="173038" eaLnBrk="1" hangingPunct="1">
              <a:buFont typeface="Wingdings" pitchFamily="2" charset="2"/>
              <a:buNone/>
            </a:pPr>
            <a:endParaRPr lang="en-US" altLang="ru-RU" sz="1300" b="1" i="1" smtClean="0"/>
          </a:p>
          <a:p>
            <a:pPr marL="0" indent="173038" eaLnBrk="1" hangingPunct="1">
              <a:buFont typeface="Wingdings" pitchFamily="2" charset="2"/>
              <a:buNone/>
            </a:pPr>
            <a:r>
              <a:rPr lang="ru-RU" altLang="ru-RU" sz="1300" b="1" i="1" smtClean="0"/>
              <a:t>Решение</a:t>
            </a:r>
          </a:p>
          <a:p>
            <a:pPr marL="0" indent="173038" eaLnBrk="1" hangingPunct="1">
              <a:buFont typeface="Wingdings" pitchFamily="2" charset="2"/>
              <a:buNone/>
            </a:pPr>
            <a:r>
              <a:rPr lang="ru-RU" altLang="ru-RU" sz="1300" smtClean="0"/>
              <a:t>Рассмотрим произвольный </a:t>
            </a:r>
            <a:r>
              <a:rPr lang="ru-RU" altLang="ru-RU" sz="1300" smtClean="0">
                <a:sym typeface="Symbol" pitchFamily="18" charset="2"/>
              </a:rPr>
              <a:t></a:t>
            </a:r>
            <a:r>
              <a:rPr lang="ru-RU" altLang="ru-RU" sz="1300" smtClean="0"/>
              <a:t>АВС. Обозначим буквой О                          точку пересечения его медиан АА</a:t>
            </a:r>
            <a:r>
              <a:rPr lang="ru-RU" altLang="ru-RU" sz="1300" baseline="-25000" smtClean="0"/>
              <a:t>1</a:t>
            </a:r>
            <a:r>
              <a:rPr lang="ru-RU" altLang="ru-RU" sz="1300" smtClean="0"/>
              <a:t> и ВВ</a:t>
            </a:r>
            <a:r>
              <a:rPr lang="ru-RU" altLang="ru-RU" sz="1300" baseline="-25000" smtClean="0"/>
              <a:t>1</a:t>
            </a:r>
            <a:r>
              <a:rPr lang="ru-RU" altLang="ru-RU" sz="1300" smtClean="0"/>
              <a:t> и проведём       </a:t>
            </a:r>
            <a:r>
              <a:rPr lang="en-US" altLang="ru-RU" sz="1300" smtClean="0"/>
              <a:t>   </a:t>
            </a:r>
            <a:r>
              <a:rPr lang="ru-RU" altLang="ru-RU" sz="1300" smtClean="0"/>
              <a:t>               среднюю линию А</a:t>
            </a:r>
            <a:r>
              <a:rPr lang="ru-RU" altLang="ru-RU" sz="1300" baseline="-25000" smtClean="0"/>
              <a:t>1</a:t>
            </a:r>
            <a:r>
              <a:rPr lang="ru-RU" altLang="ru-RU" sz="1300" smtClean="0"/>
              <a:t>В</a:t>
            </a:r>
            <a:r>
              <a:rPr lang="ru-RU" altLang="ru-RU" sz="1300" baseline="-25000" smtClean="0"/>
              <a:t>1</a:t>
            </a:r>
            <a:r>
              <a:rPr lang="ru-RU" altLang="ru-RU" sz="1300" smtClean="0"/>
              <a:t> этого треугольника. Отрезок А</a:t>
            </a:r>
            <a:r>
              <a:rPr lang="ru-RU" altLang="ru-RU" sz="1300" baseline="-25000" smtClean="0"/>
              <a:t>1</a:t>
            </a:r>
            <a:r>
              <a:rPr lang="ru-RU" altLang="ru-RU" sz="1300" smtClean="0"/>
              <a:t>В</a:t>
            </a:r>
            <a:r>
              <a:rPr lang="ru-RU" altLang="ru-RU" sz="1300" baseline="-25000" smtClean="0"/>
              <a:t>1</a:t>
            </a:r>
            <a:r>
              <a:rPr lang="en-US" altLang="ru-RU" sz="1300" smtClean="0"/>
              <a:t>ll</a:t>
            </a:r>
            <a:r>
              <a:rPr lang="ru-RU" altLang="ru-RU" sz="1300" smtClean="0"/>
              <a:t>АВ,</a:t>
            </a:r>
            <a:r>
              <a:rPr lang="en-US" altLang="ru-RU" sz="1300" smtClean="0"/>
              <a:t> </a:t>
            </a:r>
            <a:r>
              <a:rPr lang="ru-RU" altLang="ru-RU" sz="1300" smtClean="0"/>
              <a:t> </a:t>
            </a:r>
            <a:r>
              <a:rPr lang="en-US" altLang="ru-RU" sz="1300" smtClean="0"/>
              <a:t>              </a:t>
            </a:r>
            <a:r>
              <a:rPr lang="ru-RU" altLang="ru-RU" sz="1300" smtClean="0"/>
              <a:t>поэтому углы 1 и 2, а также углы 3 и 4 равны как накрест </a:t>
            </a:r>
            <a:r>
              <a:rPr lang="en-US" altLang="ru-RU" sz="1300" smtClean="0"/>
              <a:t>                      </a:t>
            </a:r>
            <a:r>
              <a:rPr lang="ru-RU" altLang="ru-RU" sz="1300" smtClean="0"/>
              <a:t>лежащие углы при пересечении параллельных прямых </a:t>
            </a:r>
            <a:r>
              <a:rPr lang="en-US" altLang="ru-RU" sz="1300" smtClean="0"/>
              <a:t>                              </a:t>
            </a:r>
            <a:r>
              <a:rPr lang="ru-RU" altLang="ru-RU" sz="1300" smtClean="0"/>
              <a:t>АВ и А</a:t>
            </a:r>
            <a:r>
              <a:rPr lang="ru-RU" altLang="ru-RU" sz="1300" baseline="-25000" smtClean="0"/>
              <a:t>1</a:t>
            </a:r>
            <a:r>
              <a:rPr lang="ru-RU" altLang="ru-RU" sz="1300" smtClean="0"/>
              <a:t>В</a:t>
            </a:r>
            <a:r>
              <a:rPr lang="ru-RU" altLang="ru-RU" sz="1300" baseline="-25000" smtClean="0"/>
              <a:t>1</a:t>
            </a:r>
            <a:r>
              <a:rPr lang="ru-RU" altLang="ru-RU" sz="1300" smtClean="0"/>
              <a:t> секущими АА</a:t>
            </a:r>
            <a:r>
              <a:rPr lang="ru-RU" altLang="ru-RU" sz="1300" baseline="-25000" smtClean="0"/>
              <a:t>1</a:t>
            </a:r>
            <a:r>
              <a:rPr lang="ru-RU" altLang="ru-RU" sz="1300" smtClean="0"/>
              <a:t> и ВВ</a:t>
            </a:r>
            <a:r>
              <a:rPr lang="ru-RU" altLang="ru-RU" sz="1300" baseline="-25000" smtClean="0"/>
              <a:t>1</a:t>
            </a:r>
            <a:r>
              <a:rPr lang="ru-RU" altLang="ru-RU" sz="1300" smtClean="0"/>
              <a:t>. Следовательно, </a:t>
            </a:r>
            <a:r>
              <a:rPr lang="ru-RU" altLang="ru-RU" sz="1300" smtClean="0">
                <a:sym typeface="Symbol" pitchFamily="18" charset="2"/>
              </a:rPr>
              <a:t></a:t>
            </a:r>
            <a:r>
              <a:rPr lang="ru-RU" altLang="ru-RU" sz="1300" smtClean="0"/>
              <a:t>АОВ и </a:t>
            </a:r>
            <a:r>
              <a:rPr lang="en-US" altLang="ru-RU" sz="1300" smtClean="0"/>
              <a:t>                                   </a:t>
            </a:r>
            <a:r>
              <a:rPr lang="ru-RU" altLang="ru-RU" sz="1300" smtClean="0">
                <a:sym typeface="Symbol" pitchFamily="18" charset="2"/>
              </a:rPr>
              <a:t></a:t>
            </a:r>
            <a:r>
              <a:rPr lang="ru-RU" altLang="ru-RU" sz="1300" smtClean="0"/>
              <a:t>А</a:t>
            </a:r>
            <a:r>
              <a:rPr lang="ru-RU" altLang="ru-RU" sz="1300" baseline="-25000" smtClean="0"/>
              <a:t>1</a:t>
            </a:r>
            <a:r>
              <a:rPr lang="ru-RU" altLang="ru-RU" sz="1300" smtClean="0"/>
              <a:t>ОВ</a:t>
            </a:r>
            <a:r>
              <a:rPr lang="ru-RU" altLang="ru-RU" sz="1300" baseline="-25000" smtClean="0"/>
              <a:t>1</a:t>
            </a:r>
            <a:r>
              <a:rPr lang="ru-RU" altLang="ru-RU" sz="1300" smtClean="0"/>
              <a:t> подобны по двум углам, и, значит, их стороны</a:t>
            </a:r>
            <a:r>
              <a:rPr lang="en-US" altLang="ru-RU" sz="1300" smtClean="0"/>
              <a:t>           </a:t>
            </a:r>
            <a:r>
              <a:rPr lang="ru-RU" altLang="ru-RU" sz="1300" smtClean="0"/>
              <a:t> пропорциональны: АО/А</a:t>
            </a:r>
            <a:r>
              <a:rPr lang="ru-RU" altLang="ru-RU" sz="1300" baseline="-25000" smtClean="0"/>
              <a:t>1</a:t>
            </a:r>
            <a:r>
              <a:rPr lang="ru-RU" altLang="ru-RU" sz="1300" smtClean="0"/>
              <a:t>О=ВО/В</a:t>
            </a:r>
            <a:r>
              <a:rPr lang="ru-RU" altLang="ru-RU" sz="1300" baseline="-25000" smtClean="0"/>
              <a:t>1</a:t>
            </a:r>
            <a:r>
              <a:rPr lang="ru-RU" altLang="ru-RU" sz="1300" smtClean="0"/>
              <a:t>О=АВ/А</a:t>
            </a:r>
            <a:r>
              <a:rPr lang="ru-RU" altLang="ru-RU" sz="1300" baseline="-25000" smtClean="0"/>
              <a:t>1</a:t>
            </a:r>
            <a:r>
              <a:rPr lang="ru-RU" altLang="ru-RU" sz="1300" smtClean="0"/>
              <a:t>В</a:t>
            </a:r>
            <a:r>
              <a:rPr lang="ru-RU" altLang="ru-RU" sz="1300" baseline="-25000" smtClean="0"/>
              <a:t>1</a:t>
            </a:r>
            <a:r>
              <a:rPr lang="ru-RU" altLang="ru-RU" sz="1300" smtClean="0"/>
              <a:t>.</a:t>
            </a:r>
            <a:endParaRPr lang="en-US" altLang="ru-RU" sz="1300" smtClean="0"/>
          </a:p>
          <a:p>
            <a:pPr marL="0" indent="173038" eaLnBrk="1" hangingPunct="1">
              <a:buFont typeface="Wingdings" pitchFamily="2" charset="2"/>
              <a:buNone/>
            </a:pPr>
            <a:r>
              <a:rPr lang="ru-RU" altLang="ru-RU" sz="1300" smtClean="0"/>
              <a:t>Но АВ=2А</a:t>
            </a:r>
            <a:r>
              <a:rPr lang="ru-RU" altLang="ru-RU" sz="1300" baseline="-25000" smtClean="0"/>
              <a:t>1</a:t>
            </a:r>
            <a:r>
              <a:rPr lang="ru-RU" altLang="ru-RU" sz="1300" smtClean="0"/>
              <a:t>В</a:t>
            </a:r>
            <a:r>
              <a:rPr lang="ru-RU" altLang="ru-RU" sz="1300" baseline="-25000" smtClean="0"/>
              <a:t>1</a:t>
            </a:r>
            <a:r>
              <a:rPr lang="ru-RU" altLang="ru-RU" sz="1300" smtClean="0"/>
              <a:t>, поэтому АО=2А</a:t>
            </a:r>
            <a:r>
              <a:rPr lang="ru-RU" altLang="ru-RU" sz="1300" baseline="-25000" smtClean="0"/>
              <a:t>1</a:t>
            </a:r>
            <a:r>
              <a:rPr lang="ru-RU" altLang="ru-RU" sz="1300" smtClean="0"/>
              <a:t>О и ВО=2В</a:t>
            </a:r>
            <a:r>
              <a:rPr lang="ru-RU" altLang="ru-RU" sz="1300" baseline="-25000" smtClean="0"/>
              <a:t>1</a:t>
            </a:r>
            <a:r>
              <a:rPr lang="ru-RU" altLang="ru-RU" sz="1300" smtClean="0"/>
              <a:t>О. Таким </a:t>
            </a:r>
            <a:r>
              <a:rPr lang="en-US" altLang="ru-RU" sz="1300" smtClean="0"/>
              <a:t>                         </a:t>
            </a:r>
            <a:r>
              <a:rPr lang="ru-RU" altLang="ru-RU" sz="1300" smtClean="0"/>
              <a:t>образом, точка О пересечения медиан АА</a:t>
            </a:r>
            <a:r>
              <a:rPr lang="ru-RU" altLang="ru-RU" sz="1300" baseline="-25000" smtClean="0"/>
              <a:t>1</a:t>
            </a:r>
            <a:r>
              <a:rPr lang="ru-RU" altLang="ru-RU" sz="1300" smtClean="0"/>
              <a:t> и ВВ</a:t>
            </a:r>
            <a:r>
              <a:rPr lang="ru-RU" altLang="ru-RU" sz="1300" baseline="-25000" smtClean="0"/>
              <a:t>1</a:t>
            </a:r>
            <a:r>
              <a:rPr lang="ru-RU" altLang="ru-RU" sz="1300" smtClean="0"/>
              <a:t> делит </a:t>
            </a:r>
            <a:r>
              <a:rPr lang="en-US" altLang="ru-RU" sz="1300" smtClean="0"/>
              <a:t>                       </a:t>
            </a:r>
            <a:r>
              <a:rPr lang="ru-RU" altLang="ru-RU" sz="1300" smtClean="0"/>
              <a:t>каждую из них в отношении 2:1, считая от вершины.</a:t>
            </a:r>
          </a:p>
          <a:p>
            <a:pPr marL="0" indent="173038" eaLnBrk="1" hangingPunct="1">
              <a:buFont typeface="Wingdings" pitchFamily="2" charset="2"/>
              <a:buNone/>
            </a:pPr>
            <a:r>
              <a:rPr lang="ru-RU" altLang="ru-RU" sz="1300" smtClean="0"/>
              <a:t>Аналогично доказывается, что точка пересечения </a:t>
            </a:r>
            <a:r>
              <a:rPr lang="en-US" altLang="ru-RU" sz="1300" smtClean="0"/>
              <a:t>                             </a:t>
            </a:r>
            <a:r>
              <a:rPr lang="ru-RU" altLang="ru-RU" sz="1300" smtClean="0"/>
              <a:t>медиан ВВ</a:t>
            </a:r>
            <a:r>
              <a:rPr lang="ru-RU" altLang="ru-RU" sz="1300" baseline="-25000" smtClean="0"/>
              <a:t>1</a:t>
            </a:r>
            <a:r>
              <a:rPr lang="ru-RU" altLang="ru-RU" sz="1300" smtClean="0"/>
              <a:t> и СС</a:t>
            </a:r>
            <a:r>
              <a:rPr lang="ru-RU" altLang="ru-RU" sz="1300" baseline="-25000" smtClean="0"/>
              <a:t>1</a:t>
            </a:r>
            <a:r>
              <a:rPr lang="ru-RU" altLang="ru-RU" sz="1300" smtClean="0"/>
              <a:t> делит каждую из них в отношении </a:t>
            </a:r>
            <a:r>
              <a:rPr lang="en-US" altLang="ru-RU" sz="1300" smtClean="0"/>
              <a:t>                                </a:t>
            </a:r>
            <a:r>
              <a:rPr lang="ru-RU" altLang="ru-RU" sz="1300" smtClean="0"/>
              <a:t>2:1, считая от вершины, и, следовательно, совпадает</a:t>
            </a:r>
            <a:r>
              <a:rPr lang="en-US" altLang="ru-RU" sz="1300" smtClean="0"/>
              <a:t>                             </a:t>
            </a:r>
            <a:r>
              <a:rPr lang="ru-RU" altLang="ru-RU" sz="1300" smtClean="0"/>
              <a:t> </a:t>
            </a:r>
            <a:r>
              <a:rPr lang="en-US" altLang="ru-RU" sz="1300" smtClean="0"/>
              <a:t>     </a:t>
            </a:r>
            <a:r>
              <a:rPr lang="ru-RU" altLang="ru-RU" sz="1300" smtClean="0"/>
              <a:t>с точкой О.</a:t>
            </a:r>
          </a:p>
          <a:p>
            <a:pPr marL="0" indent="173038" eaLnBrk="1" hangingPunct="1">
              <a:buFont typeface="Wingdings" pitchFamily="2" charset="2"/>
              <a:buNone/>
            </a:pPr>
            <a:r>
              <a:rPr lang="ru-RU" altLang="ru-RU" sz="1300" smtClean="0"/>
              <a:t>Итак, все три медианы </a:t>
            </a:r>
            <a:r>
              <a:rPr lang="ru-RU" altLang="ru-RU" sz="1300" smtClean="0">
                <a:sym typeface="Symbol" pitchFamily="18" charset="2"/>
              </a:rPr>
              <a:t></a:t>
            </a:r>
            <a:r>
              <a:rPr lang="ru-RU" altLang="ru-RU" sz="1300" smtClean="0"/>
              <a:t>АВС пересекаются в точке О и</a:t>
            </a:r>
            <a:r>
              <a:rPr lang="en-US" altLang="ru-RU" sz="1300" smtClean="0"/>
              <a:t>                     </a:t>
            </a:r>
            <a:r>
              <a:rPr lang="ru-RU" altLang="ru-RU" sz="1300" smtClean="0"/>
              <a:t> делятся ею в отношении 2:1, считая от вершины. ч.т.д.</a:t>
            </a:r>
          </a:p>
          <a:p>
            <a:pPr marL="0" indent="173038" eaLnBrk="1" hangingPunct="1">
              <a:buFont typeface="Wingdings" pitchFamily="2" charset="2"/>
              <a:buNone/>
            </a:pPr>
            <a:endParaRPr lang="ru-RU" altLang="ru-RU" sz="1300" b="1" i="1" smtClean="0"/>
          </a:p>
        </p:txBody>
      </p:sp>
      <p:graphicFrame>
        <p:nvGraphicFramePr>
          <p:cNvPr id="43012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5724525" y="2349500"/>
          <a:ext cx="3154363" cy="3182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Visio" r:id="rId3" imgW="3273857" imgH="3303118" progId="Visio.Drawing.11">
                  <p:embed/>
                </p:oleObj>
              </mc:Choice>
              <mc:Fallback>
                <p:oleObj name="Visio" r:id="rId3" imgW="3273857" imgH="3303118" progId="Visio.Drawing.11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24525" y="2349500"/>
                        <a:ext cx="3154363" cy="3182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6300788" y="6308725"/>
            <a:ext cx="2663825" cy="361950"/>
            <a:chOff x="3560" y="3884"/>
            <a:chExt cx="2087" cy="318"/>
          </a:xfrm>
        </p:grpSpPr>
        <p:sp>
          <p:nvSpPr>
            <p:cNvPr id="2054" name="AutoShape 11">
              <a:hlinkClick r:id="" action="ppaction://hlinkshowjump?jump=previousslide" highlightClick="1"/>
            </p:cNvPr>
            <p:cNvSpPr>
              <a:spLocks noChangeArrowheads="1"/>
            </p:cNvSpPr>
            <p:nvPr/>
          </p:nvSpPr>
          <p:spPr bwMode="auto">
            <a:xfrm>
              <a:off x="3560" y="3884"/>
              <a:ext cx="635" cy="318"/>
            </a:xfrm>
            <a:prstGeom prst="actionButtonBackPrevious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055" name="AutoShape 12">
              <a:hlinkClick r:id="" action="ppaction://hlinkshowjump?jump=firstslide" highlightClick="1"/>
            </p:cNvPr>
            <p:cNvSpPr>
              <a:spLocks noChangeArrowheads="1"/>
            </p:cNvSpPr>
            <p:nvPr/>
          </p:nvSpPr>
          <p:spPr bwMode="auto">
            <a:xfrm>
              <a:off x="4286" y="3884"/>
              <a:ext cx="635" cy="317"/>
            </a:xfrm>
            <a:prstGeom prst="actionButtonBeginning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056" name="AutoShape 13">
              <a:hlinkClick r:id="" action="ppaction://hlinkshowjump?jump=nextslide" highlightClick="1"/>
            </p:cNvPr>
            <p:cNvSpPr>
              <a:spLocks noChangeArrowheads="1"/>
            </p:cNvSpPr>
            <p:nvPr/>
          </p:nvSpPr>
          <p:spPr bwMode="auto">
            <a:xfrm>
              <a:off x="5012" y="3884"/>
              <a:ext cx="635" cy="318"/>
            </a:xfrm>
            <a:prstGeom prst="actionButtonForwardNex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3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3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3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3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3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30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30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3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990600"/>
          </a:xfrm>
        </p:spPr>
        <p:txBody>
          <a:bodyPr/>
          <a:lstStyle/>
          <a:p>
            <a:pPr algn="ctr" eaLnBrk="1" hangingPunct="1"/>
            <a:r>
              <a:rPr lang="ru-RU" altLang="ru-RU" sz="2800" smtClean="0"/>
              <a:t>Пропорциональные отрезки в прямоугольном треугольнике</a:t>
            </a:r>
          </a:p>
        </p:txBody>
      </p:sp>
      <p:sp>
        <p:nvSpPr>
          <p:cNvPr id="44046" name="Rectangle 14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427913" cy="5716588"/>
          </a:xfrm>
        </p:spPr>
        <p:txBody>
          <a:bodyPr/>
          <a:lstStyle/>
          <a:p>
            <a:pPr marL="0" indent="173038" eaLnBrk="1" hangingPunct="1">
              <a:buFont typeface="Wingdings" pitchFamily="2" charset="2"/>
              <a:buNone/>
            </a:pPr>
            <a:r>
              <a:rPr lang="ru-RU" altLang="ru-RU" sz="1600" b="1" i="1" smtClean="0"/>
              <a:t>Задача 2</a:t>
            </a:r>
          </a:p>
          <a:p>
            <a:pPr marL="0" indent="173038" eaLnBrk="1" hangingPunct="1">
              <a:buFont typeface="Wingdings" pitchFamily="2" charset="2"/>
              <a:buNone/>
            </a:pPr>
            <a:r>
              <a:rPr lang="ru-RU" altLang="ru-RU" sz="1400" smtClean="0"/>
              <a:t>Доказать, что </a:t>
            </a:r>
            <a:r>
              <a:rPr lang="ru-RU" altLang="ru-RU" sz="1400" b="1" smtClean="0"/>
              <a:t>высота прямоугольного треугольника, проведённая из вершины прямого угла, разделяет треугольник на два подобных прямоугольных треугольника, каждый из которых подобен данному треугольнику.</a:t>
            </a:r>
          </a:p>
          <a:p>
            <a:pPr marL="0" indent="173038" eaLnBrk="1" hangingPunct="1">
              <a:buFont typeface="Wingdings" pitchFamily="2" charset="2"/>
              <a:buNone/>
            </a:pPr>
            <a:endParaRPr lang="en-US" altLang="ru-RU" sz="1400" b="1" i="1" smtClean="0"/>
          </a:p>
          <a:p>
            <a:pPr marL="0" indent="173038" eaLnBrk="1" hangingPunct="1">
              <a:buFont typeface="Wingdings" pitchFamily="2" charset="2"/>
              <a:buNone/>
            </a:pPr>
            <a:r>
              <a:rPr lang="ru-RU" altLang="ru-RU" sz="1400" b="1" i="1" smtClean="0"/>
              <a:t>Решение</a:t>
            </a:r>
          </a:p>
          <a:p>
            <a:pPr marL="0" indent="173038" eaLnBrk="1" hangingPunct="1">
              <a:buFont typeface="Wingdings" pitchFamily="2" charset="2"/>
              <a:buNone/>
            </a:pPr>
            <a:r>
              <a:rPr lang="ru-RU" altLang="ru-RU" sz="1400" smtClean="0"/>
              <a:t>Пусть </a:t>
            </a:r>
            <a:r>
              <a:rPr lang="ru-RU" altLang="ru-RU" sz="1400" smtClean="0">
                <a:sym typeface="Symbol" pitchFamily="18" charset="2"/>
              </a:rPr>
              <a:t></a:t>
            </a:r>
            <a:r>
              <a:rPr lang="ru-RU" altLang="ru-RU" sz="1400" smtClean="0"/>
              <a:t>АВС – прямоугольный треугольник с прямым                              углом С, С</a:t>
            </a:r>
            <a:r>
              <a:rPr lang="en-US" altLang="ru-RU" sz="1400" smtClean="0"/>
              <a:t>D</a:t>
            </a:r>
            <a:r>
              <a:rPr lang="ru-RU" altLang="ru-RU" sz="1400" smtClean="0"/>
              <a:t> – высота, проведённая из вершины С к                          гипотенузе АВ. </a:t>
            </a:r>
          </a:p>
          <a:p>
            <a:pPr marL="0" indent="173038" eaLnBrk="1" hangingPunct="1">
              <a:buFont typeface="Wingdings" pitchFamily="2" charset="2"/>
              <a:buNone/>
            </a:pPr>
            <a:r>
              <a:rPr lang="ru-RU" altLang="ru-RU" sz="1400" smtClean="0"/>
              <a:t>Докажем, что: </a:t>
            </a:r>
            <a:r>
              <a:rPr lang="ru-RU" altLang="ru-RU" sz="1400" smtClean="0">
                <a:sym typeface="Symbol" pitchFamily="18" charset="2"/>
              </a:rPr>
              <a:t></a:t>
            </a:r>
            <a:r>
              <a:rPr lang="ru-RU" altLang="ru-RU" sz="1400" smtClean="0"/>
              <a:t>АВС и </a:t>
            </a:r>
            <a:r>
              <a:rPr lang="ru-RU" altLang="ru-RU" sz="1400" smtClean="0">
                <a:sym typeface="Symbol" pitchFamily="18" charset="2"/>
              </a:rPr>
              <a:t></a:t>
            </a:r>
            <a:r>
              <a:rPr lang="ru-RU" altLang="ru-RU" sz="1400" smtClean="0"/>
              <a:t>АС</a:t>
            </a:r>
            <a:r>
              <a:rPr lang="en-US" altLang="ru-RU" sz="1400" smtClean="0"/>
              <a:t>D</a:t>
            </a:r>
            <a:r>
              <a:rPr lang="ru-RU" altLang="ru-RU" sz="1400" smtClean="0"/>
              <a:t>, </a:t>
            </a:r>
            <a:r>
              <a:rPr lang="ru-RU" altLang="ru-RU" sz="1400" smtClean="0">
                <a:sym typeface="Symbol" pitchFamily="18" charset="2"/>
              </a:rPr>
              <a:t></a:t>
            </a:r>
            <a:r>
              <a:rPr lang="ru-RU" altLang="ru-RU" sz="1400" smtClean="0"/>
              <a:t>АВС и </a:t>
            </a:r>
            <a:r>
              <a:rPr lang="ru-RU" altLang="ru-RU" sz="1400" smtClean="0">
                <a:sym typeface="Symbol" pitchFamily="18" charset="2"/>
              </a:rPr>
              <a:t></a:t>
            </a:r>
            <a:r>
              <a:rPr lang="ru-RU" altLang="ru-RU" sz="1400" smtClean="0"/>
              <a:t>СВ</a:t>
            </a:r>
            <a:r>
              <a:rPr lang="en-US" altLang="ru-RU" sz="1400" smtClean="0"/>
              <a:t>D, </a:t>
            </a:r>
            <a:r>
              <a:rPr lang="en-US" altLang="ru-RU" sz="1400" smtClean="0">
                <a:sym typeface="Symbol" pitchFamily="18" charset="2"/>
              </a:rPr>
              <a:t></a:t>
            </a:r>
            <a:r>
              <a:rPr lang="en-US" altLang="ru-RU" sz="1400" smtClean="0"/>
              <a:t>ACD </a:t>
            </a:r>
            <a:r>
              <a:rPr lang="ru-RU" altLang="ru-RU" sz="1400" smtClean="0"/>
              <a:t>                                          и</a:t>
            </a:r>
            <a:r>
              <a:rPr lang="en-US" altLang="ru-RU" sz="1400" smtClean="0"/>
              <a:t> </a:t>
            </a:r>
            <a:r>
              <a:rPr lang="en-US" altLang="ru-RU" sz="1400" smtClean="0">
                <a:sym typeface="Symbol" pitchFamily="18" charset="2"/>
              </a:rPr>
              <a:t></a:t>
            </a:r>
            <a:r>
              <a:rPr lang="en-US" altLang="ru-RU" sz="1400" smtClean="0"/>
              <a:t>CBD </a:t>
            </a:r>
            <a:r>
              <a:rPr lang="ru-RU" altLang="ru-RU" sz="1400" smtClean="0"/>
              <a:t>- подобны.</a:t>
            </a:r>
          </a:p>
          <a:p>
            <a:pPr marL="0" indent="173038" eaLnBrk="1" hangingPunct="1">
              <a:buFont typeface="Wingdings" pitchFamily="2" charset="2"/>
              <a:buNone/>
            </a:pPr>
            <a:r>
              <a:rPr lang="ru-RU" altLang="ru-RU" sz="1400" smtClean="0">
                <a:sym typeface="Symbol" pitchFamily="18" charset="2"/>
              </a:rPr>
              <a:t></a:t>
            </a:r>
            <a:r>
              <a:rPr lang="ru-RU" altLang="ru-RU" sz="1400" smtClean="0"/>
              <a:t>АВС и </a:t>
            </a:r>
            <a:r>
              <a:rPr lang="ru-RU" altLang="ru-RU" sz="1400" smtClean="0">
                <a:sym typeface="Symbol" pitchFamily="18" charset="2"/>
              </a:rPr>
              <a:t></a:t>
            </a:r>
            <a:r>
              <a:rPr lang="ru-RU" altLang="ru-RU" sz="1400" smtClean="0"/>
              <a:t>АС</a:t>
            </a:r>
            <a:r>
              <a:rPr lang="en-US" altLang="ru-RU" sz="1400" smtClean="0"/>
              <a:t>D</a:t>
            </a:r>
            <a:r>
              <a:rPr lang="ru-RU" altLang="ru-RU" sz="1400" smtClean="0"/>
              <a:t> подобны по первому признаку подобия                      треугольников (</a:t>
            </a:r>
            <a:r>
              <a:rPr lang="ru-RU" altLang="ru-RU" sz="1400" smtClean="0">
                <a:sym typeface="Symbol" pitchFamily="18" charset="2"/>
              </a:rPr>
              <a:t></a:t>
            </a:r>
            <a:r>
              <a:rPr lang="ru-RU" altLang="ru-RU" sz="1400" smtClean="0"/>
              <a:t>А – общий, </a:t>
            </a:r>
            <a:r>
              <a:rPr lang="ru-RU" altLang="ru-RU" sz="1400" smtClean="0">
                <a:sym typeface="Symbol" pitchFamily="18" charset="2"/>
              </a:rPr>
              <a:t></a:t>
            </a:r>
            <a:r>
              <a:rPr lang="ru-RU" altLang="ru-RU" sz="1400" smtClean="0"/>
              <a:t>АСВ = </a:t>
            </a:r>
            <a:r>
              <a:rPr lang="ru-RU" altLang="ru-RU" sz="1400" smtClean="0">
                <a:sym typeface="Symbol" pitchFamily="18" charset="2"/>
              </a:rPr>
              <a:t></a:t>
            </a:r>
            <a:r>
              <a:rPr lang="en-US" altLang="ru-RU" sz="1400" smtClean="0"/>
              <a:t>ACD</a:t>
            </a:r>
            <a:r>
              <a:rPr lang="ru-RU" altLang="ru-RU" sz="1400" smtClean="0"/>
              <a:t> </a:t>
            </a:r>
            <a:r>
              <a:rPr lang="en-US" altLang="ru-RU" sz="1400" smtClean="0"/>
              <a:t>=</a:t>
            </a:r>
            <a:r>
              <a:rPr lang="ru-RU" altLang="ru-RU" sz="1400" smtClean="0"/>
              <a:t> </a:t>
            </a:r>
            <a:r>
              <a:rPr lang="en-US" altLang="ru-RU" sz="1400" smtClean="0"/>
              <a:t>90</a:t>
            </a:r>
            <a:r>
              <a:rPr lang="en-US" altLang="ru-RU" sz="1400" smtClean="0">
                <a:sym typeface="Symbol" pitchFamily="18" charset="2"/>
              </a:rPr>
              <a:t></a:t>
            </a:r>
            <a:r>
              <a:rPr lang="ru-RU" altLang="ru-RU" sz="1400" smtClean="0"/>
              <a:t>). </a:t>
            </a:r>
          </a:p>
          <a:p>
            <a:pPr marL="0" indent="173038" eaLnBrk="1" hangingPunct="1">
              <a:buFont typeface="Wingdings" pitchFamily="2" charset="2"/>
              <a:buNone/>
            </a:pPr>
            <a:r>
              <a:rPr lang="ru-RU" altLang="ru-RU" sz="1400" smtClean="0"/>
              <a:t>Точно так же подобны </a:t>
            </a:r>
            <a:r>
              <a:rPr lang="ru-RU" altLang="ru-RU" sz="1400" smtClean="0">
                <a:sym typeface="Symbol" pitchFamily="18" charset="2"/>
              </a:rPr>
              <a:t></a:t>
            </a:r>
            <a:r>
              <a:rPr lang="ru-RU" altLang="ru-RU" sz="1400" smtClean="0"/>
              <a:t>АВС и </a:t>
            </a:r>
            <a:r>
              <a:rPr lang="ru-RU" altLang="ru-RU" sz="1400" smtClean="0">
                <a:sym typeface="Symbol" pitchFamily="18" charset="2"/>
              </a:rPr>
              <a:t></a:t>
            </a:r>
            <a:r>
              <a:rPr lang="en-US" altLang="ru-RU" sz="1400" smtClean="0"/>
              <a:t>CBD</a:t>
            </a:r>
            <a:r>
              <a:rPr lang="ru-RU" altLang="ru-RU" sz="1400" smtClean="0"/>
              <a:t> (</a:t>
            </a:r>
            <a:r>
              <a:rPr lang="ru-RU" altLang="ru-RU" sz="1400" smtClean="0">
                <a:sym typeface="Symbol" pitchFamily="18" charset="2"/>
              </a:rPr>
              <a:t></a:t>
            </a:r>
            <a:r>
              <a:rPr lang="ru-RU" altLang="ru-RU" sz="1400" smtClean="0"/>
              <a:t>В – общий и                               </a:t>
            </a:r>
            <a:r>
              <a:rPr lang="ru-RU" altLang="ru-RU" sz="1400" smtClean="0">
                <a:sym typeface="Symbol" pitchFamily="18" charset="2"/>
              </a:rPr>
              <a:t></a:t>
            </a:r>
            <a:r>
              <a:rPr lang="ru-RU" altLang="ru-RU" sz="1400" smtClean="0"/>
              <a:t>АСВ =</a:t>
            </a:r>
            <a:r>
              <a:rPr lang="ru-RU" altLang="ru-RU" sz="1400" smtClean="0">
                <a:sym typeface="Symbol" pitchFamily="18" charset="2"/>
              </a:rPr>
              <a:t></a:t>
            </a:r>
            <a:r>
              <a:rPr lang="en-US" altLang="ru-RU" sz="1400" smtClean="0"/>
              <a:t>BDC=90</a:t>
            </a:r>
            <a:r>
              <a:rPr lang="en-US" altLang="ru-RU" sz="1400" smtClean="0">
                <a:sym typeface="Symbol" pitchFamily="18" charset="2"/>
              </a:rPr>
              <a:t></a:t>
            </a:r>
            <a:r>
              <a:rPr lang="ru-RU" altLang="ru-RU" sz="1400" smtClean="0"/>
              <a:t>), поэтому </a:t>
            </a:r>
            <a:r>
              <a:rPr lang="ru-RU" altLang="ru-RU" sz="1400" smtClean="0">
                <a:sym typeface="Symbol" pitchFamily="18" charset="2"/>
              </a:rPr>
              <a:t></a:t>
            </a:r>
            <a:r>
              <a:rPr lang="ru-RU" altLang="ru-RU" sz="1400" smtClean="0"/>
              <a:t>А = </a:t>
            </a:r>
            <a:r>
              <a:rPr lang="ru-RU" altLang="ru-RU" sz="1400" smtClean="0">
                <a:sym typeface="Symbol" pitchFamily="18" charset="2"/>
              </a:rPr>
              <a:t></a:t>
            </a:r>
            <a:r>
              <a:rPr lang="ru-RU" altLang="ru-RU" sz="1400" smtClean="0"/>
              <a:t>ВС</a:t>
            </a:r>
            <a:r>
              <a:rPr lang="en-US" altLang="ru-RU" sz="1400" smtClean="0"/>
              <a:t>D</a:t>
            </a:r>
            <a:r>
              <a:rPr lang="ru-RU" altLang="ru-RU" sz="1400" smtClean="0"/>
              <a:t>. </a:t>
            </a:r>
          </a:p>
          <a:p>
            <a:pPr marL="0" indent="173038" eaLnBrk="1" hangingPunct="1">
              <a:buFont typeface="Wingdings" pitchFamily="2" charset="2"/>
              <a:buNone/>
            </a:pPr>
            <a:r>
              <a:rPr lang="ru-RU" altLang="ru-RU" sz="1400" smtClean="0"/>
              <a:t>Наконец, </a:t>
            </a:r>
            <a:r>
              <a:rPr lang="ru-RU" altLang="ru-RU" sz="1400" smtClean="0">
                <a:sym typeface="Symbol" pitchFamily="18" charset="2"/>
              </a:rPr>
              <a:t></a:t>
            </a:r>
            <a:r>
              <a:rPr lang="ru-RU" altLang="ru-RU" sz="1400" smtClean="0"/>
              <a:t>АС</a:t>
            </a:r>
            <a:r>
              <a:rPr lang="en-US" altLang="ru-RU" sz="1400" smtClean="0"/>
              <a:t>D </a:t>
            </a:r>
            <a:r>
              <a:rPr lang="ru-RU" altLang="ru-RU" sz="1400" smtClean="0"/>
              <a:t>и </a:t>
            </a:r>
            <a:r>
              <a:rPr lang="ru-RU" altLang="ru-RU" sz="1400" smtClean="0">
                <a:sym typeface="Symbol" pitchFamily="18" charset="2"/>
              </a:rPr>
              <a:t></a:t>
            </a:r>
            <a:r>
              <a:rPr lang="en-US" altLang="ru-RU" sz="1400" smtClean="0"/>
              <a:t>CBD </a:t>
            </a:r>
            <a:r>
              <a:rPr lang="ru-RU" altLang="ru-RU" sz="1400" smtClean="0"/>
              <a:t>также подобны по первому                             признаку подобия (в этих треугольниках углы с                                   вершиной </a:t>
            </a:r>
            <a:r>
              <a:rPr lang="en-US" altLang="ru-RU" sz="1400" smtClean="0"/>
              <a:t>D</a:t>
            </a:r>
            <a:r>
              <a:rPr lang="ru-RU" altLang="ru-RU" sz="1400" smtClean="0"/>
              <a:t> прямые и </a:t>
            </a:r>
            <a:r>
              <a:rPr lang="ru-RU" altLang="ru-RU" sz="1400" smtClean="0">
                <a:sym typeface="Symbol" pitchFamily="18" charset="2"/>
              </a:rPr>
              <a:t></a:t>
            </a:r>
            <a:r>
              <a:rPr lang="ru-RU" altLang="ru-RU" sz="1400" smtClean="0"/>
              <a:t>А = </a:t>
            </a:r>
            <a:r>
              <a:rPr lang="ru-RU" altLang="ru-RU" sz="1400" smtClean="0">
                <a:sym typeface="Symbol" pitchFamily="18" charset="2"/>
              </a:rPr>
              <a:t></a:t>
            </a:r>
            <a:r>
              <a:rPr lang="en-US" altLang="ru-RU" sz="1400" smtClean="0"/>
              <a:t>BCD</a:t>
            </a:r>
            <a:r>
              <a:rPr lang="ru-RU" altLang="ru-RU" sz="1400" smtClean="0"/>
              <a:t>), ч.т.д.</a:t>
            </a:r>
          </a:p>
        </p:txBody>
      </p:sp>
      <p:graphicFrame>
        <p:nvGraphicFramePr>
          <p:cNvPr id="44044" name="Object 12"/>
          <p:cNvGraphicFramePr>
            <a:graphicFrameLocks noChangeAspect="1"/>
          </p:cNvGraphicFramePr>
          <p:nvPr>
            <p:ph sz="half" idx="2"/>
          </p:nvPr>
        </p:nvGraphicFramePr>
        <p:xfrm>
          <a:off x="5940425" y="3429000"/>
          <a:ext cx="2843213" cy="172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Visio" r:id="rId3" imgW="4478122" imgH="2408225" progId="Visio.Drawing.11">
                  <p:embed/>
                </p:oleObj>
              </mc:Choice>
              <mc:Fallback>
                <p:oleObj name="Visio" r:id="rId3" imgW="4478122" imgH="2408225" progId="Visio.Drawing.11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425" y="3429000"/>
                        <a:ext cx="2843213" cy="1724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7" name="Rectangle 15"/>
          <p:cNvSpPr>
            <a:spLocks noChangeArrowheads="1"/>
          </p:cNvSpPr>
          <p:nvPr/>
        </p:nvSpPr>
        <p:spPr bwMode="auto">
          <a:xfrm>
            <a:off x="5867400" y="5229225"/>
            <a:ext cx="361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ru-RU" altLang="ru-RU" b="1"/>
              <a:t>А</a:t>
            </a:r>
          </a:p>
        </p:txBody>
      </p:sp>
      <p:sp>
        <p:nvSpPr>
          <p:cNvPr id="3078" name="Rectangle 16"/>
          <p:cNvSpPr>
            <a:spLocks noChangeArrowheads="1"/>
          </p:cNvSpPr>
          <p:nvPr/>
        </p:nvSpPr>
        <p:spPr bwMode="auto">
          <a:xfrm>
            <a:off x="8532813" y="5229225"/>
            <a:ext cx="3587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ru-RU" altLang="ru-RU" b="1"/>
              <a:t>В</a:t>
            </a:r>
          </a:p>
        </p:txBody>
      </p:sp>
      <p:sp>
        <p:nvSpPr>
          <p:cNvPr id="3079" name="Rectangle 17"/>
          <p:cNvSpPr>
            <a:spLocks noChangeArrowheads="1"/>
          </p:cNvSpPr>
          <p:nvPr/>
        </p:nvSpPr>
        <p:spPr bwMode="auto">
          <a:xfrm>
            <a:off x="7667625" y="5229225"/>
            <a:ext cx="374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US" altLang="ru-RU" b="1"/>
              <a:t>D</a:t>
            </a:r>
            <a:endParaRPr lang="ru-RU" altLang="ru-RU" b="1"/>
          </a:p>
        </p:txBody>
      </p:sp>
      <p:sp>
        <p:nvSpPr>
          <p:cNvPr id="3080" name="Rectangle 18"/>
          <p:cNvSpPr>
            <a:spLocks noChangeArrowheads="1"/>
          </p:cNvSpPr>
          <p:nvPr/>
        </p:nvSpPr>
        <p:spPr bwMode="auto">
          <a:xfrm>
            <a:off x="7667625" y="3068638"/>
            <a:ext cx="349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ru-RU" altLang="ru-RU" b="1"/>
              <a:t>С</a:t>
            </a:r>
          </a:p>
        </p:txBody>
      </p:sp>
      <p:grpSp>
        <p:nvGrpSpPr>
          <p:cNvPr id="2" name="Group 27"/>
          <p:cNvGrpSpPr>
            <a:grpSpLocks/>
          </p:cNvGrpSpPr>
          <p:nvPr/>
        </p:nvGrpSpPr>
        <p:grpSpPr bwMode="auto">
          <a:xfrm>
            <a:off x="6300788" y="6308725"/>
            <a:ext cx="2663825" cy="361950"/>
            <a:chOff x="3560" y="3884"/>
            <a:chExt cx="2087" cy="318"/>
          </a:xfrm>
        </p:grpSpPr>
        <p:sp>
          <p:nvSpPr>
            <p:cNvPr id="3082" name="AutoShape 28">
              <a:hlinkClick r:id="" action="ppaction://hlinkshowjump?jump=previousslide" highlightClick="1"/>
            </p:cNvPr>
            <p:cNvSpPr>
              <a:spLocks noChangeArrowheads="1"/>
            </p:cNvSpPr>
            <p:nvPr/>
          </p:nvSpPr>
          <p:spPr bwMode="auto">
            <a:xfrm>
              <a:off x="3560" y="3884"/>
              <a:ext cx="635" cy="318"/>
            </a:xfrm>
            <a:prstGeom prst="actionButtonBackPrevious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3083" name="AutoShape 29">
              <a:hlinkClick r:id="" action="ppaction://hlinkshowjump?jump=firstslide" highlightClick="1"/>
            </p:cNvPr>
            <p:cNvSpPr>
              <a:spLocks noChangeArrowheads="1"/>
            </p:cNvSpPr>
            <p:nvPr/>
          </p:nvSpPr>
          <p:spPr bwMode="auto">
            <a:xfrm>
              <a:off x="4286" y="3884"/>
              <a:ext cx="635" cy="317"/>
            </a:xfrm>
            <a:prstGeom prst="actionButtonBeginning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3084" name="AutoShape 30">
              <a:hlinkClick r:id="" action="ppaction://hlinkshowjump?jump=nextslide" highlightClick="1"/>
            </p:cNvPr>
            <p:cNvSpPr>
              <a:spLocks noChangeArrowheads="1"/>
            </p:cNvSpPr>
            <p:nvPr/>
          </p:nvSpPr>
          <p:spPr bwMode="auto">
            <a:xfrm>
              <a:off x="5012" y="3884"/>
              <a:ext cx="635" cy="318"/>
            </a:xfrm>
            <a:prstGeom prst="actionButtonForwardNex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4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440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440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440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440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440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440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440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440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44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Об авторе…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475163" cy="4530725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endParaRPr lang="ru-RU" altLang="ru-RU" sz="2000" smtClean="0"/>
          </a:p>
          <a:p>
            <a:pPr algn="ctr" eaLnBrk="1" hangingPunct="1">
              <a:buFont typeface="Wingdings" pitchFamily="2" charset="2"/>
              <a:buNone/>
            </a:pPr>
            <a:r>
              <a:rPr lang="ru-RU" altLang="ru-RU" sz="2000" smtClean="0"/>
              <a:t>Вер… М…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ru-RU" altLang="ru-RU" sz="2000" smtClean="0"/>
              <a:t>Ученица 8 А класса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ru-RU" altLang="ru-RU" sz="2000" smtClean="0"/>
              <a:t>Школы № 603 </a:t>
            </a:r>
          </a:p>
          <a:p>
            <a:pPr algn="ctr" eaLnBrk="1" hangingPunct="1">
              <a:buFont typeface="Wingdings" pitchFamily="2" charset="2"/>
              <a:buNone/>
            </a:pPr>
            <a:endParaRPr lang="ru-RU" altLang="ru-RU" sz="2000" smtClean="0"/>
          </a:p>
          <a:p>
            <a:pPr algn="ctr" eaLnBrk="1" hangingPunct="1">
              <a:buFont typeface="Wingdings" pitchFamily="2" charset="2"/>
              <a:buNone/>
            </a:pPr>
            <a:endParaRPr lang="ru-RU" altLang="ru-RU" sz="2000" smtClean="0"/>
          </a:p>
          <a:p>
            <a:pPr algn="ctr" eaLnBrk="1" hangingPunct="1">
              <a:buFont typeface="Wingdings" pitchFamily="2" charset="2"/>
              <a:buNone/>
            </a:pPr>
            <a:endParaRPr lang="ru-RU" altLang="ru-RU" sz="2000" smtClean="0"/>
          </a:p>
          <a:p>
            <a:pPr algn="ctr" eaLnBrk="1" hangingPunct="1">
              <a:buFont typeface="Wingdings" pitchFamily="2" charset="2"/>
              <a:buNone/>
            </a:pPr>
            <a:endParaRPr lang="ru-RU" altLang="ru-RU" sz="2000" smtClean="0"/>
          </a:p>
          <a:p>
            <a:pPr algn="ctr" eaLnBrk="1" hangingPunct="1">
              <a:buFont typeface="Wingdings" pitchFamily="2" charset="2"/>
              <a:buNone/>
            </a:pPr>
            <a:endParaRPr lang="ru-RU" altLang="ru-RU" sz="2000" smtClean="0"/>
          </a:p>
          <a:p>
            <a:pPr algn="ctr" eaLnBrk="1" hangingPunct="1">
              <a:buFont typeface="Wingdings" pitchFamily="2" charset="2"/>
              <a:buNone/>
            </a:pPr>
            <a:r>
              <a:rPr lang="ru-RU" altLang="ru-RU" sz="1400" smtClean="0"/>
              <a:t>При создании данной презентации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ru-RU" altLang="ru-RU" sz="1400" smtClean="0"/>
              <a:t>использовался учебник Геометрии. Авторы: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ru-RU" altLang="ru-RU" sz="1400" smtClean="0"/>
              <a:t> Л.С. Атанасян, В.Ф. Бутузов,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ru-RU" altLang="ru-RU" sz="1400" smtClean="0"/>
              <a:t>С.Б. Кадомцев, Э.Г. Позняк, И.И. Юдина.</a:t>
            </a:r>
          </a:p>
        </p:txBody>
      </p:sp>
      <p:sp>
        <p:nvSpPr>
          <p:cNvPr id="57351" name="AutoShape 7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245350" y="6308725"/>
            <a:ext cx="811213" cy="36195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57352" name="AutoShape 8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8172450" y="6308725"/>
            <a:ext cx="809625" cy="360363"/>
          </a:xfrm>
          <a:prstGeom prst="actionButtonBeginning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7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7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7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73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73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573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73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73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573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73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73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1000"/>
                                        <p:tgtEl>
                                          <p:spTgt spid="573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73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73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573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73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73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" dur="1000"/>
                                        <p:tgtEl>
                                          <p:spTgt spid="57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573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73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4" dur="1000"/>
                                        <p:tgtEl>
                                          <p:spTgt spid="57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51" grpId="0" animBg="1"/>
      <p:bldP spid="57352" grpId="0" animBg="1"/>
    </p:bldLst>
  </p:timing>
</p:sld>
</file>

<file path=ppt/theme/theme1.xml><?xml version="1.0" encoding="utf-8"?>
<a:theme xmlns:a="http://schemas.openxmlformats.org/drawingml/2006/main" name="Уровень">
  <a:themeElements>
    <a:clrScheme name="Уровень 7">
      <a:dk1>
        <a:srgbClr val="000000"/>
      </a:dk1>
      <a:lt1>
        <a:srgbClr val="FFFFFF"/>
      </a:lt1>
      <a:dk2>
        <a:srgbClr val="CC3300"/>
      </a:dk2>
      <a:lt2>
        <a:srgbClr val="663300"/>
      </a:lt2>
      <a:accent1>
        <a:srgbClr val="FFCC00"/>
      </a:accent1>
      <a:accent2>
        <a:srgbClr val="CC6600"/>
      </a:accent2>
      <a:accent3>
        <a:srgbClr val="FFFFFF"/>
      </a:accent3>
      <a:accent4>
        <a:srgbClr val="000000"/>
      </a:accent4>
      <a:accent5>
        <a:srgbClr val="FFE2AA"/>
      </a:accent5>
      <a:accent6>
        <a:srgbClr val="B95C00"/>
      </a:accent6>
      <a:hlink>
        <a:srgbClr val="CC9900"/>
      </a:hlink>
      <a:folHlink>
        <a:srgbClr val="996633"/>
      </a:folHlink>
    </a:clrScheme>
    <a:fontScheme name="Уровень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Уровень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Уровень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Уровень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Уровень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Уровень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Уровень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Уровень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Уровень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Level</Template>
  <TotalTime>323</TotalTime>
  <Words>582</Words>
  <Application>Microsoft Office PowerPoint</Application>
  <PresentationFormat>Экран (4:3)</PresentationFormat>
  <Paragraphs>67</Paragraphs>
  <Slides>7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7" baseType="lpstr">
      <vt:lpstr>Verdana</vt:lpstr>
      <vt:lpstr>Arial</vt:lpstr>
      <vt:lpstr>Garamond</vt:lpstr>
      <vt:lpstr>Wingdings</vt:lpstr>
      <vt:lpstr>Calibri</vt:lpstr>
      <vt:lpstr>Times New Roman</vt:lpstr>
      <vt:lpstr>French Script MT</vt:lpstr>
      <vt:lpstr>Symbol</vt:lpstr>
      <vt:lpstr>Уровень</vt:lpstr>
      <vt:lpstr>Microsoft Visio Drawing</vt:lpstr>
      <vt:lpstr>Презентация PowerPoint</vt:lpstr>
      <vt:lpstr>Применение подобия к доказательству теорем и решению задач</vt:lpstr>
      <vt:lpstr>Средняя линия треугольника</vt:lpstr>
      <vt:lpstr>Средняя линия треугольника</vt:lpstr>
      <vt:lpstr>Средняя линия треугольника</vt:lpstr>
      <vt:lpstr>Пропорциональные отрезки в прямоугольном треугольнике</vt:lpstr>
      <vt:lpstr>Об авторе…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Применение подобия к доказательству теорем и решению задач</dc:title>
  <dc:creator>user</dc:creator>
  <cp:lastModifiedBy>Венера Узбековна</cp:lastModifiedBy>
  <cp:revision>9</cp:revision>
  <dcterms:created xsi:type="dcterms:W3CDTF">2010-02-15T18:16:31Z</dcterms:created>
  <dcterms:modified xsi:type="dcterms:W3CDTF">2014-10-12T14:26:51Z</dcterms:modified>
</cp:coreProperties>
</file>