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comments/comment1.xml" ContentType="application/vnd.openxmlformats-officedocument.presentationml.comment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  <p:sldMasterId id="2147483744" r:id="rId2"/>
    <p:sldMasterId id="2147483762" r:id="rId3"/>
    <p:sldMasterId id="2147483764" r:id="rId4"/>
    <p:sldMasterId id="2147483768" r:id="rId5"/>
    <p:sldMasterId id="2147483776" r:id="rId6"/>
    <p:sldMasterId id="2147483778" r:id="rId7"/>
    <p:sldMasterId id="2147483794" r:id="rId8"/>
    <p:sldMasterId id="2147483796" r:id="rId9"/>
  </p:sldMasterIdLst>
  <p:sldIdLst>
    <p:sldId id="269" r:id="rId10"/>
    <p:sldId id="279" r:id="rId11"/>
    <p:sldId id="270" r:id="rId12"/>
    <p:sldId id="258" r:id="rId13"/>
    <p:sldId id="271" r:id="rId14"/>
    <p:sldId id="272" r:id="rId15"/>
    <p:sldId id="264" r:id="rId16"/>
    <p:sldId id="266" r:id="rId17"/>
    <p:sldId id="267" r:id="rId18"/>
    <p:sldId id="268" r:id="rId19"/>
    <p:sldId id="275" r:id="rId20"/>
    <p:sldId id="274" r:id="rId21"/>
    <p:sldId id="273" r:id="rId22"/>
    <p:sldId id="276" r:id="rId23"/>
    <p:sldId id="278" r:id="rId24"/>
    <p:sldId id="27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ьга" initials="О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5" autoAdjust="0"/>
    <p:restoredTop sz="94595" autoAdjust="0"/>
  </p:normalViewPr>
  <p:slideViewPr>
    <p:cSldViewPr>
      <p:cViewPr>
        <p:scale>
          <a:sx n="75" d="100"/>
          <a:sy n="75" d="100"/>
        </p:scale>
        <p:origin x="-10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27T20:40:11.24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639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9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0AD79F2-2F96-4B56-9201-BAE0FA76C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9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D51ED-AA98-45E4-8A3E-0667F4AF6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0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25209-7922-483F-BC51-2091C3399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02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</p:grpSp>
      <p:sp>
        <p:nvSpPr>
          <p:cNvPr id="17106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106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7699-51C1-4A1A-9C9B-1BBDCB0F6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015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BD6F8-1466-40DC-922F-C7A21CAEC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20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B5F7E-F41C-4ACF-A5D6-71981001A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7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DF25-95A2-4DC2-9268-DE731A2B1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844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7F8A1-F9DA-478C-B19C-BA80FDFAA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910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4F9E9-FF21-46EF-B1D3-C7F153B3B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066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9B6A1-A638-455B-9CE1-32F9A1A06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446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216-C66E-4A30-90D0-22903D378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63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C375E-5E21-46FA-BA85-0DAF8A58C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08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C0A8A-C271-4221-955E-982C7F91C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25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215C8-BB72-451C-9F59-999F0E0FA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13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9070E-9923-49E7-9701-988861099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822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281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282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47A91-B52A-46BB-ABB6-63430B1B0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4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F1918-B119-4C41-BCC5-971F1A81F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63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0DCD5-1CD2-454A-B667-704382E68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2932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4492C-8E16-4B94-B532-80C6DD47A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4656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80CA8-8DE1-43B7-AB66-9F068CD42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7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0230C-100E-4645-8B6D-F394CBD27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749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9C61D-A9FE-46FB-8CF3-F0334AEDC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0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52256-EE65-4EE5-84AC-10BA2E6A3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964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E6E4D-3BDA-4EC4-AA80-B8172AD0B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398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71B4B-F013-47F5-A24E-B2B939B37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681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8622-D7E9-4293-A12E-AD7323047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807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A8489-CE2D-4B4B-8612-36C6E82A7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316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8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8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1946B-6F05-416F-9B66-83B13821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259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83BF6-B8B3-46F7-B36C-F3CB27EF9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759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A7F49-D780-47B5-A146-5B3877A89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760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B9408-4437-42E2-B127-D6DE6AAD1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384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3C091-8183-46C9-9ECF-82427657AA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82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43AD-D641-4D81-8307-DCF2B4228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56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1997D-717D-48E1-BFE0-C3E1FA591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22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FB962-183E-4BB9-9D9F-D6BAF8B31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3689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A0E06-3068-4BCC-B1CD-FF2F1DEEF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1953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BF8DB-3FE5-41AB-85C5-574A73B8E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938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AB39-1B50-4FA0-9232-CDB782358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303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3870A-466C-4091-95A5-2F1F3A55C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9199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1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21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21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CB14-BBAD-4880-AA01-3E2874AD1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6100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CCAA8-863E-440D-B17F-C11A986BB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782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62FAF-08BD-480A-B575-040D8EAA7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489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229D2-3AE8-4D41-A76A-06F762044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8922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1E667-9FF2-4325-B08F-6B7900D91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63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98C45-0F29-42A7-A9E3-5DCBEE480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76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DFEB1-72DC-4005-9B72-2AC97CAEA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295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F435-949F-4D7A-A41D-0BC06D455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553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10E-F958-4910-A3FB-1F06EE360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199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02BC8-8FC6-4D70-9E8D-3847C9250F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1168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796AE-A39D-4BE9-B619-E7EDE76C9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9527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4376-0877-48EF-8751-0FA3F073F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2013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938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938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30CB9-006F-4F99-8E52-009412997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34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DD5F1-ADAC-419D-A628-4935F2D5B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569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DD75E-E2FC-4870-8EFD-22081E0CE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08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D6136-6E21-40EC-BC77-6C299E0ED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75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AA6B-65F4-4F91-BEF4-C35821596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5750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04F2-C7FA-43E5-A63D-0F63FB4D2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688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8994F-C130-4A1F-8CE9-7489E1C3C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2480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DF120-FE01-48E3-BA0C-7B09A5E5F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8880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8C9E-302A-4FFC-9C44-BA9BEAE46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1883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60C3-35B2-4196-94FD-C77F368CB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843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A9155-9CB7-4EB0-B215-AD8E88A9E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3640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2F2E9-3D91-4F0E-BC95-D1182FF55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604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324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248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2D239-D8BB-4294-9E37-4B2C36590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978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7E67C-355C-4302-9B7F-B002B04DB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706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A81F6-4DBB-4951-9108-4426FA015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8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B668F-DB9B-4FBF-9FFC-59F2F6D39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7661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4E33B-438F-4FED-B3E1-BB6DEF3D20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2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834C-39F5-46F2-A59E-83EB6DD4F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3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695C6-46D5-451F-8E17-F426B74BEC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6128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C9ED4-D1C1-49EB-8F59-883953FE1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9562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F9864-1118-4DA9-9C5B-387EBB761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91914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72529-3B80-4C82-9FBF-D9F2CE15D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82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8952-9160-4031-9A3B-6A19978DC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37052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4E660-CEE5-48D2-B345-5BB660C7A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9167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4B805-0D06-40E6-84D3-9C77FB7C7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23476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8D471-7DDA-44E9-BC9D-C59BF1FEA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6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4AB71-145E-428F-9C55-C3581D0A3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174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318A4-B942-4076-BB67-2EBE9B1C6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66966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30440-26DB-4125-95D2-F7D846D7F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7343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55AE5-A3C0-45DC-BB5D-2CCB0A69A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0106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51C8E-445C-4620-9C8A-FD3C00CF4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8385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EE810-118E-4FEF-9C94-0F7B512C6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4242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3F9A9-95F8-4B33-891E-0D3E51ED6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509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83433-F076-42FF-B57B-36D5101E2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454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D1B51-6A25-494F-9EB7-563B9DFC0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585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9E41E-C853-4656-AF24-061716172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19450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580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805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A35A-8E59-4E0F-A1CE-602A07845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9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A0D04-F8D8-4992-927B-F3A39B102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5059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1AC45-2EEC-4CC8-83A7-C109F0BF6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642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3AB9-5E21-44A9-B321-471ED3BE0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8256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12374-AA2C-42D3-BA7A-B9F35322F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023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EF819-72BE-41E0-8541-E53579317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41815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E0629-46A7-4604-99F8-CB180A6B0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2278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4CF4-7C33-4B42-96DB-BED6A8807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026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83375-68D4-47B4-94CD-338A4CB42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63944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E3DF-BA0F-405D-A2A1-CF1F9902A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4223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3C65A-866F-441B-9F47-8A1369A1D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8225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DEE8-F5D7-4FB5-94A2-FF04FAFD9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49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2546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628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628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8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9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629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29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9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9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FA4DD74-0B51-4AD2-BE65-F641CF240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29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3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6998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16998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16998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7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09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1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6999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6999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16999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9997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9998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9999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0000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000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2093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4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5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6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7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8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9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100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07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7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7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8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09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17003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3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17003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04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</p:grpSp>
      <p:sp>
        <p:nvSpPr>
          <p:cNvPr id="17004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7004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004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04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04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A68D274C-86C0-4D5A-B20E-4F2C0B877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0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41" grpId="0"/>
      <p:bldP spid="17004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7004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1416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173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1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173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3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4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5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107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0175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6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108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201775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6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109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0177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7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178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0178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88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89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90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9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92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93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1794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17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179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9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9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B206641-E1AB-485B-A13F-45E337DF1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179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5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6DDEAF-BFE8-4882-9C80-DEF367C69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048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8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6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09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09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9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0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1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116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5AC07BD-A63C-4A80-8958-99894B4DE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116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16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16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116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7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2835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835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83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83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835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836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836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ACB11A0-CCEA-4ABE-B684-054291F62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8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  <p:bldP spid="22835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83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3142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2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2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3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4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5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146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3146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146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146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146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146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31E206F-81A4-4913-A1BD-0417395FF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9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1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1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1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1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1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1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1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1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1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1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1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1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1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1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1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61" grpId="0"/>
      <p:bldP spid="23146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1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1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1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1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1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1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fld id="{12EA2513-F31B-4737-B5A9-9F7C39532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5088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088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5089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89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22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822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5090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0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0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5090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090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090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823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5090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1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820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5091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091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20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20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5092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820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5092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2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2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2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2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2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3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093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25093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5702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2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2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3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3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3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3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03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57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7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7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1A7FF97-2C1E-4BAC-9C23-5A9999C8F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5703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703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1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6%D0%B5%D0%BB%D0%BE%D0%B5_%D1%87%D0%B8%D1%81%D0%BB%D0%BE" TargetMode="External"/><Relationship Id="rId2" Type="http://schemas.openxmlformats.org/officeDocument/2006/relationships/slideLayout" Target="../slideLayouts/slideLayout57.xml"/><Relationship Id="rId1" Type="http://schemas.openxmlformats.org/officeDocument/2006/relationships/tags" Target="../tags/tag8.xml"/><Relationship Id="rId4" Type="http://schemas.openxmlformats.org/officeDocument/2006/relationships/hyperlink" Target="http://ru.wikipedia.org/wiki/%D0%9D%D0%B0%D1%82%D1%83%D1%80%D0%B0%D0%BB%D1%8C%D0%BD%D0%BE%D0%B5_%D1%87%D0%B8%D1%81%D0%BB%D0%B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6%D0%B5%D0%BB%D0%BE%D0%B5_%D1%87%D0%B8%D1%81%D0%BB%D0%BE" TargetMode="External"/><Relationship Id="rId2" Type="http://schemas.openxmlformats.org/officeDocument/2006/relationships/slideLayout" Target="../slideLayouts/slideLayout68.xml"/><Relationship Id="rId1" Type="http://schemas.openxmlformats.org/officeDocument/2006/relationships/tags" Target="../tags/tag9.xml"/><Relationship Id="rId4" Type="http://schemas.openxmlformats.org/officeDocument/2006/relationships/hyperlink" Target="http://ru.wikipedia.org/wiki/%D0%94%D0%B5%D0%BB%D0%B8%D1%82%D0%B5%D0%BB%D1%8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1%83%D0%BB%D1%8C" TargetMode="External"/><Relationship Id="rId7" Type="http://schemas.openxmlformats.org/officeDocument/2006/relationships/hyperlink" Target="http://ru.wikipedia.org/wiki/%D0%A6%D0%B5%D0%BB%D0%BE%D0%B5_%D1%87%D0%B8%D1%81%D0%BB%D0%BE" TargetMode="External"/><Relationship Id="rId2" Type="http://schemas.openxmlformats.org/officeDocument/2006/relationships/slideLayout" Target="../slideLayouts/slideLayout48.xml"/><Relationship Id="rId1" Type="http://schemas.openxmlformats.org/officeDocument/2006/relationships/tags" Target="../tags/tag10.xml"/><Relationship Id="rId6" Type="http://schemas.openxmlformats.org/officeDocument/2006/relationships/hyperlink" Target="http://ru.wikipedia.org/wiki/%D0%9A%D0%BE%D0%BB%D1%8C%D1%86%D0%BE_(%D0%BC%D0%B0%D1%82%D0%B5%D0%BC%D0%B0%D1%82%D0%B8%D0%BA%D0%B0)" TargetMode="External"/><Relationship Id="rId5" Type="http://schemas.openxmlformats.org/officeDocument/2006/relationships/hyperlink" Target="http://ru.wikipedia.org/wiki/%D0%92%D1%8B%D1%87%D0%B8%D1%82%D0%B0%D0%BD%D0%B8%D0%B5" TargetMode="External"/><Relationship Id="rId4" Type="http://schemas.openxmlformats.org/officeDocument/2006/relationships/hyperlink" Target="http://ru.wikipedia.org/wiki/%D0%9D%D0%B0%D1%82%D1%83%D1%80%D0%B0%D0%BB%D1%8C%D0%BD%D0%BE%D0%B5_%D1%87%D0%B8%D1%81%D0%BB%D0%B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8%D0%B7%D0%B8%D1%87%D0%B5%D1%81%D0%BA%D0%B0%D1%8F_%D0%B2%D0%B5%D0%BB%D0%B8%D1%87%D0%B8%D0%BD%D0%B0" TargetMode="External"/><Relationship Id="rId2" Type="http://schemas.openxmlformats.org/officeDocument/2006/relationships/slideLayout" Target="../slideLayouts/slideLayout90.xml"/><Relationship Id="rId1" Type="http://schemas.openxmlformats.org/officeDocument/2006/relationships/tags" Target="../tags/tag11.xml"/><Relationship Id="rId5" Type="http://schemas.openxmlformats.org/officeDocument/2006/relationships/hyperlink" Target="http://ru.wikipedia.org/wiki/%D0%9F%D1%80%D1%8F%D0%BC%D0%B0%D1%8F" TargetMode="External"/><Relationship Id="rId4" Type="http://schemas.openxmlformats.org/officeDocument/2006/relationships/hyperlink" Target="http://ru.wikipedia.org/wiki/%D0%A2%D0%BE%D1%87%D0%BA%D0%B0_(%D0%B3%D0%B5%D0%BE%D0%BC%D0%B5%D1%82%D1%80%D0%B8%D1%8F)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9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8%D1%84%D0%B0%D0%B3%D0%BE%D1%80" TargetMode="External"/><Relationship Id="rId2" Type="http://schemas.openxmlformats.org/officeDocument/2006/relationships/slideLayout" Target="../slideLayouts/slideLayout92.xml"/><Relationship Id="rId1" Type="http://schemas.openxmlformats.org/officeDocument/2006/relationships/tags" Target="../tags/tag1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00200" y="2057400"/>
            <a:ext cx="6484168" cy="2381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b="1" dirty="0"/>
              <a:t>Бессонова Светлана Александровна</a:t>
            </a:r>
          </a:p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b="1" dirty="0"/>
              <a:t>учитель математики</a:t>
            </a:r>
          </a:p>
          <a:p>
            <a:pPr>
              <a:lnSpc>
                <a:spcPct val="130000"/>
              </a:lnSpc>
            </a:pPr>
            <a:r>
              <a:rPr lang="ru-RU" b="1" dirty="0"/>
              <a:t>Государственное бюджетное общеобразовательное учреждение</a:t>
            </a:r>
          </a:p>
          <a:p>
            <a:pPr>
              <a:lnSpc>
                <a:spcPct val="130000"/>
              </a:lnSpc>
            </a:pPr>
            <a:r>
              <a:rPr lang="ru-RU" b="1" dirty="0"/>
              <a:t>средняя общеобразовательная школа №603 </a:t>
            </a:r>
          </a:p>
          <a:p>
            <a:pPr>
              <a:lnSpc>
                <a:spcPct val="130000"/>
              </a:lnSpc>
            </a:pPr>
            <a:r>
              <a:rPr lang="ru-RU" b="1" dirty="0"/>
              <a:t>Фрунзенского района Санкт-Петербурга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740" y="5815160"/>
            <a:ext cx="6132513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naukograd 201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380958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515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685800"/>
            <a:ext cx="8540750" cy="54133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   Кроме треугольных чисел существуют также числа квадратные, пятиугольные, шестиугольные и т. п. Они связаны соответственно с квадратом, правильным пятиугольником, правильным шестиугольником и т. д.</a:t>
            </a:r>
          </a:p>
        </p:txBody>
      </p:sp>
      <p:pic>
        <p:nvPicPr>
          <p:cNvPr id="27651" name="Picture 4" descr="l19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724400"/>
            <a:ext cx="64103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15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Рациональное число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число, представляемое обыкновенной дробью  , где </a:t>
            </a:r>
            <a:r>
              <a:rPr lang="ru-RU" i="1" smtClean="0"/>
              <a:t>m</a:t>
            </a:r>
            <a:r>
              <a:rPr lang="ru-RU" smtClean="0"/>
              <a:t> — </a:t>
            </a:r>
            <a:r>
              <a:rPr lang="ru-RU" smtClean="0">
                <a:hlinkClick r:id="rId3" tooltip="Целое число"/>
              </a:rPr>
              <a:t>целое число</a:t>
            </a:r>
            <a:r>
              <a:rPr lang="ru-RU" smtClean="0"/>
              <a:t>, а </a:t>
            </a:r>
            <a:r>
              <a:rPr lang="ru-RU" i="1" smtClean="0"/>
              <a:t>n</a:t>
            </a:r>
            <a:r>
              <a:rPr lang="ru-RU" smtClean="0"/>
              <a:t> — </a:t>
            </a:r>
            <a:r>
              <a:rPr lang="ru-RU" smtClean="0">
                <a:hlinkClick r:id="rId4" tooltip="Натуральное число"/>
              </a:rPr>
              <a:t>натуральное число</a:t>
            </a:r>
            <a:r>
              <a:rPr lang="ru-RU" smtClean="0"/>
              <a:t>. При этом число </a:t>
            </a:r>
            <a:r>
              <a:rPr lang="ru-RU" i="1" smtClean="0"/>
              <a:t>m</a:t>
            </a:r>
            <a:r>
              <a:rPr lang="ru-RU" smtClean="0"/>
              <a:t> называется </a:t>
            </a:r>
            <a:r>
              <a:rPr lang="ru-RU" b="1" smtClean="0"/>
              <a:t>числителем</a:t>
            </a:r>
            <a:r>
              <a:rPr lang="ru-RU" smtClean="0"/>
              <a:t>, а число </a:t>
            </a:r>
            <a:r>
              <a:rPr lang="ru-RU" i="1" smtClean="0"/>
              <a:t>n</a:t>
            </a:r>
            <a:r>
              <a:rPr lang="ru-RU" smtClean="0"/>
              <a:t> — </a:t>
            </a:r>
            <a:r>
              <a:rPr lang="ru-RU" b="1" smtClean="0"/>
              <a:t>знаменателем</a:t>
            </a:r>
            <a:r>
              <a:rPr lang="ru-RU" smtClean="0"/>
              <a:t> дроби. Такую дробь следует интуитивно понимать, как результат деления </a:t>
            </a:r>
            <a:r>
              <a:rPr lang="ru-RU" i="1" smtClean="0"/>
              <a:t>m</a:t>
            </a:r>
            <a:r>
              <a:rPr lang="ru-RU" smtClean="0"/>
              <a:t> на </a:t>
            </a:r>
            <a:r>
              <a:rPr lang="ru-RU" i="1" smtClean="0"/>
              <a:t>n</a:t>
            </a:r>
            <a:r>
              <a:rPr lang="ru-RU" smtClean="0"/>
              <a:t>, даже если нацело разделить не удаётся. </a:t>
            </a:r>
          </a:p>
        </p:txBody>
      </p:sp>
    </p:spTree>
    <p:custDataLst>
      <p:tags r:id="rId1"/>
    </p:custDataLst>
  </p:cSld>
  <p:clrMapOvr>
    <a:masterClrMapping/>
  </p:clrMapOvr>
  <p:transition advTm="22719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Взаимно-простые числа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Два </a:t>
            </a:r>
            <a:r>
              <a:rPr lang="ru-RU" dirty="0" smtClean="0">
                <a:hlinkClick r:id="rId3" tooltip="Целое число"/>
              </a:rPr>
              <a:t>целых числа</a:t>
            </a:r>
            <a:r>
              <a:rPr lang="ru-RU" dirty="0" smtClean="0"/>
              <a:t> называются </a:t>
            </a:r>
            <a:r>
              <a:rPr lang="ru-RU" b="1" dirty="0" smtClean="0"/>
              <a:t>взаимно простыми</a:t>
            </a:r>
            <a:r>
              <a:rPr lang="ru-RU" dirty="0" smtClean="0"/>
              <a:t>, если они не имеют никаких общих </a:t>
            </a:r>
            <a:r>
              <a:rPr lang="ru-RU" dirty="0" smtClean="0">
                <a:hlinkClick r:id="rId4" tooltip="Делитель"/>
              </a:rPr>
              <a:t>делителей</a:t>
            </a:r>
            <a:r>
              <a:rPr lang="ru-RU" dirty="0" smtClean="0"/>
              <a:t>, кроме ±1. </a:t>
            </a:r>
          </a:p>
          <a:p>
            <a:pPr eaLnBrk="1" hangingPunct="1">
              <a:defRPr/>
            </a:pPr>
            <a:r>
              <a:rPr lang="ru-RU" dirty="0" smtClean="0"/>
              <a:t>Например:3 и 5, 34 и 21.</a:t>
            </a:r>
          </a:p>
        </p:txBody>
      </p:sp>
    </p:spTree>
    <p:custDataLst>
      <p:tags r:id="rId1"/>
    </p:custDataLst>
  </p:cSld>
  <p:clrMapOvr>
    <a:masterClrMapping/>
  </p:clrMapOvr>
  <p:transition advTm="152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  <p:bldP spid="2170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Отрицательные числа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>Отрица́тельное число́</a:t>
            </a:r>
            <a:r>
              <a:rPr lang="ru-RU" sz="2400" smtClean="0"/>
              <a:t> — элемент множества отрицательных чисел, которое (вместе с </a:t>
            </a:r>
            <a:r>
              <a:rPr lang="ru-RU" sz="2400" smtClean="0">
                <a:hlinkClick r:id="rId3" tooltip="Нуль"/>
              </a:rPr>
              <a:t>нулём</a:t>
            </a:r>
            <a:r>
              <a:rPr lang="ru-RU" sz="2400" smtClean="0"/>
              <a:t>) появилось в математике при расширении множества </a:t>
            </a:r>
            <a:r>
              <a:rPr lang="ru-RU" sz="2400" smtClean="0">
                <a:hlinkClick r:id="rId4" tooltip="Натуральное число"/>
              </a:rPr>
              <a:t>натуральных чисел</a:t>
            </a:r>
            <a:r>
              <a:rPr lang="ru-RU" sz="2400" smtClean="0"/>
              <a:t>. 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/>
              <a:t>Цель расширения: обеспечить выполнение операции </a:t>
            </a:r>
            <a:r>
              <a:rPr lang="ru-RU" sz="2400" smtClean="0">
                <a:hlinkClick r:id="rId5" tooltip="Вычитание"/>
              </a:rPr>
              <a:t>вычитания</a:t>
            </a:r>
            <a:r>
              <a:rPr lang="ru-RU" sz="2400" smtClean="0"/>
              <a:t> для любых чисел. В результате расширения получается множество (</a:t>
            </a:r>
            <a:r>
              <a:rPr lang="ru-RU" sz="2400" smtClean="0">
                <a:hlinkClick r:id="rId6" tooltip="Кольцо (математика)"/>
              </a:rPr>
              <a:t>кольцо</a:t>
            </a:r>
            <a:r>
              <a:rPr lang="ru-RU" sz="2400" smtClean="0"/>
              <a:t>) </a:t>
            </a:r>
            <a:r>
              <a:rPr lang="ru-RU" sz="2400" smtClean="0">
                <a:hlinkClick r:id="rId7" tooltip="Целое число"/>
              </a:rPr>
              <a:t>целых чисел</a:t>
            </a:r>
            <a:r>
              <a:rPr lang="ru-RU" sz="2400" smtClean="0"/>
              <a:t>, состоящее из положительных (натуральных) чисел, отрицательных чисел и нуля.</a:t>
            </a:r>
          </a:p>
        </p:txBody>
      </p:sp>
    </p:spTree>
    <p:custDataLst>
      <p:tags r:id="rId1"/>
    </p:custDataLst>
  </p:cSld>
  <p:clrMapOvr>
    <a:masterClrMapping/>
  </p:clrMapOvr>
  <p:transition advTm="28688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Вещественные числа</a:t>
            </a:r>
          </a:p>
        </p:txBody>
      </p:sp>
      <p:sp>
        <p:nvSpPr>
          <p:cNvPr id="2344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математические объекты, введённые для представления и сравнения значений </a:t>
            </a:r>
            <a:r>
              <a:rPr lang="ru-RU" smtClean="0">
                <a:hlinkClick r:id="rId3" tooltip="Физическая величина"/>
              </a:rPr>
              <a:t>физических величин</a:t>
            </a:r>
            <a:r>
              <a:rPr lang="ru-RU" smtClean="0"/>
              <a:t>. Такое число может быть интуитивно представлено как описывающее положение </a:t>
            </a:r>
            <a:r>
              <a:rPr lang="ru-RU" smtClean="0">
                <a:hlinkClick r:id="rId4" tooltip="Точка (геометрия)"/>
              </a:rPr>
              <a:t>точки</a:t>
            </a:r>
            <a:r>
              <a:rPr lang="ru-RU" smtClean="0"/>
              <a:t> на </a:t>
            </a:r>
            <a:r>
              <a:rPr lang="ru-RU" smtClean="0">
                <a:hlinkClick r:id="rId5" tooltip="Прямая"/>
              </a:rPr>
              <a:t>прямой</a:t>
            </a:r>
            <a:r>
              <a:rPr lang="ru-RU" smtClean="0"/>
              <a:t>. </a:t>
            </a:r>
          </a:p>
        </p:txBody>
      </p:sp>
    </p:spTree>
    <p:custDataLst>
      <p:tags r:id="rId1"/>
    </p:custDataLst>
  </p:cSld>
  <p:clrMapOvr>
    <a:masterClrMapping/>
  </p:clrMapOvr>
  <p:transition advTm="155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4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Взаимно обратные числа</a:t>
            </a:r>
          </a:p>
        </p:txBody>
      </p:sp>
      <p:sp>
        <p:nvSpPr>
          <p:cNvPr id="2549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Два числа, произведение которых равно 1, называют взаимно обратными</a:t>
            </a:r>
            <a:r>
              <a:rPr lang="ru-RU" smtClean="0"/>
              <a:t>.</a:t>
            </a:r>
          </a:p>
          <a:p>
            <a:pPr eaLnBrk="1" hangingPunct="1">
              <a:defRPr/>
            </a:pPr>
            <a:r>
              <a:rPr lang="ru-RU" smtClean="0"/>
              <a:t>Например:2/5 и 5/2, ¾ и 1 1/3, 5 и 5/1.</a:t>
            </a:r>
          </a:p>
        </p:txBody>
      </p:sp>
    </p:spTree>
    <p:custDataLst>
      <p:tags r:id="rId1"/>
    </p:custDataLst>
  </p:cSld>
  <p:clrMapOvr>
    <a:masterClrMapping/>
  </p:clrMapOvr>
  <p:transition advTm="177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Противоположные числа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Два числа, отличающиеся друг от друга только знаками, называют противоположными числами.</a:t>
            </a:r>
          </a:p>
          <a:p>
            <a:pPr eaLnBrk="1" hangingPunct="1"/>
            <a:r>
              <a:rPr lang="ru-RU" altLang="ru-RU" smtClean="0"/>
              <a:t>Например:5 и -5, 9 и -9.</a:t>
            </a:r>
          </a:p>
        </p:txBody>
      </p:sp>
    </p:spTree>
    <p:custDataLst>
      <p:tags r:id="rId1"/>
    </p:custDataLst>
  </p:cSld>
  <p:clrMapOvr>
    <a:masterClrMapping/>
  </p:clrMapOvr>
  <p:transition advTm="865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19300"/>
            <a:ext cx="77724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7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098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Презентация М… Екатерины 6 «Б» класс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 smtClean="0"/>
          </a:p>
        </p:txBody>
      </p:sp>
    </p:spTree>
  </p:cSld>
  <p:clrMapOvr>
    <a:masterClrMapping/>
  </p:clrMapOvr>
  <p:transition advTm="2391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Дружественные числа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057400" y="1905000"/>
            <a:ext cx="6553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>
                <a:latin typeface="Times New Roman" pitchFamily="18" charset="0"/>
              </a:rPr>
              <a:t>Легенда гласит: "Когда </a:t>
            </a:r>
            <a:r>
              <a:rPr lang="ru-RU" sz="2400" smtClean="0">
                <a:latin typeface="Times New Roman" pitchFamily="18" charset="0"/>
                <a:hlinkClick r:id="rId3" tooltip="http://ru.wikipedia.org/wiki/%D0%9F%D0%B8%D1%84%D0%B0%D0%B3%D0%BE%D1%80"/>
              </a:rPr>
              <a:t>Пифагора</a:t>
            </a:r>
            <a:r>
              <a:rPr lang="ru-RU" sz="2400" smtClean="0">
                <a:latin typeface="Times New Roman" pitchFamily="18" charset="0"/>
              </a:rPr>
              <a:t> спросили, что такое дружба, он ответил: «Мой друг тот, кто является моим вторым я, как числа</a:t>
            </a:r>
            <a:r>
              <a:rPr lang="ru-RU" sz="2400" smtClean="0"/>
              <a:t> </a:t>
            </a:r>
            <a:r>
              <a:rPr lang="ru-RU" sz="2400" b="1" smtClean="0">
                <a:latin typeface="Times New Roman" pitchFamily="18" charset="0"/>
              </a:rPr>
              <a:t>220</a:t>
            </a:r>
            <a:r>
              <a:rPr lang="ru-RU" sz="2400" smtClean="0">
                <a:latin typeface="Times New Roman" pitchFamily="18" charset="0"/>
              </a:rPr>
              <a:t> и </a:t>
            </a:r>
            <a:r>
              <a:rPr lang="ru-RU" sz="2400" b="1" smtClean="0">
                <a:latin typeface="Times New Roman" pitchFamily="18" charset="0"/>
              </a:rPr>
              <a:t>284</a:t>
            </a:r>
            <a:r>
              <a:rPr lang="ru-RU" sz="2400" smtClean="0">
                <a:latin typeface="Times New Roman" pitchFamily="18" charset="0"/>
              </a:rPr>
              <a:t>». Эти числа замечательны тем, что сумма младших делителей каждого из них равна второму числу. Действительно:</a:t>
            </a:r>
            <a:endParaRPr lang="ru-RU" sz="2400" b="1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2400" b="1" smtClean="0">
                <a:latin typeface="Times New Roman" pitchFamily="18" charset="0"/>
              </a:rPr>
              <a:t>1+2+4+5+10+11+20+22+44+55+110=284</a:t>
            </a:r>
            <a:r>
              <a:rPr lang="ru-RU" sz="2400" smtClean="0">
                <a:latin typeface="Times New Roman" pitchFamily="18" charset="0"/>
              </a:rPr>
              <a:t>,</a:t>
            </a:r>
            <a:br>
              <a:rPr lang="ru-RU" sz="2400" smtClean="0">
                <a:latin typeface="Times New Roman" pitchFamily="18" charset="0"/>
              </a:rPr>
            </a:br>
            <a:r>
              <a:rPr lang="ru-RU" sz="2400" smtClean="0">
                <a:latin typeface="Times New Roman" pitchFamily="18" charset="0"/>
              </a:rPr>
              <a:t> а сумма делителей числа 284- это </a:t>
            </a:r>
            <a:r>
              <a:rPr lang="ru-RU" sz="2400" b="1" smtClean="0">
                <a:latin typeface="Times New Roman" pitchFamily="18" charset="0"/>
              </a:rPr>
              <a:t>1+2+4+71+142=220 </a:t>
            </a:r>
          </a:p>
          <a:p>
            <a:pPr eaLnBrk="1" hangingPunct="1">
              <a:defRPr/>
            </a:pPr>
            <a:r>
              <a:rPr lang="ru-RU" sz="2400" smtClean="0">
                <a:latin typeface="Times New Roman" pitchFamily="18" charset="0"/>
              </a:rPr>
              <a:t>Так возник термин "дружественные числа". </a:t>
            </a:r>
          </a:p>
          <a:p>
            <a:pPr eaLnBrk="1" hangingPunct="1">
              <a:defRPr/>
            </a:pPr>
            <a:endParaRPr lang="ru-RU" sz="2400" smtClean="0">
              <a:latin typeface="Times New Roman" pitchFamily="18" charset="0"/>
            </a:endParaRPr>
          </a:p>
        </p:txBody>
      </p:sp>
      <p:pic>
        <p:nvPicPr>
          <p:cNvPr id="21508" name="Picture 9" descr="%D0%9F%D0%B8%D1%84%D0%B0%D0%B3%D0%BE%D1%80_-_%D0%A4%D0%B0%D0%B4%D0%B5%D0%B5%D0%B2_%D0%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36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914400"/>
            <a:ext cx="7543800" cy="5211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>
                <a:latin typeface="Times New Roman" pitchFamily="18" charset="0"/>
              </a:rPr>
              <a:t>Можно дать такое определение дружественных чисел: сумма всех делителей одного и другого такого числа равна сумме обоих чисел. На протяжении веков 220 и 284 были единственной известной парой дружественных чисел. Только в середине XX в., проверяя числа до 1 000 000, нашли 42 пары дружественных чисел. Поэтому в средние века полагали, что талисманы с этими числами укрепляют любовь. При исследовании интервала чисел от 300 до 1000 ни одной пары чисел не было найдено. А при изучении интервала 1000 до 5000 было найдено 2 пары чисел: 1184 и 1210, 2620 и 2924.</a:t>
            </a:r>
            <a:r>
              <a:rPr lang="ru-RU" sz="28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smtClean="0"/>
          </a:p>
        </p:txBody>
      </p:sp>
    </p:spTree>
    <p:custDataLst>
      <p:tags r:id="rId1"/>
    </p:custDataLst>
  </p:cSld>
  <p:clrMapOvr>
    <a:masterClrMapping/>
  </p:clrMapOvr>
  <p:transition advTm="41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Общительные числа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5425" cy="4497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В XX веке математики обобщили понятие дружественных чисел и занялись поиском дружественных рядов (или </a:t>
            </a:r>
            <a:r>
              <a:rPr lang="ru-RU" sz="2400" b="1" smtClean="0"/>
              <a:t>общительных чисел</a:t>
            </a:r>
            <a:r>
              <a:rPr lang="ru-RU" sz="2400" smtClean="0"/>
              <a:t>) - замкнутых циклов из трех и более чисел.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598613"/>
            <a:ext cx="4035425" cy="4497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Например, в тройке чисел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1 945 330 728 960; 2 324 196 638 720; 2 615 631 953920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делители первого числа в сумме дают второе число, делители второго в сумме дают третье число, а делители третьего числа в сумме дают первое число.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Самый длинный из известных циклов состоит из 28 чисел, первое из которых равно 14316.</a:t>
            </a:r>
          </a:p>
        </p:txBody>
      </p:sp>
    </p:spTree>
    <p:custDataLst>
      <p:tags r:id="rId1"/>
    </p:custDataLst>
  </p:cSld>
  <p:clrMapOvr>
    <a:masterClrMapping/>
  </p:clrMapOvr>
  <p:transition advTm="38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3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3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  <p:bldP spid="173061" grpId="0" build="p"/>
      <p:bldP spid="1730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Совершенные числа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   Числа, которые равны сумме всех своих делителей (исключая само число), древнегреческие математики называли </a:t>
            </a:r>
            <a:r>
              <a:rPr lang="ru-RU" altLang="ru-RU" b="1" smtClean="0"/>
              <a:t>совершенными</a:t>
            </a:r>
            <a:r>
              <a:rPr lang="ru-RU" altLang="ru-RU" smtClean="0"/>
              <a:t>.</a:t>
            </a:r>
          </a:p>
        </p:txBody>
      </p:sp>
      <p:pic>
        <p:nvPicPr>
          <p:cNvPr id="24580" name="Picture 4" descr="l8-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419600"/>
            <a:ext cx="19145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1381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533400"/>
            <a:ext cx="7386638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   Первое, самое меньшее совершенное число - </a:t>
            </a:r>
            <a:r>
              <a:rPr lang="ru-RU" altLang="ru-RU" sz="2800" b="1" smtClean="0"/>
              <a:t>6</a:t>
            </a:r>
            <a:r>
              <a:rPr lang="ru-RU" altLang="ru-RU" sz="2800" smtClean="0"/>
              <a:t>. Может быть, именно поэтому шестое место считалось самым почетным на пирах у древних римлян.</a:t>
            </a:r>
            <a:br>
              <a:rPr lang="ru-RU" altLang="ru-RU" sz="2800" smtClean="0"/>
            </a:br>
            <a:r>
              <a:rPr lang="ru-RU" altLang="ru-RU" sz="2800" smtClean="0"/>
              <a:t>   Второе по старшинству совершенное число - </a:t>
            </a:r>
            <a:r>
              <a:rPr lang="ru-RU" altLang="ru-RU" sz="2800" b="1" smtClean="0"/>
              <a:t>28</a:t>
            </a:r>
            <a:r>
              <a:rPr lang="ru-RU" altLang="ru-RU" sz="2800" smtClean="0"/>
              <a:t>. В некоторых ученых обществах и академиях полагалось иметь 28 членов. Почти до наших дней дожила эта традиция, идущая из далеких эпох. В Риме в 1917 году при выполнении подземных работ обнаружилось помещение одной из древнейших академий: зал и вокруг него 28 кабинетов - как раз по числу членов академии </a:t>
            </a:r>
          </a:p>
        </p:txBody>
      </p:sp>
      <p:pic>
        <p:nvPicPr>
          <p:cNvPr id="25603" name="Picture 4" descr="l8-4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638800"/>
            <a:ext cx="20002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3815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Фигурные числа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Какой же вид имеют треугольные числа? Заметим, что</a:t>
            </a:r>
            <a:br>
              <a:rPr lang="ru-RU" sz="2800" smtClean="0"/>
            </a:br>
            <a:r>
              <a:rPr lang="ru-RU" sz="2800" smtClean="0"/>
              <a:t>        3 = 1 + 2</a:t>
            </a:r>
            <a:br>
              <a:rPr lang="ru-RU" sz="2800" smtClean="0"/>
            </a:br>
            <a:r>
              <a:rPr lang="ru-RU" sz="2800" smtClean="0"/>
              <a:t>        6 = 1 + 2 + 3</a:t>
            </a:r>
            <a:br>
              <a:rPr lang="ru-RU" sz="2800" smtClean="0"/>
            </a:br>
            <a:r>
              <a:rPr lang="ru-RU" sz="2800" smtClean="0"/>
              <a:t>      10 = 1 + 2 + 3 + 4</a:t>
            </a:r>
            <a:br>
              <a:rPr lang="ru-RU" sz="2800" smtClean="0"/>
            </a:br>
            <a:r>
              <a:rPr lang="ru-RU" sz="2800" smtClean="0"/>
              <a:t>      15 = 1 + 2 + 3 + 4 + 5 ...</a:t>
            </a:r>
            <a:br>
              <a:rPr lang="ru-RU" sz="2800" smtClean="0"/>
            </a:br>
            <a:r>
              <a:rPr lang="ru-RU" sz="2800" smtClean="0"/>
              <a:t>   Эта закономерность сохраняется и дальше. Можно вывести формулу для получения треугольных чисел:</a:t>
            </a:r>
            <a:endParaRPr lang="ru-RU" sz="2800" b="1" i="1" smtClean="0"/>
          </a:p>
          <a:p>
            <a:pPr eaLnBrk="1" hangingPunct="1">
              <a:defRPr/>
            </a:pPr>
            <a:r>
              <a:rPr lang="ru-RU" sz="2800" b="1" i="1" smtClean="0"/>
              <a:t>Тn</a:t>
            </a:r>
            <a:r>
              <a:rPr lang="ru-RU" sz="2800" b="1" smtClean="0"/>
              <a:t> = 1 + 2 + 3 + ... + </a:t>
            </a:r>
            <a:r>
              <a:rPr lang="ru-RU" sz="2800" b="1" i="1" smtClean="0"/>
              <a:t>n</a:t>
            </a:r>
            <a:r>
              <a:rPr lang="ru-RU" sz="2800" smtClean="0"/>
              <a:t>.</a:t>
            </a:r>
          </a:p>
        </p:txBody>
      </p:sp>
      <p:pic>
        <p:nvPicPr>
          <p:cNvPr id="26628" name="Picture 4" descr="l1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09800"/>
            <a:ext cx="269557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25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0.7|0.8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"/>
</p:tagLst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етка с тенью">
  <a:themeElements>
    <a:clrScheme name="Сетка с тенью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Сетка с тень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ка с тенью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385</TotalTime>
  <Words>493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16</vt:i4>
      </vt:variant>
    </vt:vector>
  </HeadingPairs>
  <TitlesOfParts>
    <vt:vector size="34" baseType="lpstr">
      <vt:lpstr>Verdana</vt:lpstr>
      <vt:lpstr>Arial</vt:lpstr>
      <vt:lpstr>Tahoma</vt:lpstr>
      <vt:lpstr>Wingdings</vt:lpstr>
      <vt:lpstr>Calibri</vt:lpstr>
      <vt:lpstr>Garamond</vt:lpstr>
      <vt:lpstr>Comic Sans MS</vt:lpstr>
      <vt:lpstr>Arial Black</vt:lpstr>
      <vt:lpstr>Times New Roman</vt:lpstr>
      <vt:lpstr>Граница</vt:lpstr>
      <vt:lpstr>Кимоно</vt:lpstr>
      <vt:lpstr>Сетка с тенью</vt:lpstr>
      <vt:lpstr>Течение</vt:lpstr>
      <vt:lpstr>Точки</vt:lpstr>
      <vt:lpstr>Разрез</vt:lpstr>
      <vt:lpstr>Равновесие</vt:lpstr>
      <vt:lpstr>Пастель</vt:lpstr>
      <vt:lpstr>Трава</vt:lpstr>
      <vt:lpstr>Презентация PowerPoint</vt:lpstr>
      <vt:lpstr>Презентация PowerPoint</vt:lpstr>
      <vt:lpstr>Презентация М… Екатерины 6 «Б» класс  </vt:lpstr>
      <vt:lpstr>Дружественные числа</vt:lpstr>
      <vt:lpstr>Презентация PowerPoint</vt:lpstr>
      <vt:lpstr>Общительные числа</vt:lpstr>
      <vt:lpstr>Совершенные числа</vt:lpstr>
      <vt:lpstr>Презентация PowerPoint</vt:lpstr>
      <vt:lpstr>Фигурные числа</vt:lpstr>
      <vt:lpstr>Презентация PowerPoint</vt:lpstr>
      <vt:lpstr>Рациональное число</vt:lpstr>
      <vt:lpstr>Взаимно-простые числа</vt:lpstr>
      <vt:lpstr>Отрицательные числа</vt:lpstr>
      <vt:lpstr>Вещественные числа</vt:lpstr>
      <vt:lpstr>Взаимно обратные числа</vt:lpstr>
      <vt:lpstr>Противоположные числа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Люба</dc:creator>
  <cp:lastModifiedBy>Венера Узбековна</cp:lastModifiedBy>
  <cp:revision>22</cp:revision>
  <cp:lastPrinted>1601-01-01T00:00:00Z</cp:lastPrinted>
  <dcterms:created xsi:type="dcterms:W3CDTF">1601-01-01T00:00:00Z</dcterms:created>
  <dcterms:modified xsi:type="dcterms:W3CDTF">2014-10-12T14:13:42Z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