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25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wrap="square" lIns="91440" tIns="45720" rIns="91440" bIns="45720" anchor="t" anchorCtr="0"/>
          <a:lstStyle>
            <a:lvl1pPr algn="l">
              <a:defRPr sz="1200" kern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09" y="0"/>
            <a:ext cx="2971800" cy="457200"/>
          </a:xfrm>
          <a:prstGeom prst="rect">
            <a:avLst/>
          </a:prstGeom>
        </p:spPr>
        <p:txBody>
          <a:bodyPr wrap="square" lIns="91440" tIns="45720" rIns="91440" bIns="45720" anchor="t" anchorCtr="0"/>
          <a:lstStyle>
            <a:lvl1pPr algn="l">
              <a:defRPr sz="1200" kern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r>
              <a:rPr lang="en-US" dirty="0" smtClean="0"/>
              <a:t>08.08.2014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wrap="square" lIns="0" tIns="0" rIns="0" bIns="0" anchorCtr="0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40" tIns="45720" rIns="91440" bIns="45720" anchor="t" anchorCtr="0"/>
          <a:lstStyle/>
          <a:p>
            <a:pPr lvl="0"/>
            <a:r>
              <a:rPr lang="en-US" smtClean="0"/>
              <a:t>Click to edit the notes format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09"/>
            <a:ext cx="2971800" cy="457200"/>
          </a:xfrm>
          <a:prstGeom prst="rect">
            <a:avLst/>
          </a:prstGeom>
        </p:spPr>
        <p:txBody>
          <a:bodyPr wrap="square" lIns="91440" tIns="45720" rIns="91440" bIns="45720" anchor="b" anchorCtr="0"/>
          <a:lstStyle>
            <a:lvl1pPr algn="l">
              <a:defRPr sz="1200" kern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09" y="8685209"/>
            <a:ext cx="2971800" cy="457200"/>
          </a:xfrm>
          <a:prstGeom prst="rect">
            <a:avLst/>
          </a:prstGeom>
        </p:spPr>
        <p:txBody>
          <a:bodyPr wrap="square" lIns="91440" tIns="45720" rIns="91440" bIns="45720" anchor="b" anchorCtr="0"/>
          <a:lstStyle>
            <a:lvl1pPr algn="l">
              <a:defRPr sz="1200" kern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/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7987" cy="3163887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1060448" y="4349746"/>
            <a:ext cx="4737104" cy="3508379"/>
          </a:xfrm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3472" y="677863"/>
            <a:ext cx="4591047" cy="3444874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1046165" y="4352928"/>
            <a:ext cx="4767261" cy="3475040"/>
          </a:xfrm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4" y="877888"/>
            <a:ext cx="4217990" cy="3163888"/>
          </a:xfrm>
          <a:ln/>
        </p:spPr>
      </p:sp>
      <p:sp>
        <p:nvSpPr>
          <p:cNvPr id="3" name="Notes Placeholder 2"/>
          <p:cNvSpPr>
            <a:spLocks noGrp="1" noRot="1" noChangeAspect="1"/>
          </p:cNvSpPr>
          <p:nvPr>
            <p:ph type="body" idx="1"/>
          </p:nvPr>
        </p:nvSpPr>
        <p:spPr>
          <a:xfrm>
            <a:off x="1060448" y="4349746"/>
            <a:ext cx="4737104" cy="3508379"/>
          </a:xfrm>
          <a:noFill/>
          <a:ln>
            <a:noFill/>
          </a:ln>
        </p:spPr>
        <p:txBody>
          <a:bodyPr wrap="none" lIns="91440" tIns="45720" rIns="91440" bIns="45720" anchor="ctr" anchorCtr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 sz="1400"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  <a:lvl6pPr>
              <a:buNone/>
              <a:defRPr/>
            </a:lvl6pPr>
            <a:lvl7pPr>
              <a:buNone/>
              <a:defRPr/>
            </a:lvl7pPr>
            <a:lvl8pPr>
              <a:buNone/>
              <a:defRPr/>
            </a:lvl8pPr>
            <a:lvl9pPr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t>08.08.2014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792288" y="5367336"/>
            <a:ext cx="5486400" cy="8048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9400" y="274640"/>
            <a:ext cx="2057400" cy="585152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4640"/>
            <a:ext cx="6019797" cy="585152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130424"/>
            <a:ext cx="7772400" cy="1470026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подзаголовка</a:t>
            </a:r>
            <a:endParaRPr lang="en-US" dirty="0"/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312" y="4406896"/>
            <a:ext cx="7772400" cy="136207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5" cy="639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645024" y="1535113"/>
            <a:ext cx="4041776" cy="6397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3049"/>
            <a:ext cx="3008312" cy="1162047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35096"/>
            <a:ext cx="3008312" cy="4691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1636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l">
              <a:spcBef>
                <a:spcPts val="0"/>
              </a:spcBef>
              <a:spcAft>
                <a:spcPts val="0"/>
              </a:spcAft>
              <a:tabLst/>
            </a:pPr>
            <a:r>
              <a:rPr lang="en-US" sz="1200" i="0" kern="1200" baseline="0" dirty="0" smtClean="0">
                <a:solidFill>
                  <a:srgbClr val="898989"/>
                </a:solidFill>
                <a:latin typeface="Arial" charset="0"/>
              </a:rPr>
              <a:t>08.08.2014</a:t>
            </a:r>
          </a:p>
        </p:txBody>
      </p:sp>
      <p:sp>
        <p:nvSpPr>
          <p:cNvPr id="1636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>
            <a:lvl1pPr algn="ctr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tabLst/>
            </a:pPr>
            <a:endParaRPr dirty="0" smtClean="0"/>
          </a:p>
        </p:txBody>
      </p:sp>
      <p:sp>
        <p:nvSpPr>
          <p:cNvPr id="1636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7" cy="3651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/>
          <a:lstStyle>
            <a:lvl1pPr algn="l">
              <a:defRPr lang="en-US" sz="1200" kern="1200">
                <a:solidFill>
                  <a:srgbClr val="898989"/>
                </a:solidFill>
                <a:latin typeface="Arial" charset="0"/>
              </a:defRPr>
            </a:lvl1pPr>
          </a:lstStyle>
          <a:p>
            <a:pPr marL="0" indent="0" algn="r">
              <a:spcBef>
                <a:spcPts val="0"/>
              </a:spcBef>
              <a:spcAft>
                <a:spcPts val="0"/>
              </a:spcAft>
              <a:tabLst/>
            </a:pPr>
            <a:fld id="{763D1470-AB83-4C4C-B3B3-7F0C9DC8E8D6}" type="slidenum">
              <a:rPr lang="en-US" sz="1800" i="0" kern="0" baseline="0" dirty="0" smtClean="0">
                <a:solidFill>
                  <a:srgbClr val="000000"/>
                </a:solidFill>
              </a:rPr>
              <a:pPr marL="0" indent="0" algn="r">
                <a:spcBef>
                  <a:spcPts val="0"/>
                </a:spcBef>
                <a:spcAft>
                  <a:spcPts val="0"/>
                </a:spcAft>
                <a:tabLst/>
              </a:pPr>
              <a:t>‹#›</a:t>
            </a:fld>
            <a:endParaRPr lang="en-US" sz="1800" i="0" kern="0" baseline="0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/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Рисунок 3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486400" y="1600200"/>
            <a:ext cx="3387727" cy="4968575"/>
          </a:xfrm>
          <a:prstGeom prst="rect">
            <a:avLst/>
          </a:prstGeom>
          <a:ln>
            <a:noFill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38200" y="152400"/>
            <a:ext cx="6019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летняя Всероссийская  конференция 2014 года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"Актуальные проблемы теории и практики образования“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9</a:t>
            </a:r>
            <a:r>
              <a:rPr lang="ru-R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августа </a:t>
            </a:r>
            <a:r>
              <a:rPr lang="ru-RU" sz="1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2014 </a:t>
            </a:r>
            <a:r>
              <a:rPr lang="ru-RU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г.</a:t>
            </a:r>
            <a:endParaRPr lang="ru-RU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9600" y="3657600"/>
            <a:ext cx="39624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Павлова Светлана Александровна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учитель математики и информатики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города Москвы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средняя общеобразовательная школа № 687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г.Москва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1371600"/>
            <a:ext cx="525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Учебный проект для формирования учебно-познавательной мотивации школьников на уроках  математики по теме</a:t>
            </a:r>
            <a:endParaRPr lang="en-US" sz="2000" b="1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  <a:ea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«Положительные и отрицательные числа»</a:t>
            </a: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" y="6400800"/>
            <a:ext cx="60722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Электронное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периодическое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издание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НАУКОГРАД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0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2124078" y="1412876"/>
            <a:ext cx="3743325" cy="4470401"/>
          </a:xfrm>
          <a:prstGeom prst="rect">
            <a:avLst/>
          </a:prstGeom>
          <a:ln>
            <a:noFill/>
          </a:ln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11185" y="188915"/>
            <a:ext cx="7808912" cy="1063621"/>
          </a:xfrm>
          <a:prstGeom prst="rect">
            <a:avLst/>
          </a:prstGeom>
          <a:noFill/>
          <a:ln>
            <a:noFill/>
          </a:ln>
        </p:spPr>
        <p:txBody>
          <a:bodyPr wrap="square" lIns="91440" tIns="32004" rIns="91440" bIns="45720" anchor="ctr" anchorCtr="1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06085" algn="l"/>
                <a:tab pos="813615" algn="l"/>
                <a:tab pos="1221135" algn="l"/>
                <a:tab pos="1628665" algn="l"/>
                <a:tab pos="2036186" algn="l"/>
                <a:tab pos="2443716" algn="l"/>
                <a:tab pos="2851246" algn="l"/>
                <a:tab pos="3258766" algn="l"/>
                <a:tab pos="3666296" algn="l"/>
                <a:tab pos="4073817" algn="l"/>
                <a:tab pos="4481346" algn="l"/>
                <a:tab pos="4888876" algn="l"/>
                <a:tab pos="5296397" algn="l"/>
                <a:tab pos="5703927" algn="l"/>
                <a:tab pos="6111447" algn="l"/>
                <a:tab pos="6518977" algn="l"/>
                <a:tab pos="6926498" algn="l"/>
                <a:tab pos="7334027" algn="l"/>
                <a:tab pos="7741557" algn="l"/>
                <a:tab pos="8149078" algn="l"/>
              </a:tabLst>
            </a:pPr>
            <a:r>
              <a:rPr lang="en-US" sz="1400" b="0" i="0" kern="1200" baseline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charset="0"/>
              </a:rPr>
              <a:t>Можно ли числом измерить </a:t>
            </a:r>
            <a:r>
              <a:rPr lang="en-US" sz="1400" b="0" i="0" kern="1200" baseline="0" smtClean="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Calibri" charset="0"/>
              </a:rPr>
              <a:t>«холод» </a:t>
            </a:r>
            <a:r>
              <a:rPr lang="en-US" sz="1400" b="0" i="0" kern="1200" baseline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charset="0"/>
              </a:rPr>
              <a:t>и «тепло»?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Рисунок 1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500067" y="785817"/>
            <a:ext cx="4143375" cy="2765429"/>
          </a:xfrm>
          <a:prstGeom prst="rect">
            <a:avLst/>
          </a:prstGeom>
          <a:ln w="38103">
            <a:solidFill>
              <a:srgbClr val="953735">
                <a:alpha val="100000"/>
              </a:srgbClr>
            </a:solidFill>
          </a:ln>
        </p:spPr>
      </p:pic>
      <p:pic>
        <p:nvPicPr>
          <p:cNvPr id="3" name="Placeholder 3" descr="Рисунок 2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929192" y="2786067"/>
            <a:ext cx="3810003" cy="2857500"/>
          </a:xfrm>
          <a:prstGeom prst="rect">
            <a:avLst/>
          </a:prstGeom>
          <a:ln w="38103">
            <a:solidFill>
              <a:srgbClr val="953735">
                <a:alpha val="100000"/>
              </a:srgb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type="body" idx="1"/>
          </p:nvPr>
        </p:nvSpPr>
        <p:spPr>
          <a:xfrm>
            <a:off x="1116016" y="765179"/>
            <a:ext cx="7777164" cy="44640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1"/>
          <a:lstStyle/>
          <a:p>
            <a:pPr marL="342900" indent="-342900" algn="ctr">
              <a:spcBef>
                <a:spcPts val="900"/>
              </a:spcBef>
              <a:spcAft>
                <a:spcPts val="0"/>
              </a:spcAft>
              <a:buClrTx/>
              <a:buNone/>
              <a:tabLst/>
            </a:pPr>
            <a:r>
              <a:rPr lang="en-US" sz="3600" b="0" i="0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charset="0"/>
              </a:rPr>
              <a:t>Пляшут числа на стене Очень интересно мне Минус – плюс, плюс – минус, плюс Хороши ли они на вкус? Нет, я есть их не хочу Я их лучше изучу! </a:t>
            </a:r>
            <a:br>
              <a:rPr lang="en-US" sz="3600" b="0" i="0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charset="0"/>
              </a:rPr>
            </a:br>
            <a:r>
              <a:rPr lang="en-US" sz="3200" b="0" i="0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charset="0"/>
              </a:rPr>
              <a:t/>
            </a:r>
            <a:br>
              <a:rPr lang="en-US" sz="3200" b="0" i="0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charset="0"/>
              </a:rPr>
            </a:br>
            <a:endParaRPr lang="en-US" sz="3200" b="0" i="0" kern="1200" baseline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alibri" charset="0"/>
            </a:endParaRPr>
          </a:p>
        </p:txBody>
      </p:sp>
      <p:pic>
        <p:nvPicPr>
          <p:cNvPr id="3" name="Placeholder 3" descr="Рисунок 3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2708279"/>
            <a:ext cx="3419472" cy="410051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624" y="228600"/>
            <a:ext cx="8534397" cy="98584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3600" b="1" i="0" kern="1200" baseline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charset="0"/>
              </a:rPr>
              <a:t>Когда</a:t>
            </a:r>
            <a:r>
              <a:rPr lang="en-US" sz="1400" b="1" i="0" kern="1200" baseline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charset="0"/>
              </a:rPr>
              <a:t> и </a:t>
            </a:r>
            <a:r>
              <a:rPr lang="en-US" sz="3600" b="1" i="0" kern="1200" baseline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charset="0"/>
              </a:rPr>
              <a:t>как</a:t>
            </a:r>
            <a:r>
              <a:rPr lang="en-US" sz="1400" b="1" i="0" kern="1200" baseline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charset="0"/>
              </a:rPr>
              <a:t> появилисьотрицательные числа?</a:t>
            </a:r>
            <a:br>
              <a:rPr lang="en-US" sz="1400" b="1" i="0" kern="1200" baseline="0" smtClean="0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Times New Roman" charset="0"/>
              </a:rPr>
            </a:br>
            <a:endParaRPr lang="en-US" sz="1400" b="1" i="0" kern="1200" baseline="0" smtClean="0">
              <a:solidFill>
                <a:srgbClr val="0070C0"/>
              </a:solidFill>
              <a:uFill>
                <a:solidFill>
                  <a:srgbClr val="0070C0"/>
                </a:solidFill>
              </a:uFill>
              <a:latin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4797" y="1554160"/>
            <a:ext cx="8686800" cy="53038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/>
          <a:lstStyle/>
          <a:p>
            <a:pPr marL="273049" indent="-273049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Ни египтяне, ни вавилоняне,</a:t>
            </a:r>
          </a:p>
          <a:p>
            <a:pPr marL="273049" indent="-273049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  ни даже древние греки чисел этих не знали. Впервые с отрицательными числами столкнулись китайские ученые</a:t>
            </a: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Mangal" charset="0"/>
              </a:rPr>
              <a:t>  </a:t>
            </a: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во </a:t>
            </a: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Mangal" charset="0"/>
              </a:rPr>
              <a:t>II</a:t>
            </a: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 веке до н.э. в связи с решением</a:t>
            </a:r>
          </a:p>
          <a:p>
            <a:pPr marL="273049" indent="-273049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  уравнений. Знаки «плюс» и «минус»</a:t>
            </a: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Mangal" charset="0"/>
              </a:rPr>
              <a:t>  </a:t>
            </a: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они тогда </a:t>
            </a:r>
            <a:endParaRPr sz="2400" dirty="0" smtClean="0">
              <a:latin typeface="Mangal" charset="0"/>
            </a:endParaRPr>
          </a:p>
          <a:p>
            <a:pPr marL="273049" indent="-273049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1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не употребляли, а изображали  положительные числа</a:t>
            </a:r>
          </a:p>
          <a:p>
            <a:pPr marL="273049" indent="-273049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0" kern="1200" baseline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 charset="0"/>
              </a:rPr>
              <a:t>               </a:t>
            </a:r>
            <a:r>
              <a:rPr lang="en-US" sz="3200" b="1" i="0" kern="1200" baseline="0" smtClean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 charset="0"/>
              </a:rPr>
              <a:t>красным</a:t>
            </a:r>
          </a:p>
          <a:p>
            <a:pPr marL="273049" indent="-273049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0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               и отрицательные</a:t>
            </a:r>
          </a:p>
          <a:p>
            <a:pPr marL="273049" indent="-273049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Tx/>
              <a:buNone/>
              <a:tabLst/>
            </a:pPr>
            <a:r>
              <a:rPr lang="en-US" sz="2400" b="1" i="0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              </a:t>
            </a:r>
            <a:r>
              <a:rPr lang="en-US" sz="3200" b="1" i="0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 charset="0"/>
              </a:rPr>
              <a:t>чёрным</a:t>
            </a:r>
            <a:r>
              <a:rPr lang="en-US" sz="3200" b="1" i="0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 </a:t>
            </a:r>
            <a:r>
              <a:rPr lang="en-US" sz="2400" b="1" i="0" kern="1200" baseline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Calibri" charset="0"/>
              </a:rPr>
              <a:t>цветом.</a:t>
            </a:r>
          </a:p>
          <a:p>
            <a:pPr marL="273049" indent="-273049" algn="l">
              <a:spcBef>
                <a:spcPts val="800"/>
              </a:spcBef>
              <a:spcAft>
                <a:spcPts val="0"/>
              </a:spcAft>
              <a:buClrTx/>
              <a:buSzPct val="100000"/>
              <a:buFont typeface="Wingdings 2"/>
              <a:buChar char=""/>
              <a:tabLst/>
            </a:pPr>
            <a:endParaRPr sz="3200" dirty="0" smtClean="0">
              <a:latin typeface="Calibri" charset="0"/>
            </a:endParaRPr>
          </a:p>
        </p:txBody>
      </p:sp>
      <p:pic>
        <p:nvPicPr>
          <p:cNvPr id="4" name="Placeholder 3" descr="Picture 11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7481886" y="0"/>
            <a:ext cx="1662114" cy="1785942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Picture 6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0" y="4000500"/>
            <a:ext cx="2060573" cy="2857500"/>
          </a:xfrm>
          <a:prstGeom prst="rect">
            <a:avLst/>
          </a:prstGeom>
          <a:ln>
            <a:noFill/>
          </a:ln>
        </p:spPr>
      </p:pic>
      <p:pic>
        <p:nvPicPr>
          <p:cNvPr id="6" name="Placeholder 3" descr="Picture 5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5429250" y="4071942"/>
            <a:ext cx="3519489" cy="258603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4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/>
          <p:nvPr/>
        </p:nvSpPr>
        <p:spPr>
          <a:xfrm>
            <a:off x="1908179" y="0"/>
            <a:ext cx="5759449" cy="649288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4" tIns="46799" rIns="90004" bIns="46799" anchor="t" anchorCtr="1">
            <a:spAutoFit/>
          </a:bodyPr>
          <a:lstStyle/>
          <a:p>
            <a:pPr marL="0" indent="0" algn="ctr">
              <a:spcBef>
                <a:spcPts val="1125"/>
              </a:spcBef>
              <a:spcAft>
                <a:spcPts val="0"/>
              </a:spcAft>
              <a:buNone/>
              <a:tabLst>
                <a:tab pos="0" algn="l"/>
                <a:tab pos="447672" algn="l"/>
                <a:tab pos="896935" algn="l"/>
                <a:tab pos="1346198" algn="l"/>
                <a:tab pos="1795461" algn="l"/>
                <a:tab pos="2244724" algn="l"/>
                <a:tab pos="2693987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1" algn="l"/>
                <a:tab pos="8085134" algn="l"/>
                <a:tab pos="8534397" algn="l"/>
                <a:tab pos="8983660" algn="l"/>
              </a:tabLst>
            </a:pPr>
            <a:r>
              <a:rPr lang="en-US" sz="3600" b="1" i="0" kern="1200" baseline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onstantia" charset="0"/>
              </a:rPr>
              <a:t>Из истории известно:</a:t>
            </a:r>
          </a:p>
        </p:txBody>
      </p:sp>
      <p:sp>
        <p:nvSpPr>
          <p:cNvPr id="3" name="TextBox 2"/>
          <p:cNvSpPr/>
          <p:nvPr/>
        </p:nvSpPr>
        <p:spPr>
          <a:xfrm>
            <a:off x="0" y="765179"/>
            <a:ext cx="5508629" cy="583247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0004" tIns="44998" rIns="90004" bIns="44998" anchor="t" anchorCtr="0"/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7672" algn="l"/>
                <a:tab pos="896935" algn="l"/>
                <a:tab pos="1346198" algn="l"/>
                <a:tab pos="1795461" algn="l"/>
                <a:tab pos="2244724" algn="l"/>
                <a:tab pos="2693987" algn="l"/>
                <a:tab pos="3143250" algn="l"/>
                <a:tab pos="3592513" algn="l"/>
                <a:tab pos="4041776" algn="l"/>
                <a:tab pos="4491039" algn="l"/>
                <a:tab pos="4940302" algn="l"/>
                <a:tab pos="5389565" algn="l"/>
                <a:tab pos="5838828" algn="l"/>
                <a:tab pos="6288091" algn="l"/>
                <a:tab pos="6737354" algn="l"/>
                <a:tab pos="7186617" algn="l"/>
                <a:tab pos="7635871" algn="l"/>
                <a:tab pos="8085134" algn="l"/>
                <a:tab pos="8534397" algn="l"/>
                <a:tab pos="8983660" algn="l"/>
              </a:tabLst>
            </a:pPr>
            <a:r>
              <a:rPr lang="en-US" sz="2400" b="1" i="1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 charset="0"/>
              </a:rPr>
              <a:t>Индийские математики Брахмагупта (VII в.) и Бхаскара (XII в.)  составили правила действий для этих чисел. Однако долгое время отрицательные числа считали ненастоящими, фиктивными, абсурдными. Даже  Брасхара, который пользовался этими числами, писал: «Люди не одобряют отрицательных чисел</a:t>
            </a:r>
            <a:r>
              <a:rPr lang="en-US" sz="2400" b="1" i="0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 charset="0"/>
              </a:rPr>
              <a:t>».</a:t>
            </a:r>
          </a:p>
        </p:txBody>
      </p:sp>
      <p:pic>
        <p:nvPicPr>
          <p:cNvPr id="4" name="Placeholder 3" descr="Picture 43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5454652" y="836612"/>
            <a:ext cx="3470276" cy="50403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2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4572000" cy="3795711"/>
          </a:xfrm>
          <a:prstGeom prst="rect">
            <a:avLst/>
          </a:prstGeom>
          <a:ln>
            <a:noFill/>
          </a:ln>
        </p:spPr>
      </p:pic>
      <p:pic>
        <p:nvPicPr>
          <p:cNvPr id="3" name="Placeholder 3" descr="Picture 3"/>
          <p:cNvPicPr>
            <a:picLocks noGrp="1" noChangeAspect="1"/>
          </p:cNvPicPr>
          <p:nvPr/>
        </p:nvPicPr>
        <p:blipFill>
          <a:blip r:embed="rId3">
            <a:lum bright="-10000"/>
          </a:blip>
          <a:stretch>
            <a:fillRect/>
          </a:stretch>
        </p:blipFill>
        <p:spPr>
          <a:xfrm>
            <a:off x="4643442" y="3276597"/>
            <a:ext cx="4500558" cy="3581403"/>
          </a:xfrm>
          <a:prstGeom prst="rect">
            <a:avLst/>
          </a:prstGeom>
          <a:ln>
            <a:noFill/>
          </a:ln>
        </p:spPr>
      </p:pic>
      <p:pic>
        <p:nvPicPr>
          <p:cNvPr id="4" name="Placeholder 3" descr="Прямоугольник 3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0323" y="3524253"/>
            <a:ext cx="4365629" cy="1150937"/>
          </a:xfrm>
          <a:prstGeom prst="rect">
            <a:avLst/>
          </a:prstGeom>
          <a:ln>
            <a:noFill/>
          </a:ln>
        </p:spPr>
      </p:pic>
      <p:pic>
        <p:nvPicPr>
          <p:cNvPr id="5" name="Placeholder 3" descr="Прямоугольник 4"/>
          <p:cNvPicPr>
            <a:picLocks noGrp="1"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5353053" y="2157417"/>
            <a:ext cx="2936879" cy="1152528"/>
          </a:xfrm>
          <a:prstGeom prst="rect">
            <a:avLst/>
          </a:prstGeom>
          <a:ln>
            <a:noFill/>
          </a:ln>
        </p:spPr>
      </p:pic>
      <p:sp>
        <p:nvSpPr>
          <p:cNvPr id="6" name="Rectangle Custom 5"/>
          <p:cNvSpPr/>
          <p:nvPr/>
        </p:nvSpPr>
        <p:spPr>
          <a:xfrm>
            <a:off x="4572000" y="188915"/>
            <a:ext cx="4572000" cy="922337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1" i="1" kern="1200" baseline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onstantia" charset="0"/>
              </a:rPr>
              <a:t>Положительные числа представляли как «имущество», а отрицательные числа -  как  «долги». </a:t>
            </a:r>
            <a:endParaRPr lang="en-US" sz="1800" b="0" i="0" kern="1200" baseline="0" smtClean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Arial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by="360.0" valueType="num">
                                      <p:cBhvr additive="base"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Рисунок 3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6000750" y="3000375"/>
            <a:ext cx="2762247" cy="1735138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  <p:pic>
        <p:nvPicPr>
          <p:cNvPr id="3" name="Placeholder 3" descr="Рисунок 4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3786192" y="357192"/>
            <a:ext cx="1633539" cy="1720846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  <p:pic>
        <p:nvPicPr>
          <p:cNvPr id="4" name="Placeholder 3" descr="Рисунок 5"/>
          <p:cNvPicPr>
            <a:picLocks noGrp="1" noChangeAspect="1"/>
          </p:cNvPicPr>
          <p:nvPr/>
        </p:nvPicPr>
        <p:blipFill>
          <a:blip r:embed="rId4">
            <a:lum/>
          </a:blip>
          <a:stretch>
            <a:fillRect/>
          </a:stretch>
        </p:blipFill>
        <p:spPr>
          <a:xfrm>
            <a:off x="6143625" y="4929192"/>
            <a:ext cx="2357442" cy="1785933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  <p:pic>
        <p:nvPicPr>
          <p:cNvPr id="5" name="Placeholder 3" descr="Рисунок 6"/>
          <p:cNvPicPr>
            <a:picLocks noGrp="1" noChangeAspect="1"/>
          </p:cNvPicPr>
          <p:nvPr/>
        </p:nvPicPr>
        <p:blipFill>
          <a:blip r:embed="rId5">
            <a:lum/>
          </a:blip>
          <a:stretch>
            <a:fillRect/>
          </a:stretch>
        </p:blipFill>
        <p:spPr>
          <a:xfrm>
            <a:off x="500067" y="285750"/>
            <a:ext cx="2632073" cy="3143250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  <p:pic>
        <p:nvPicPr>
          <p:cNvPr id="6" name="Placeholder 3" descr="Рисунок 7"/>
          <p:cNvPicPr>
            <a:picLocks noGrp="1" noChangeAspect="1"/>
          </p:cNvPicPr>
          <p:nvPr/>
        </p:nvPicPr>
        <p:blipFill>
          <a:blip r:embed="rId6">
            <a:lum/>
          </a:blip>
          <a:stretch>
            <a:fillRect/>
          </a:stretch>
        </p:blipFill>
        <p:spPr>
          <a:xfrm>
            <a:off x="3857625" y="2500317"/>
            <a:ext cx="1685925" cy="3000375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  <p:pic>
        <p:nvPicPr>
          <p:cNvPr id="7" name="Placeholder 3" descr="Рисунок 9"/>
          <p:cNvPicPr>
            <a:picLocks noGrp="1" noChangeAspect="1"/>
          </p:cNvPicPr>
          <p:nvPr/>
        </p:nvPicPr>
        <p:blipFill>
          <a:blip r:embed="rId7">
            <a:lum/>
          </a:blip>
          <a:stretch>
            <a:fillRect/>
          </a:stretch>
        </p:blipFill>
        <p:spPr>
          <a:xfrm>
            <a:off x="285750" y="3643317"/>
            <a:ext cx="3071817" cy="2303465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  <p:pic>
        <p:nvPicPr>
          <p:cNvPr id="8" name="Placeholder 3" descr="Рисунок 10"/>
          <p:cNvPicPr>
            <a:picLocks noGrp="1" noChangeAspect="1"/>
          </p:cNvPicPr>
          <p:nvPr/>
        </p:nvPicPr>
        <p:blipFill>
          <a:blip r:embed="rId8">
            <a:lum/>
          </a:blip>
          <a:stretch>
            <a:fillRect/>
          </a:stretch>
        </p:blipFill>
        <p:spPr>
          <a:xfrm>
            <a:off x="6072192" y="285750"/>
            <a:ext cx="2636837" cy="2428875"/>
          </a:xfrm>
          <a:prstGeom prst="rect">
            <a:avLst/>
          </a:prstGeom>
          <a:ln w="57150">
            <a:solidFill>
              <a:srgbClr val="C3D69B">
                <a:alpha val="100000"/>
              </a:srgbClr>
            </a:solidFill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72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0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1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3071817" y="142875"/>
            <a:ext cx="3062289" cy="1285875"/>
          </a:xfrm>
          <a:prstGeom prst="rect">
            <a:avLst/>
          </a:prstGeom>
          <a:ln w="28575">
            <a:solidFill>
              <a:srgbClr val="C3D69B">
                <a:alpha val="100000"/>
              </a:srgbClr>
            </a:solidFill>
          </a:ln>
        </p:spPr>
      </p:pic>
      <p:sp>
        <p:nvSpPr>
          <p:cNvPr id="17" name="Rectangle Custom 16"/>
          <p:cNvSpPr/>
          <p:nvPr/>
        </p:nvSpPr>
        <p:spPr>
          <a:xfrm>
            <a:off x="3571875" y="1500192"/>
            <a:ext cx="1857375" cy="857250"/>
          </a:xfrm>
          <a:prstGeom prst="rect">
            <a:avLst/>
          </a:prstGeom>
          <a:solidFill>
            <a:srgbClr val="C4BD97">
              <a:alpha val="100000"/>
            </a:srgbClr>
          </a:solidFill>
          <a:ln w="25402">
            <a:solidFill>
              <a:srgbClr val="376092">
                <a:alpha val="100000"/>
              </a:srgbClr>
            </a:solidFill>
          </a:ln>
        </p:spPr>
        <p:style>
          <a:lnRef idx="0">
            <a:schemeClr val="dk1"/>
          </a:lnRef>
          <a:fillRef idx="0">
            <a:srgbClr val="99CCFF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ctr" anchorCtr="1"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kern="1200" baseline="0" smtClean="0">
                <a:solidFill>
                  <a:srgbClr val="77933C"/>
                </a:solidFill>
                <a:uFill>
                  <a:solidFill>
                    <a:srgbClr val="77933C"/>
                  </a:solidFill>
                </a:uFill>
                <a:latin typeface="Calibri" charset="0"/>
              </a:rPr>
              <a:t>Черты характера человека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</p:cTn>
                        </p:par>
                        <p:par>
                          <p:cTn id="13" fill="hold">
                            <p:stCondLst>
                              <p:cond delay="6100"/>
                            </p:stCondLst>
                          </p:cTn>
                        </p:par>
                        <p:par>
                          <p:cTn id="14" fill="hold">
                            <p:stCondLst>
                              <p:cond delay="8100"/>
                            </p:stCondLst>
                          </p:cTn>
                        </p:par>
                        <p:par>
                          <p:cTn id="15" fill="hold">
                            <p:stCondLst>
                              <p:cond delay="10100"/>
                            </p:stCond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Рисунок 7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684209" y="1773241"/>
            <a:ext cx="3930649" cy="3024186"/>
          </a:xfrm>
          <a:prstGeom prst="rect">
            <a:avLst/>
          </a:prstGeom>
          <a:ln>
            <a:noFill/>
          </a:ln>
        </p:spPr>
      </p:pic>
      <p:pic>
        <p:nvPicPr>
          <p:cNvPr id="3" name="Placeholder 3" descr="Рисунок 8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756151" y="1773241"/>
            <a:ext cx="4170359" cy="331152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4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764713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DDEBCF"/>
            </a:gs>
            <a:gs pos="100000">
              <a:srgbClr val="9CB86E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ceholder 3" descr="Picture 2"/>
          <p:cNvPicPr>
            <a:picLocks noGrp="1"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>
            <a:off x="1692271" y="2420938"/>
            <a:ext cx="1981203" cy="2381253"/>
          </a:xfrm>
          <a:prstGeom prst="rect">
            <a:avLst/>
          </a:prstGeom>
          <a:ln>
            <a:noFill/>
          </a:ln>
        </p:spPr>
      </p:pic>
      <p:pic>
        <p:nvPicPr>
          <p:cNvPr id="3" name="Placeholder 3" descr="Picture 3"/>
          <p:cNvPicPr>
            <a:picLocks noGrp="1" noChangeAspect="1"/>
          </p:cNvPicPr>
          <p:nvPr/>
        </p:nvPicPr>
        <p:blipFill>
          <a:blip r:embed="rId3">
            <a:lum/>
          </a:blip>
          <a:stretch>
            <a:fillRect/>
          </a:stretch>
        </p:blipFill>
        <p:spPr>
          <a:xfrm>
            <a:off x="4357692" y="1285875"/>
            <a:ext cx="3810003" cy="3810003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199</Words>
  <Application>Microsoft Office PowerPoint</Application>
  <PresentationFormat>Экран (4:3)</PresentationFormat>
  <Paragraphs>26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12</vt:i4>
      </vt:variant>
      <vt:variant>
        <vt:lpstr>Заголовки слайдов</vt:lpstr>
      </vt:variant>
      <vt:variant>
        <vt:i4>12</vt:i4>
      </vt:variant>
    </vt:vector>
  </HeadingPairs>
  <TitlesOfParts>
    <vt:vector size="24" baseType="lpstr"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Слайд 1</vt:lpstr>
      <vt:lpstr>Когда и как появилисьотрицательные числа?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Можно ли числом измерить «холод» и «тепло»?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/>
  <cp:lastModifiedBy>Admin</cp:lastModifiedBy>
  <cp:revision>3</cp:revision>
  <dcterms:created xsi:type="dcterms:W3CDTF">2006-08-16T00:00:00Z</dcterms:created>
  <dcterms:modified xsi:type="dcterms:W3CDTF">2014-08-09T17:22:00Z</dcterms:modified>
</cp:coreProperties>
</file>