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87" r:id="rId5"/>
    <p:sldId id="272" r:id="rId6"/>
    <p:sldId id="273" r:id="rId7"/>
    <p:sldId id="276" r:id="rId8"/>
    <p:sldId id="274" r:id="rId9"/>
    <p:sldId id="278" r:id="rId10"/>
    <p:sldId id="275" r:id="rId11"/>
    <p:sldId id="277" r:id="rId12"/>
    <p:sldId id="259" r:id="rId13"/>
    <p:sldId id="261" r:id="rId14"/>
    <p:sldId id="262" r:id="rId15"/>
    <p:sldId id="263" r:id="rId16"/>
    <p:sldId id="264" r:id="rId17"/>
    <p:sldId id="265" r:id="rId18"/>
    <p:sldId id="267" r:id="rId19"/>
    <p:sldId id="280" r:id="rId20"/>
    <p:sldId id="268" r:id="rId21"/>
    <p:sldId id="279" r:id="rId22"/>
    <p:sldId id="269" r:id="rId23"/>
    <p:sldId id="285" r:id="rId24"/>
    <p:sldId id="28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2" autoAdjust="0"/>
    <p:restoredTop sz="94660"/>
  </p:normalViewPr>
  <p:slideViewPr>
    <p:cSldViewPr>
      <p:cViewPr>
        <p:scale>
          <a:sx n="82" d="100"/>
          <a:sy n="82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7A87-BCC8-47CD-94BD-5031E2F67A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BFC77-D3BD-4290-A5A6-5FB7B4D895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7B13-04FC-4F24-963C-787CF4ED5B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FE10-0BD7-462B-90A1-BC02B9E970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DEA4D-CCC5-4874-916B-45D228356F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12D6-6751-4E73-8551-887255E8D1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C03F-B3AF-4366-8454-25DB213E01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BB49-D93D-4E8E-B6BE-5A5840384F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CECF-A2EA-4940-B9F6-4111E9FCEC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7A4E-DD45-4D09-B0CF-9D5764EA64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899C-DC09-4853-8995-D5601B5CE6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CCB5-7DE0-4B3F-A8AF-CBFD954E9A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A9A2-31FF-46C4-873A-0B4FB29E42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6684-2777-4489-BBB9-24C8CB6952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37CBFC-3F8C-42AE-A6AB-9E9A3ECCE6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page?q=834878656&amp;p=2&amp;ag=ih&amp;rpt2=simage&amp;qs=text=%F3%C9%CE%C4%D2%CF%CD+%C4%C1%D5%CE%C1&amp;isize=&amp;ogo=5&amp;rpt=im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59" y="980728"/>
            <a:ext cx="7848871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ГОЛОВНОЙ </a:t>
            </a:r>
          </a:p>
          <a:p>
            <a:pPr algn="ctr">
              <a:defRPr/>
            </a:pPr>
            <a:r>
              <a:rPr lang="ru-RU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МОЗГ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8328"/>
            <a:ext cx="61150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99197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latin typeface="Times New Roman"/>
                <a:ea typeface="Times New Roman"/>
              </a:rPr>
              <a:t>12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августа 2014 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3573016"/>
            <a:ext cx="5400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err="1">
                <a:solidFill>
                  <a:schemeClr val="tx2"/>
                </a:solidFill>
              </a:rPr>
              <a:t>Зайчикова</a:t>
            </a:r>
            <a:r>
              <a:rPr lang="ru-RU" dirty="0">
                <a:solidFill>
                  <a:schemeClr val="tx2"/>
                </a:solidFill>
              </a:rPr>
              <a:t> Марина Сергеевна</a:t>
            </a: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</a:rPr>
              <a:t>учитель биологии</a:t>
            </a: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</a:rPr>
              <a:t>Государственное бюджетное образовательное учреждение г. Москвы средняя общеобразовательная школа № 1078</a:t>
            </a:r>
          </a:p>
          <a:p>
            <a:r>
              <a:rPr lang="en-US" dirty="0">
                <a:solidFill>
                  <a:schemeClr val="tx2"/>
                </a:solidFill>
              </a:rPr>
              <a:t>г. </a:t>
            </a:r>
            <a:r>
              <a:rPr lang="en-US" dirty="0" err="1">
                <a:solidFill>
                  <a:schemeClr val="tx2"/>
                </a:solidFill>
              </a:rPr>
              <a:t>Москва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 Бородин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3286124"/>
            <a:ext cx="3571875" cy="1125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1325 г</a:t>
            </a:r>
          </a:p>
          <a:p>
            <a:pPr>
              <a:buFontTx/>
              <a:buNone/>
              <a:defRPr/>
            </a:pPr>
            <a:endParaRPr lang="ru-RU" i="1" dirty="0">
              <a:latin typeface="+mj-lt"/>
            </a:endParaRPr>
          </a:p>
        </p:txBody>
      </p:sp>
      <p:pic>
        <p:nvPicPr>
          <p:cNvPr id="11268" name="Рисунок 4" descr="бороди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9438"/>
            <a:ext cx="4284663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2400 г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8" descr="i?id=567592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857375"/>
            <a:ext cx="38242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9" name="Picture 27" descr="0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08625" cy="4714875"/>
          </a:xfrm>
          <a:noFill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928938" y="642938"/>
            <a:ext cx="271462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786063" y="1357313"/>
            <a:ext cx="3214687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2714625" y="2643188"/>
            <a:ext cx="300037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2286000" y="3714750"/>
            <a:ext cx="3143250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2786063" y="3357563"/>
            <a:ext cx="28575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1357313" y="3429000"/>
            <a:ext cx="1500187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580063" y="404813"/>
            <a:ext cx="2849562" cy="36988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Большие полушария</a:t>
            </a:r>
            <a:endParaRPr lang="fr-FR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940425" y="1052513"/>
            <a:ext cx="2663825" cy="36988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Промежуточный мозг</a:t>
            </a:r>
            <a:endParaRPr lang="fr-FR" b="1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651500" y="2997200"/>
            <a:ext cx="2160588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Средний мозг</a:t>
            </a:r>
            <a:endParaRPr lang="fr-FR" b="1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580063" y="3716338"/>
            <a:ext cx="23050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Варолиев мост</a:t>
            </a:r>
            <a:endParaRPr lang="fr-FR" b="1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435600" y="4365625"/>
            <a:ext cx="2592388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Продолговатый мозг</a:t>
            </a:r>
            <a:endParaRPr lang="fr-FR" b="1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843213" y="4508500"/>
            <a:ext cx="13684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Мозжечок</a:t>
            </a:r>
            <a:endParaRPr lang="fr-FR" b="1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5288" y="5300663"/>
            <a:ext cx="431800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</a:t>
            </a:r>
            <a:endParaRPr lang="fr-FR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95288" y="5805488"/>
            <a:ext cx="431800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</a:t>
            </a:r>
            <a:endParaRPr lang="fr-FR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95288" y="6308725"/>
            <a:ext cx="433387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</a:t>
            </a:r>
            <a:endParaRPr lang="fr-FR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71550" y="53006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-Передний мозг</a:t>
            </a:r>
            <a:endParaRPr lang="fr-FR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971550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-Средний мозг</a:t>
            </a:r>
            <a:endParaRPr lang="fr-FR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971550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-Задний мозг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9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7" grpId="0" animBg="1"/>
      <p:bldP spid="8208" grpId="0" animBg="1"/>
      <p:bldP spid="8209" grpId="0" animBg="1"/>
      <p:bldP spid="8211" grpId="0" animBg="1"/>
      <p:bldP spid="8211" grpId="1" animBg="1"/>
      <p:bldP spid="8212" grpId="0" animBg="1"/>
      <p:bldP spid="8213" grpId="0" animBg="1"/>
      <p:bldP spid="8214" grpId="0" animBg="1"/>
      <p:bldP spid="8215" grpId="0"/>
      <p:bldP spid="8216" grpId="0"/>
      <p:bldP spid="82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3816350" cy="3265488"/>
          </a:xfrm>
          <a:noFill/>
        </p:spPr>
      </p:pic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928688"/>
            <a:ext cx="4643437" cy="52181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/>
              <a:t>Рефлекторная функция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Нервные центры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ru-RU" sz="2000" i="1" smtClean="0"/>
              <a:t>дыхательной системы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ru-RU" sz="2000" i="1" smtClean="0"/>
              <a:t>пищеварительной системы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ru-RU" sz="2000" i="1" smtClean="0"/>
              <a:t>сердечно-сосудистой системы</a:t>
            </a:r>
            <a:endParaRPr lang="ru-RU" sz="2000" b="1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Пищевые рефлексы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сосание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жевание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глотание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слюноотделение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Защитные рефлексы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чихание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рвота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кашель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</a:pPr>
            <a:r>
              <a:rPr lang="ru-RU" sz="2000" i="1" smtClean="0"/>
              <a:t>слезоотделение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FR" sz="2800" i="1" smtClean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57250" y="0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Продолговатый мозг</a:t>
            </a:r>
            <a:endParaRPr lang="fr-F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4214813" y="142875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1.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4214813" y="4357688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3.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4214813" y="2928938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2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5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00" grpId="0" animBg="1"/>
      <p:bldP spid="12300" grpId="1" animBg="1"/>
      <p:bldP spid="12302" grpId="0" animBg="1"/>
      <p:bldP spid="12302" grpId="1" animBg="1"/>
      <p:bldP spid="12303" grpId="0" animBg="1"/>
      <p:bldP spid="1230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4038600" cy="3455987"/>
          </a:xfrm>
          <a:noFill/>
        </p:spPr>
      </p:pic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5" y="1214438"/>
            <a:ext cx="4781550" cy="4643437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sz="2800" b="1" i="1" smtClean="0"/>
              <a:t>Рефлекторная функция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i="1" smtClean="0"/>
              <a:t>Ориентировочные рефлексы на зрительные и слуховые раздражители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i="1" smtClean="0"/>
              <a:t>Регуляция мышечного тонуса и позы тела</a:t>
            </a:r>
            <a:endParaRPr lang="fr-FR" sz="2800" i="1" smtClean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0188" y="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мозг</a:t>
            </a:r>
            <a:endParaRPr lang="fr-F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  <p:bldP spid="143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038600" cy="3455987"/>
          </a:xfr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500188"/>
            <a:ext cx="4786312" cy="4525962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sz="2800" b="1" i="1" smtClean="0"/>
              <a:t>Рефлекторная функция</a:t>
            </a:r>
          </a:p>
          <a:p>
            <a:pPr marL="533400" indent="-533400" eaLnBrk="1" hangingPunct="1">
              <a:buFontTx/>
              <a:buNone/>
            </a:pPr>
            <a:endParaRPr lang="ru-RU" sz="2100" smtClean="0"/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Координация произвольных движений и положения тела в пространстве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Регуляция мышечного тонуса и равновесия</a:t>
            </a:r>
            <a:endParaRPr lang="fr-FR" sz="2800" smtClean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28813" y="285750"/>
            <a:ext cx="4357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Мозжечок</a:t>
            </a:r>
            <a:endParaRPr lang="fr-F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6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4038600" cy="3455987"/>
          </a:xfrm>
          <a:noFill/>
        </p:spPr>
      </p:pic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0" y="0"/>
            <a:ext cx="4611688" cy="68580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ru-RU" sz="2400" b="1" i="1" smtClean="0">
                <a:solidFill>
                  <a:srgbClr val="0000FF"/>
                </a:solidFill>
              </a:rPr>
              <a:t>Таламус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 1.Сбор и оценка всей поступающей информации от органов чувств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 2.Выделение и передача в кору мозга наиболее важной информации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  3.Регуляция эмоционального поведения</a:t>
            </a:r>
            <a:endParaRPr lang="fr-FR" sz="1900" i="1" smtClean="0"/>
          </a:p>
          <a:p>
            <a:pPr marL="533400" indent="-533400" algn="ctr" eaLnBrk="1" hangingPunct="1">
              <a:buFontTx/>
              <a:buNone/>
            </a:pPr>
            <a:r>
              <a:rPr lang="ru-RU" sz="2400" b="1" i="1" smtClean="0">
                <a:solidFill>
                  <a:srgbClr val="0000FF"/>
                </a:solidFill>
              </a:rPr>
              <a:t>Гипоталамус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 </a:t>
            </a:r>
            <a:r>
              <a:rPr lang="ru-RU" sz="1900" b="1" i="1" smtClean="0"/>
              <a:t>1.Высший подкорковый центр вегетативной нервной системы и всех жизненных функций организма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2.Обеспечение постоянства внутренней среды и обменных процессов организма</a:t>
            </a:r>
          </a:p>
          <a:p>
            <a:pPr marL="533400" indent="-533400" eaLnBrk="1" hangingPunct="1">
              <a:buFontTx/>
              <a:buNone/>
            </a:pPr>
            <a:r>
              <a:rPr lang="ru-RU" sz="1900" i="1" smtClean="0"/>
              <a:t>        3.Регуляция мотивированного поведения</a:t>
            </a:r>
            <a:endParaRPr lang="fr-FR" sz="1900" i="1" smtClean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900113" y="2852738"/>
            <a:ext cx="1368425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555875" y="3141663"/>
            <a:ext cx="503238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64912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Таламус  (зрительные бугры)</a:t>
            </a:r>
            <a:endParaRPr lang="fr-FR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476375" y="49418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Гипоталамус  (подбугорье)</a:t>
            </a:r>
            <a:endParaRPr lang="fr-FR"/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2051050" y="566102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85750" y="0"/>
            <a:ext cx="4286250" cy="1323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Промежуточный мозг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5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2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1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4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18440" grpId="0" animBg="1"/>
      <p:bldP spid="18441" grpId="0" animBg="1"/>
      <p:bldP spid="18442" grpId="0"/>
      <p:bldP spid="18443" grpId="0"/>
      <p:bldP spid="184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81075"/>
            <a:ext cx="4038600" cy="3455988"/>
          </a:xfrm>
          <a:noFill/>
        </p:spPr>
      </p:pic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Осуществляет высшую нервную деятельность, отвечает за сложное сознательное поведение и мышление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Осуществляет восприятие, оценку и обработку всей поступающей информации от органов чувств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Координирует деятельность всех систем организма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Обеспечивает взаимосвязь организма с внешней средой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fr-FR" sz="2000" smtClean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5750" y="214313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 больших полушарий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 flipV="1">
            <a:off x="2195513" y="22050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  <p:bldP spid="20489" grpId="0"/>
      <p:bldP spid="20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 коры больших полушарий</a:t>
            </a:r>
            <a:r>
              <a:rPr lang="ru-RU" sz="2800" b="1" dirty="0" smtClean="0">
                <a:solidFill>
                  <a:srgbClr val="FF6699"/>
                </a:solidFill>
              </a:rPr>
              <a:t>.</a:t>
            </a:r>
            <a:endParaRPr lang="fr-FR" sz="2800" b="1" dirty="0" smtClean="0">
              <a:solidFill>
                <a:srgbClr val="FF6699"/>
              </a:solidFill>
            </a:endParaRPr>
          </a:p>
        </p:txBody>
      </p:sp>
      <p:pic>
        <p:nvPicPr>
          <p:cNvPr id="19459" name="Picture 7" descr="doli ko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785813"/>
            <a:ext cx="6286500" cy="5835650"/>
          </a:xfr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286500" y="1000125"/>
            <a:ext cx="199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Теменная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643688" y="4071938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Затылочная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214563" y="5786438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Височная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0" y="3929063"/>
            <a:ext cx="181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Лобная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428750" y="3429000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500688" y="1500188"/>
            <a:ext cx="928687" cy="642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643688" y="3714750"/>
            <a:ext cx="1071562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036094" y="4536282"/>
            <a:ext cx="1214437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4" grpId="0"/>
      <p:bldP spid="23565" grpId="0"/>
      <p:bldP spid="23566" grpId="0"/>
      <p:bldP spid="235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3" descr="ns1-2.gif"/>
          <p:cNvPicPr>
            <a:picLocks noGrp="1" noChangeAspect="1"/>
          </p:cNvPicPr>
          <p:nvPr>
            <p:ph idx="1"/>
          </p:nvPr>
        </p:nvPicPr>
        <p:blipFill>
          <a:blip r:embed="rId2"/>
          <a:srcRect b="7863"/>
          <a:stretch>
            <a:fillRect/>
          </a:stretch>
        </p:blipFill>
        <p:spPr>
          <a:xfrm>
            <a:off x="0" y="0"/>
            <a:ext cx="91868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557338"/>
            <a:ext cx="2465387" cy="3352800"/>
          </a:xfrm>
          <a:noFill/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4500563" y="1214438"/>
            <a:ext cx="1285875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43438" y="83661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Мозговой отдел черепа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1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40200" cy="3384550"/>
          </a:xfrm>
          <a:noFill/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211638" y="227647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Затылочная зона</a:t>
            </a:r>
            <a:endParaRPr lang="fr-FR" b="1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Зрительный центр</a:t>
            </a:r>
            <a:endParaRPr lang="fr-FR" b="1"/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4211638" y="31416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Височная зона</a:t>
            </a:r>
            <a:endParaRPr lang="fr-FR" b="1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6804025" y="31416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Слуховой</a:t>
            </a:r>
            <a:endParaRPr lang="fr-FR" b="1"/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3851275" y="41497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Теменная зона</a:t>
            </a:r>
            <a:endParaRPr lang="fr-FR" b="1"/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6300788" y="4005263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Центр соматических чувств</a:t>
            </a:r>
            <a:endParaRPr lang="fr-FR" b="1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851275" y="5157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Лобная зона</a:t>
            </a:r>
            <a:endParaRPr lang="fr-FR" b="1"/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6335713" y="501332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Центр логических чувств</a:t>
            </a:r>
            <a:endParaRPr lang="fr-FR" b="1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5867400" y="2492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>
            <a:off x="6084888" y="33575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5724525" y="43656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>
            <a:off x="5435600" y="53736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Содержимое 4" descr="07020803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59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Большой вклад в изучение реакций головного мозга внесли 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endParaRPr lang="fr-FR" sz="2800" smtClean="0">
              <a:solidFill>
                <a:schemeClr val="accent2"/>
              </a:solidFill>
            </a:endParaRPr>
          </a:p>
        </p:txBody>
      </p:sp>
      <p:pic>
        <p:nvPicPr>
          <p:cNvPr id="28679" name="Picture 7" descr="Павл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2463" y="1714500"/>
            <a:ext cx="3451225" cy="3298825"/>
          </a:xfrm>
          <a:noFill/>
        </p:spPr>
      </p:pic>
      <p:pic>
        <p:nvPicPr>
          <p:cNvPr id="28680" name="Picture 8" descr="Сечен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1731963"/>
            <a:ext cx="2971800" cy="3206750"/>
          </a:xfrm>
          <a:noFill/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85813" y="5286375"/>
            <a:ext cx="335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И.П.Павлов (1829-1905)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357813" y="5214938"/>
            <a:ext cx="321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И.М.Сеченов (1829-1905)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1" grpId="0"/>
      <p:bldP spid="28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n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714375"/>
            <a:ext cx="7185025" cy="5476875"/>
          </a:xfrm>
        </p:spPr>
      </p:pic>
      <p:pic>
        <p:nvPicPr>
          <p:cNvPr id="5" name="Рисунок 4" descr="1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5" name="Рисунок 4" descr="im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464050" cy="3298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m=1300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V=1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00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см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коры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=2500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см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²</a:t>
            </a:r>
          </a:p>
        </p:txBody>
      </p:sp>
      <p:pic>
        <p:nvPicPr>
          <p:cNvPr id="4099" name="Picture 6" descr="biology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3671888" cy="2925763"/>
          </a:xfrm>
          <a:noFill/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50825" y="3716338"/>
            <a:ext cx="19431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5148263" y="5373688"/>
            <a:ext cx="19431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Подкорковые ядра</a:t>
            </a:r>
            <a:endParaRPr lang="fr-FR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987675" y="5373688"/>
            <a:ext cx="19431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Кора мозжечка</a:t>
            </a:r>
            <a:endParaRPr lang="fr-FR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323850" y="5373688"/>
            <a:ext cx="19431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7235825" y="5229225"/>
            <a:ext cx="1728788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Кора </a:t>
            </a:r>
          </a:p>
          <a:p>
            <a:pPr algn="ctr"/>
            <a:r>
              <a:rPr lang="ru-RU"/>
              <a:t>больших </a:t>
            </a:r>
          </a:p>
          <a:p>
            <a:pPr algn="ctr"/>
            <a:r>
              <a:rPr lang="ru-RU"/>
              <a:t>полушарий</a:t>
            </a:r>
            <a:endParaRPr lang="fr-FR"/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3779838" y="3644900"/>
            <a:ext cx="1943100" cy="7921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Головной</a:t>
            </a:r>
            <a:r>
              <a:rPr lang="ru-RU" sz="2000"/>
              <a:t> </a:t>
            </a:r>
            <a:r>
              <a:rPr lang="ru-RU" sz="2000" b="1"/>
              <a:t>мозг</a:t>
            </a:r>
            <a:endParaRPr lang="fr-FR" sz="2000" b="1"/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6732588" y="3716338"/>
            <a:ext cx="19431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Серое вещество</a:t>
            </a:r>
            <a:endParaRPr lang="fr-FR"/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323850" y="3860800"/>
            <a:ext cx="1871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/>
              <a:t>Белое вещество</a:t>
            </a:r>
            <a:endParaRPr lang="fr-FR" sz="1700"/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395288" y="544512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Волокна проводящих путей</a:t>
            </a:r>
            <a:endParaRPr lang="fr-FR"/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3203575" y="37893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10" name="Line 24"/>
          <p:cNvSpPr>
            <a:spLocks noChangeShapeType="1"/>
          </p:cNvSpPr>
          <p:nvPr/>
        </p:nvSpPr>
        <p:spPr bwMode="auto">
          <a:xfrm flipH="1">
            <a:off x="2268538" y="40052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25"/>
          <p:cNvSpPr>
            <a:spLocks noChangeShapeType="1"/>
          </p:cNvSpPr>
          <p:nvPr/>
        </p:nvSpPr>
        <p:spPr bwMode="auto">
          <a:xfrm>
            <a:off x="572452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auto">
          <a:xfrm>
            <a:off x="1116013" y="45085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27"/>
          <p:cNvSpPr>
            <a:spLocks noChangeShapeType="1"/>
          </p:cNvSpPr>
          <p:nvPr/>
        </p:nvSpPr>
        <p:spPr bwMode="auto">
          <a:xfrm flipH="1">
            <a:off x="3995738" y="4508500"/>
            <a:ext cx="2952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28"/>
          <p:cNvSpPr>
            <a:spLocks noChangeShapeType="1"/>
          </p:cNvSpPr>
          <p:nvPr/>
        </p:nvSpPr>
        <p:spPr bwMode="auto">
          <a:xfrm flipH="1">
            <a:off x="6227763" y="4508500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29"/>
          <p:cNvSpPr>
            <a:spLocks noChangeShapeType="1"/>
          </p:cNvSpPr>
          <p:nvPr/>
        </p:nvSpPr>
        <p:spPr bwMode="auto">
          <a:xfrm>
            <a:off x="8101013" y="4508500"/>
            <a:ext cx="714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Зависят ли умственные способности от массы мозга?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И.С.Тургенев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3000375"/>
            <a:ext cx="3571875" cy="1125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2012 г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6148" name="Рисунок 3" descr="тургене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74650"/>
            <a:ext cx="42148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 Павлов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0" y="3286125"/>
            <a:ext cx="3571875" cy="1125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1653 г</a:t>
            </a:r>
          </a:p>
          <a:p>
            <a:pPr>
              <a:buFontTx/>
              <a:buNone/>
              <a:defRPr/>
            </a:pPr>
            <a:endParaRPr lang="ru-RU" i="1" dirty="0">
              <a:latin typeface="+mj-lt"/>
            </a:endParaRPr>
          </a:p>
        </p:txBody>
      </p:sp>
      <p:pic>
        <p:nvPicPr>
          <p:cNvPr id="7172" name="Рисунок 4" descr="Павл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435768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 Менделеев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3" y="3232156"/>
            <a:ext cx="3571875" cy="1125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1571 г</a:t>
            </a:r>
          </a:p>
          <a:p>
            <a:pPr>
              <a:buFontTx/>
              <a:buNone/>
              <a:defRPr/>
            </a:pPr>
            <a:endParaRPr lang="ru-RU" i="1" dirty="0">
              <a:latin typeface="+mj-lt"/>
            </a:endParaRPr>
          </a:p>
        </p:txBody>
      </p:sp>
      <p:pic>
        <p:nvPicPr>
          <p:cNvPr id="8196" name="Рисунок 5" descr="менделе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42386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Горький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3214688"/>
            <a:ext cx="3571875" cy="11255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1420 г</a:t>
            </a:r>
          </a:p>
          <a:p>
            <a:pPr>
              <a:buFontTx/>
              <a:buNone/>
              <a:defRPr/>
            </a:pPr>
            <a:endParaRPr lang="ru-RU" i="1" dirty="0">
              <a:latin typeface="+mj-lt"/>
            </a:endParaRPr>
          </a:p>
        </p:txBody>
      </p:sp>
      <p:pic>
        <p:nvPicPr>
          <p:cNvPr id="9220" name="Рисунок 5" descr="горьк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5831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642938"/>
            <a:ext cx="3929062" cy="19399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Мэрилин Монро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3286124"/>
            <a:ext cx="3571875" cy="1125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1422 г</a:t>
            </a:r>
          </a:p>
          <a:p>
            <a:pPr>
              <a:buFontTx/>
              <a:buNone/>
              <a:defRPr/>
            </a:pPr>
            <a:endParaRPr lang="ru-RU" i="1" dirty="0">
              <a:latin typeface="+mj-lt"/>
            </a:endParaRPr>
          </a:p>
        </p:txBody>
      </p:sp>
      <p:pic>
        <p:nvPicPr>
          <p:cNvPr id="10244" name="Рисунок 4" descr="м монр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45656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320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Modèle par défaut</vt:lpstr>
      <vt:lpstr>Презентация PowerPoint</vt:lpstr>
      <vt:lpstr>Презентация PowerPoint</vt:lpstr>
      <vt:lpstr> m=1300г. V=1600см³ Sкоры=2500см²</vt:lpstr>
      <vt:lpstr>Зависят ли умственные способности от массы мозга?</vt:lpstr>
      <vt:lpstr>И.С.Тургенев</vt:lpstr>
      <vt:lpstr>И.П. Павлов</vt:lpstr>
      <vt:lpstr>Д.И. Менделеев</vt:lpstr>
      <vt:lpstr>М. Горький</vt:lpstr>
      <vt:lpstr>Мэрилин Монро</vt:lpstr>
      <vt:lpstr>А.П. Бородин</vt:lpstr>
      <vt:lpstr>2400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Доли коры больших полушарий.</vt:lpstr>
      <vt:lpstr>Презентация PowerPoint</vt:lpstr>
      <vt:lpstr>Презентация PowerPoint</vt:lpstr>
      <vt:lpstr>Презентация PowerPoint</vt:lpstr>
      <vt:lpstr>Большой вклад в изучение реакций головного мозга внесли :</vt:lpstr>
      <vt:lpstr>Презентация PowerPoint</vt:lpstr>
      <vt:lpstr>Презентация PowerPoint</vt:lpstr>
    </vt:vector>
  </TitlesOfParts>
  <Company>PACARY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ГОЛОВНОЙ МОЗГ</dc:title>
  <dc:creator>aleona</dc:creator>
  <cp:lastModifiedBy>Венера Узбековна</cp:lastModifiedBy>
  <cp:revision>24</cp:revision>
  <dcterms:created xsi:type="dcterms:W3CDTF">2004-12-17T21:37:43Z</dcterms:created>
  <dcterms:modified xsi:type="dcterms:W3CDTF">2014-08-12T06:55:51Z</dcterms:modified>
</cp:coreProperties>
</file>