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CD7E-631A-4BAE-97FA-B95B342C56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07F5-87E5-4D68-AF2D-6FF1E44093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B000-FDE0-4C4C-80EF-8F76B0522D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4ACB-C5CE-4796-96F9-34735DEC2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9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9868C-2015-4B4D-BE94-5CD166FE4F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F8D0-3F89-453D-BA6A-0E6936E5F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7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3C90-C301-4089-90C1-D71186ED81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CE76-A21F-41ED-BB0D-8B7C23CD8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6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B754-27E5-4B63-ACAB-FA9368BA1D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0B7E-1BF7-47D6-8614-7BE32A26D6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7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85F1-7E1E-434F-920F-B3978D7B8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FCB5-8905-4BC3-A619-5D7F2F8C19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216D-DB8F-4963-931F-E50C1D3B7C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7EAD-71CD-440F-BC9C-1F87A2F229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D8E6-D973-4442-8CFB-FBC1B86FEB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8BCF-B2FE-42B6-A142-416ED7DB0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2DA4-9C05-4B84-95F6-FD95F6F843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B2B4-565A-42A1-AFFD-4F2D936F19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96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1A4F-9514-4608-9D15-8B45AAF5ED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AD8D-F9F0-4441-A6B1-C6509FE81E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45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4471-EE18-4DD5-93D9-9C626E9728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8198-461F-49EF-A9A2-797A844958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BA270-34BE-4DB2-8B41-3545D7D16E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A7ED2-7C36-4761-9314-450E200A2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3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668" y="836712"/>
            <a:ext cx="7990656" cy="26642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 </a:t>
            </a:r>
            <a:r>
              <a:rPr lang="ru-RU" sz="4000" b="1" i="1" dirty="0">
                <a:latin typeface="Times New Roman"/>
                <a:ea typeface="Times New Roman"/>
              </a:rPr>
              <a:t>«Индивидуальный подход к учащимся на </a:t>
            </a:r>
            <a:r>
              <a:rPr lang="ru-RU" sz="4000" b="1" i="1" dirty="0" smtClean="0">
                <a:latin typeface="Times New Roman"/>
                <a:ea typeface="Times New Roman"/>
              </a:rPr>
              <a:t>уроке технологии</a:t>
            </a:r>
            <a:br>
              <a:rPr lang="ru-RU" sz="4000" b="1" i="1" dirty="0" smtClean="0">
                <a:latin typeface="Times New Roman"/>
                <a:ea typeface="Times New Roman"/>
              </a:rPr>
            </a:br>
            <a:r>
              <a:rPr lang="ru-RU" sz="4000" b="1" i="1" dirty="0" smtClean="0">
                <a:latin typeface="Times New Roman"/>
                <a:ea typeface="Times New Roman"/>
              </a:rPr>
              <a:t> </a:t>
            </a:r>
            <a:r>
              <a:rPr lang="ru-RU" sz="4000" b="1" i="1" dirty="0">
                <a:latin typeface="Times New Roman"/>
                <a:ea typeface="Times New Roman"/>
              </a:rPr>
              <a:t>для активизации  творческих способностей</a:t>
            </a:r>
            <a:r>
              <a:rPr lang="ru-RU" sz="4000" b="1" i="1" dirty="0" smtClean="0">
                <a:latin typeface="Times New Roman"/>
                <a:ea typeface="Times New Roman"/>
              </a:rPr>
              <a:t>»</a:t>
            </a: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endParaRPr lang="ru-RU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2416299" cy="334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naukograd 20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70" y="258328"/>
            <a:ext cx="61150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99197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04 августа 2014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3218215"/>
            <a:ext cx="6860770" cy="218464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Рахамимова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Светлана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Евгеньевна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читель технологии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Муниципальное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бюджетное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общеобразовательное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учреждение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муниципального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образования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город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Нягань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«Средняя общеобразовательная школа № 4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800" dirty="0">
                <a:solidFill>
                  <a:srgbClr val="333333"/>
                </a:solidFill>
                <a:latin typeface="Helvetica"/>
                <a:ea typeface="Times New Roman"/>
              </a:rPr>
              <a:t>г</a:t>
            </a:r>
            <a:r>
              <a:rPr lang="ru-RU" sz="1800" dirty="0" smtClean="0">
                <a:solidFill>
                  <a:srgbClr val="333333"/>
                </a:solidFill>
                <a:latin typeface="Helvetica"/>
                <a:ea typeface="Times New Roman"/>
              </a:rPr>
              <a:t>. </a:t>
            </a:r>
            <a:r>
              <a:rPr lang="ru-RU" sz="1800" dirty="0" err="1" smtClean="0">
                <a:solidFill>
                  <a:srgbClr val="333333"/>
                </a:solidFill>
                <a:latin typeface="Helvetica"/>
                <a:ea typeface="Times New Roman"/>
              </a:rPr>
              <a:t>Нягань</a:t>
            </a:r>
            <a:r>
              <a:rPr lang="ru-RU" sz="1800" dirty="0" smtClean="0">
                <a:solidFill>
                  <a:srgbClr val="333333"/>
                </a:solidFill>
                <a:latin typeface="Helvetica"/>
                <a:ea typeface="Times New Roman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Helvetica"/>
                <a:ea typeface="Times New Roman"/>
              </a:rPr>
              <a:t>Тюменской области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7959725" cy="754062"/>
          </a:xfrm>
        </p:spPr>
        <p:txBody>
          <a:bodyPr/>
          <a:lstStyle/>
          <a:p>
            <a:r>
              <a:rPr lang="ru-RU" altLang="ru-RU" sz="3200" dirty="0" smtClean="0"/>
              <a:t>А </a:t>
            </a:r>
            <a:r>
              <a:rPr lang="ru-RU" altLang="ru-RU" sz="3200" smtClean="0"/>
              <a:t>новые достижения- ещё      ВПЕРЕДИ!</a:t>
            </a:r>
            <a:endParaRPr lang="ru-RU" altLang="ru-RU" sz="3200" dirty="0" smtClean="0"/>
          </a:p>
        </p:txBody>
      </p:sp>
      <p:pic>
        <p:nvPicPr>
          <p:cNvPr id="35842" name="Picture 2" descr="C:\Users\123\Desktop\фото в р 2014\DSC_5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5221506"/>
            <a:ext cx="1475435" cy="82993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123\Desktop\фото в р 2014\DSC_5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87149" y="1936180"/>
            <a:ext cx="4038600" cy="227171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72" y="4365103"/>
            <a:ext cx="1713775" cy="16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75846"/>
            <a:ext cx="1901825" cy="248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7903"/>
            <a:ext cx="80406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23\Desktop\gvoz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686227"/>
            <a:ext cx="1428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март 2008 0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87218" y="3400473"/>
            <a:ext cx="1979167" cy="14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23\Desktop\DSC0062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402" y="3933056"/>
            <a:ext cx="2357493" cy="17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На уроках </a:t>
            </a:r>
            <a:r>
              <a:rPr lang="ru-RU" dirty="0" smtClean="0">
                <a:latin typeface="Times New Roman"/>
                <a:ea typeface="Times New Roman"/>
              </a:rPr>
              <a:t>технологии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20072" y="1700808"/>
            <a:ext cx="2736304" cy="4525963"/>
          </a:xfrm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1700809"/>
            <a:ext cx="5976664" cy="1584175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Чтобы обеспечить работу  каждого учащегося в доступном ему темпе, сообразно с его способностями, необходима  индивидуализация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обучения.</a:t>
            </a:r>
            <a:endParaRPr lang="ru-RU" dirty="0"/>
          </a:p>
        </p:txBody>
      </p:sp>
      <p:pic>
        <p:nvPicPr>
          <p:cNvPr id="1026" name="Picture 2" descr="C:\Users\123\Desktop\z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382681"/>
            <a:ext cx="3008766" cy="135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123\Desktop\SDC100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79513" y="4301918"/>
            <a:ext cx="355239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123\Desktop\DSCN1227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36" y="3212976"/>
            <a:ext cx="2136600" cy="164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77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203032" cy="305293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Наблюдая за учениками на различных этапах урока, </a:t>
            </a:r>
            <a:r>
              <a:rPr lang="ru-RU" dirty="0" smtClean="0">
                <a:latin typeface="Times New Roman"/>
                <a:ea typeface="Times New Roman"/>
              </a:rPr>
              <a:t>я отличаю</a:t>
            </a:r>
            <a:r>
              <a:rPr lang="ru-RU" dirty="0">
                <a:latin typeface="Times New Roman"/>
                <a:ea typeface="Times New Roman"/>
              </a:rPr>
              <a:t>, что учащиеся за одно и то же время успевают выполнить одинаковые задания по-разному.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Одни </a:t>
            </a:r>
            <a:r>
              <a:rPr lang="ru-RU" dirty="0">
                <a:latin typeface="Times New Roman"/>
                <a:ea typeface="Times New Roman"/>
              </a:rPr>
              <a:t>– полностью справляются с заданием в отведенное время, другие не успевают выполнить задание во время, третьи - могут начать работу только после консультации учителя, четвертые - не справляются, даже если была неоднократно оказана помощь учителем на уроке. </a:t>
            </a:r>
            <a:endParaRPr lang="ru-RU" dirty="0"/>
          </a:p>
        </p:txBody>
      </p:sp>
      <p:pic>
        <p:nvPicPr>
          <p:cNvPr id="2050" name="Picture 2" descr="C:\Users\123\Desktop\DSC_52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691944"/>
            <a:ext cx="4035085" cy="1949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1" y="836712"/>
            <a:ext cx="187166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13646"/>
            <a:ext cx="21955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Неравномерность </a:t>
            </a:r>
            <a:r>
              <a:rPr lang="ru-RU" dirty="0">
                <a:latin typeface="Times New Roman"/>
                <a:ea typeface="Times New Roman"/>
              </a:rPr>
              <a:t>выполнения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Причины бывают разные: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-невнимательность;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-неодинаковая память;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-нет сформированных умений и навыков (работы с книгой, текстом, чертежом и т.д.);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-не все могут работать самостоятельно;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-способности обобщать и сравнивать прослеживаются у небольшого количества учащихся.</a:t>
            </a:r>
          </a:p>
          <a:p>
            <a:endParaRPr lang="ru-RU" dirty="0"/>
          </a:p>
        </p:txBody>
      </p:sp>
      <p:pic>
        <p:nvPicPr>
          <p:cNvPr id="3074" name="Picture 2" descr="C:\Users\123\Desktop\SDC185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59630" y="4125546"/>
            <a:ext cx="2451084" cy="16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SDC101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772816"/>
            <a:ext cx="3718034" cy="15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/>
          <a:lstStyle/>
          <a:p>
            <a:r>
              <a:rPr lang="ru-RU" dirty="0" smtClean="0"/>
              <a:t>Разная помощь…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546848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Отсюда вытекает необходимость в разной помощи учителя.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Одной ученице </a:t>
            </a:r>
            <a:r>
              <a:rPr lang="ru-RU" dirty="0">
                <a:latin typeface="Times New Roman"/>
                <a:ea typeface="Times New Roman"/>
              </a:rPr>
              <a:t>- требуется иногда просто прочитать задание, </a:t>
            </a:r>
            <a:r>
              <a:rPr lang="ru-RU" dirty="0" smtClean="0">
                <a:latin typeface="Times New Roman"/>
                <a:ea typeface="Times New Roman"/>
              </a:rPr>
              <a:t>другой </a:t>
            </a:r>
            <a:r>
              <a:rPr lang="ru-RU" dirty="0">
                <a:latin typeface="Times New Roman"/>
                <a:ea typeface="Times New Roman"/>
              </a:rPr>
              <a:t>- отыскать в технологической карте нужный этап работы, </a:t>
            </a:r>
            <a:r>
              <a:rPr lang="ru-RU" dirty="0" smtClean="0">
                <a:latin typeface="Times New Roman"/>
                <a:ea typeface="Times New Roman"/>
              </a:rPr>
              <a:t>третьей </a:t>
            </a:r>
            <a:r>
              <a:rPr lang="ru-RU" dirty="0">
                <a:latin typeface="Times New Roman"/>
                <a:ea typeface="Times New Roman"/>
              </a:rPr>
              <a:t>нужна корректирующая помощь (например, найти ошибку в математических расчётах при построении чертежа фартука или юбки</a:t>
            </a:r>
            <a:r>
              <a:rPr lang="ru-RU" dirty="0" smtClean="0">
                <a:latin typeface="Times New Roman"/>
                <a:ea typeface="Times New Roman"/>
              </a:rPr>
              <a:t>).</a:t>
            </a:r>
          </a:p>
          <a:p>
            <a:r>
              <a:rPr lang="ru-RU" dirty="0">
                <a:latin typeface="Times New Roman"/>
                <a:ea typeface="Times New Roman"/>
              </a:rPr>
              <a:t>А</a:t>
            </a:r>
            <a:r>
              <a:rPr lang="ru-RU" dirty="0" smtClean="0">
                <a:latin typeface="Times New Roman"/>
                <a:ea typeface="Times New Roman"/>
              </a:rPr>
              <a:t> четвёртая ученица </a:t>
            </a:r>
            <a:r>
              <a:rPr lang="ru-RU" dirty="0">
                <a:latin typeface="Times New Roman"/>
                <a:ea typeface="Times New Roman"/>
              </a:rPr>
              <a:t>может выполнить задание только вместе с учителем. 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567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3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Сегодня, как и несколько лет назад учитель технологии готовит школьников к творческой деятельности, осуществляет трудовое, нравственное и эстетическое влияние, ведёт профориентационную работу.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Изменился уровень значимости предмета за счёт введения метода проекта. Начиная с 6 класса, школьники индивидуально выбирают тему проекта.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7229" y="3009667"/>
            <a:ext cx="2560542" cy="170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123\Desktop\март 2008 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859360" cy="13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23\Desktop\SDC167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632" y="4926567"/>
            <a:ext cx="2546576" cy="19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Задания- по силам!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85000" lnSpcReduction="1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 подборе заданий по рукоделию или по  творческому проекту, я руководствуюсь тем, что они должны быть посильными для учащихся по всем параметрам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Очень сложные  </a:t>
            </a:r>
            <a:r>
              <a:rPr lang="ru-RU" dirty="0">
                <a:latin typeface="Times New Roman"/>
                <a:ea typeface="Times New Roman"/>
              </a:rPr>
              <a:t>задания </a:t>
            </a:r>
            <a:r>
              <a:rPr lang="ru-RU" dirty="0" smtClean="0">
                <a:latin typeface="Times New Roman"/>
                <a:ea typeface="Times New Roman"/>
              </a:rPr>
              <a:t>порождают </a:t>
            </a:r>
            <a:r>
              <a:rPr lang="ru-RU" dirty="0">
                <a:latin typeface="Times New Roman"/>
                <a:ea typeface="Times New Roman"/>
              </a:rPr>
              <a:t>неверие в собственные силы, а его излишняя простота – лень и излишнюю самоуверенность. </a:t>
            </a:r>
          </a:p>
          <a:p>
            <a:endParaRPr lang="ru-RU" dirty="0"/>
          </a:p>
        </p:txBody>
      </p:sp>
      <p:pic>
        <p:nvPicPr>
          <p:cNvPr id="9218" name="Picture 2" descr="C:\Users\123\Desktop\SDC1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68971" y="763877"/>
            <a:ext cx="3449769" cy="2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23\Desktop\SDC11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5907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 учитывать характер ученицы и настроение…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666" y="1700808"/>
            <a:ext cx="429362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996" y="1574800"/>
            <a:ext cx="4782427" cy="487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3100" b="1" dirty="0" smtClean="0">
                <a:latin typeface="Times New Roman"/>
                <a:ea typeface="Times New Roman"/>
              </a:rPr>
              <a:t>О моей продуктивности </a:t>
            </a:r>
            <a:r>
              <a:rPr lang="ru-RU" sz="3100" b="1" dirty="0">
                <a:latin typeface="Times New Roman"/>
                <a:ea typeface="Times New Roman"/>
              </a:rPr>
              <a:t>образовательного </a:t>
            </a:r>
            <a:r>
              <a:rPr lang="ru-RU" sz="3100" b="1" dirty="0" smtClean="0">
                <a:latin typeface="Times New Roman"/>
                <a:ea typeface="Times New Roman"/>
              </a:rPr>
              <a:t>процесса в этом учебном году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925144"/>
          </a:xfrm>
        </p:spPr>
        <p:txBody>
          <a:bodyPr>
            <a:normAutofit fontScale="70000" lnSpcReduction="2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92</a:t>
            </a:r>
            <a:r>
              <a:rPr lang="ru-RU" dirty="0">
                <a:latin typeface="Times New Roman"/>
                <a:ea typeface="Times New Roman"/>
              </a:rPr>
              <a:t>% качества, 100% успеваемость.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Учащиеся принимают участие в городских Олимпиадах по </a:t>
            </a:r>
            <a:r>
              <a:rPr lang="ru-RU" dirty="0" smtClean="0">
                <a:latin typeface="Times New Roman"/>
                <a:ea typeface="Times New Roman"/>
              </a:rPr>
              <a:t>технологии. В </a:t>
            </a:r>
            <a:r>
              <a:rPr lang="ru-RU" dirty="0">
                <a:latin typeface="Times New Roman"/>
                <a:ea typeface="Times New Roman"/>
              </a:rPr>
              <a:t>2013 году </a:t>
            </a:r>
            <a:r>
              <a:rPr lang="ru-RU" dirty="0" smtClean="0">
                <a:latin typeface="Times New Roman"/>
                <a:ea typeface="Times New Roman"/>
              </a:rPr>
              <a:t>мои ученицы </a:t>
            </a:r>
            <a:r>
              <a:rPr lang="ru-RU" dirty="0">
                <a:latin typeface="Times New Roman"/>
                <a:ea typeface="Times New Roman"/>
              </a:rPr>
              <a:t>заняли 1 и 2 места соответственно в 11 и 8 </a:t>
            </a:r>
            <a:r>
              <a:rPr lang="ru-RU" dirty="0" smtClean="0">
                <a:latin typeface="Times New Roman"/>
                <a:ea typeface="Times New Roman"/>
              </a:rPr>
              <a:t>классах. 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3 </a:t>
            </a:r>
            <a:r>
              <a:rPr lang="ru-RU" dirty="0">
                <a:latin typeface="Times New Roman"/>
                <a:ea typeface="Times New Roman"/>
              </a:rPr>
              <a:t>место на окружной олимпиаде </a:t>
            </a:r>
            <a:r>
              <a:rPr lang="ru-RU" dirty="0" smtClean="0">
                <a:latin typeface="Times New Roman"/>
                <a:ea typeface="Times New Roman"/>
              </a:rPr>
              <a:t>в феврале 2014года (заняла </a:t>
            </a:r>
            <a:r>
              <a:rPr lang="ru-RU" dirty="0">
                <a:latin typeface="Times New Roman"/>
                <a:ea typeface="Times New Roman"/>
              </a:rPr>
              <a:t>ученица 11а класса Казак </a:t>
            </a:r>
            <a:r>
              <a:rPr lang="ru-RU" dirty="0" smtClean="0">
                <a:latin typeface="Times New Roman"/>
                <a:ea typeface="Times New Roman"/>
              </a:rPr>
              <a:t>Оксана).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900" dirty="0">
                <a:solidFill>
                  <a:prstClr val="black"/>
                </a:solidFill>
                <a:latin typeface="Times New Roman"/>
                <a:ea typeface="Times New Roman"/>
              </a:rPr>
              <a:t>1 </a:t>
            </a:r>
            <a:r>
              <a:rPr lang="ru-RU" sz="2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место-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29 марта 2014г. на городской конференции «Лики традиционной культуры» </a:t>
            </a:r>
            <a:r>
              <a:rPr lang="ru-RU" dirty="0" smtClean="0">
                <a:latin typeface="Times New Roman"/>
                <a:ea typeface="Times New Roman"/>
              </a:rPr>
              <a:t>(заняла ученица </a:t>
            </a:r>
            <a:r>
              <a:rPr lang="ru-RU" dirty="0">
                <a:latin typeface="Times New Roman"/>
                <a:ea typeface="Times New Roman"/>
              </a:rPr>
              <a:t>5 класса Ефремова </a:t>
            </a:r>
            <a:r>
              <a:rPr lang="ru-RU" dirty="0" smtClean="0">
                <a:latin typeface="Times New Roman"/>
                <a:ea typeface="Times New Roman"/>
              </a:rPr>
              <a:t>Анастасия).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220" y="3789040"/>
            <a:ext cx="1661411" cy="22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878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439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 «Индивидуальный подход к учащимся на уроке технологии  для активизации  творческих способностей» </vt:lpstr>
      <vt:lpstr>На уроках технологии</vt:lpstr>
      <vt:lpstr>Мои наблюдения</vt:lpstr>
      <vt:lpstr>Неравномерность выполнения задания</vt:lpstr>
      <vt:lpstr>Разная помощь…</vt:lpstr>
      <vt:lpstr>Творческая деятельность</vt:lpstr>
      <vt:lpstr>Задания- по силам!</vt:lpstr>
      <vt:lpstr>Необходимо учитывать характер ученицы и настроение…</vt:lpstr>
      <vt:lpstr>О моей продуктивности образовательного процесса в этом учебном году:  </vt:lpstr>
      <vt:lpstr>А новые достижения- ещё      ВПЕРЕДИ!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«Индивидуальный подход к учащимся на уроке для активизации  творческих способностей».</dc:title>
  <dc:creator>123</dc:creator>
  <cp:lastModifiedBy>Венера Узбековна</cp:lastModifiedBy>
  <cp:revision>59</cp:revision>
  <dcterms:created xsi:type="dcterms:W3CDTF">2014-04-10T10:49:58Z</dcterms:created>
  <dcterms:modified xsi:type="dcterms:W3CDTF">2014-08-04T08:13:18Z</dcterms:modified>
</cp:coreProperties>
</file>