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00FF"/>
    <a:srgbClr val="6600CC"/>
    <a:srgbClr val="FF9900"/>
    <a:srgbClr val="DCF1F4"/>
    <a:srgbClr val="000000"/>
    <a:srgbClr val="CC00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97" autoAdjust="0"/>
  </p:normalViewPr>
  <p:slideViewPr>
    <p:cSldViewPr>
      <p:cViewPr>
        <p:scale>
          <a:sx n="77" d="100"/>
          <a:sy n="77" d="100"/>
        </p:scale>
        <p:origin x="-113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D10D4B5-1429-4698-BD9F-EC0F5E2853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0807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042A6-A0CF-4FDF-AD21-52B4D5920FC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	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4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5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0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1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5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25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0261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0262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0DA6E82-19BE-484D-AE06-6E9076360EF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8BF97-1E6B-41EE-8BD4-F0F415FB5D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696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E26CD-7157-4D47-9E14-62C8496408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21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3246F-BE2B-446B-87C6-732E0E2561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060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9C551-4516-49FE-92F7-955F131F7D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819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6A43C-066C-4E56-AD5F-C0E829B897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882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4617B-0693-4575-9E51-1ECF8FB7EC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544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64255-186B-4E8E-82A6-3265DBA89E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216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89E58-4D40-437E-9840-06EFF6E404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899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A11EB-7DC5-4F8D-8B6C-223B01807E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801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E8C4D-8B09-4A88-B82C-644D50C7E9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525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921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0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1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3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4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5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6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7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3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923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0116B4-1ADA-4C86-9A1D-3447A3708CF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23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49275"/>
            <a:ext cx="7772400" cy="1971675"/>
          </a:xfrm>
        </p:spPr>
        <p:txBody>
          <a:bodyPr/>
          <a:lstStyle/>
          <a:p>
            <a:r>
              <a:rPr lang="ru-RU" altLang="ru-RU" sz="4000" b="0" dirty="0">
                <a:solidFill>
                  <a:srgbClr val="CC00CC"/>
                </a:solidFill>
                <a:latin typeface="Times New Roman" pitchFamily="18" charset="0"/>
              </a:rPr>
              <a:t>«</a:t>
            </a:r>
            <a:r>
              <a:rPr lang="ru-RU" altLang="ru-RU" sz="4000" b="0" dirty="0" err="1" smtClean="0">
                <a:solidFill>
                  <a:srgbClr val="CC00CC"/>
                </a:solidFill>
                <a:latin typeface="Times New Roman" pitchFamily="18" charset="0"/>
              </a:rPr>
              <a:t>Воспитательно</a:t>
            </a:r>
            <a:r>
              <a:rPr lang="ru-RU" altLang="ru-RU" sz="4000" b="0" dirty="0" smtClean="0">
                <a:solidFill>
                  <a:srgbClr val="CC00CC"/>
                </a:solidFill>
                <a:latin typeface="Times New Roman" pitchFamily="18" charset="0"/>
              </a:rPr>
              <a:t>-коррекционная </a:t>
            </a:r>
            <a:r>
              <a:rPr lang="ru-RU" altLang="ru-RU" sz="4000" b="0" dirty="0">
                <a:solidFill>
                  <a:srgbClr val="CC00CC"/>
                </a:solidFill>
                <a:latin typeface="Times New Roman" pitchFamily="18" charset="0"/>
              </a:rPr>
              <a:t>работа с учащимися </a:t>
            </a:r>
            <a:br>
              <a:rPr lang="ru-RU" altLang="ru-RU" sz="4000" b="0" dirty="0">
                <a:solidFill>
                  <a:srgbClr val="CC00CC"/>
                </a:solidFill>
                <a:latin typeface="Times New Roman" pitchFamily="18" charset="0"/>
              </a:rPr>
            </a:br>
            <a:r>
              <a:rPr lang="ru-RU" altLang="ru-RU" sz="4000" b="0" dirty="0">
                <a:solidFill>
                  <a:srgbClr val="CC00CC"/>
                </a:solidFill>
                <a:latin typeface="Times New Roman" pitchFamily="18" charset="0"/>
              </a:rPr>
              <a:t>во внеурочной работе»</a:t>
            </a:r>
          </a:p>
        </p:txBody>
      </p:sp>
      <p:pic>
        <p:nvPicPr>
          <p:cNvPr id="7" name="Рисунок 6" descr="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670" y="258328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sz="quarter" idx="1"/>
          </p:nvPr>
        </p:nvSpPr>
        <p:spPr>
          <a:xfrm>
            <a:off x="2555776" y="2852936"/>
            <a:ext cx="6336704" cy="175260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sz="2000" dirty="0" err="1" smtClean="0">
                <a:solidFill>
                  <a:srgbClr val="660033"/>
                </a:solidFill>
                <a:effectLst/>
              </a:rPr>
              <a:t>Половинкина</a:t>
            </a:r>
            <a:r>
              <a:rPr lang="ru-RU" sz="2000" dirty="0" smtClean="0">
                <a:solidFill>
                  <a:srgbClr val="660033"/>
                </a:solidFill>
                <a:effectLst/>
              </a:rPr>
              <a:t> Елена Анатольевна</a:t>
            </a:r>
          </a:p>
          <a:p>
            <a:pPr algn="l">
              <a:spcBef>
                <a:spcPts val="0"/>
              </a:spcBef>
            </a:pPr>
            <a:r>
              <a:rPr lang="ru-RU" sz="2000" dirty="0" smtClean="0">
                <a:solidFill>
                  <a:srgbClr val="660033"/>
                </a:solidFill>
                <a:effectLst/>
              </a:rPr>
              <a:t>заместитель директора по учебно-методической работе</a:t>
            </a:r>
          </a:p>
          <a:p>
            <a:pPr algn="l">
              <a:spcBef>
                <a:spcPts val="0"/>
              </a:spcBef>
            </a:pPr>
            <a:r>
              <a:rPr lang="ru-RU" sz="2000" dirty="0" smtClean="0">
                <a:solidFill>
                  <a:srgbClr val="660033"/>
                </a:solidFill>
                <a:effectLst/>
              </a:rPr>
              <a:t>Краевое государственное казенное специальное (коррекционное) образовательное учреждение для обучающихся, воспитанников с ограниченными возможностями здоровья «Специальная (коррекционная) общеобразовательная школа VIII вида № 3»</a:t>
            </a:r>
          </a:p>
          <a:p>
            <a:pPr algn="l">
              <a:spcBef>
                <a:spcPts val="0"/>
              </a:spcBef>
            </a:pPr>
            <a:r>
              <a:rPr lang="ru-RU" sz="2000" dirty="0" smtClean="0">
                <a:solidFill>
                  <a:srgbClr val="660033"/>
                </a:solidFill>
                <a:effectLst/>
              </a:rPr>
              <a:t>г. Комсомольск-на-Амуре, Хабаровский край </a:t>
            </a:r>
            <a:endParaRPr lang="ru-RU" sz="2000" dirty="0">
              <a:solidFill>
                <a:srgbClr val="66003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87727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1</a:t>
            </a:r>
            <a:r>
              <a:rPr lang="en-US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5</a:t>
            </a: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 июля 2014 г. Вторая летняя Всероссийская  конференция 2014 года </a:t>
            </a:r>
            <a:endParaRPr lang="ru-RU" sz="12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"Актуальные проблемы теории и практики образования"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01837"/>
          </a:xfrm>
        </p:spPr>
        <p:txBody>
          <a:bodyPr/>
          <a:lstStyle/>
          <a:p>
            <a:r>
              <a:rPr lang="ru-RU" altLang="ru-RU" sz="4000">
                <a:solidFill>
                  <a:srgbClr val="0000FF"/>
                </a:solidFill>
              </a:rPr>
              <a:t>Метод </a:t>
            </a:r>
            <a:r>
              <a:rPr lang="ru-RU" altLang="ru-RU" sz="4000" u="sng">
                <a:solidFill>
                  <a:srgbClr val="0000FF"/>
                </a:solidFill>
              </a:rPr>
              <a:t>реконструкции </a:t>
            </a:r>
            <a:r>
              <a:rPr lang="ru-RU" altLang="ru-RU" sz="4000">
                <a:solidFill>
                  <a:srgbClr val="0000FF"/>
                </a:solidFill>
              </a:rPr>
              <a:t>включает элементы педагогической деятельности: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387725"/>
          </a:xfrm>
        </p:spPr>
        <p:txBody>
          <a:bodyPr/>
          <a:lstStyle/>
          <a:p>
            <a:r>
              <a:rPr lang="ru-RU" altLang="ru-RU" sz="2400">
                <a:solidFill>
                  <a:srgbClr val="990000"/>
                </a:solidFill>
                <a:latin typeface="Times New Roman" pitchFamily="18" charset="0"/>
              </a:rPr>
              <a:t>Выявление положительных качеств воспитанников</a:t>
            </a:r>
          </a:p>
          <a:p>
            <a:r>
              <a:rPr lang="ru-RU" altLang="ru-RU" sz="2400">
                <a:solidFill>
                  <a:srgbClr val="990000"/>
                </a:solidFill>
                <a:latin typeface="Times New Roman" pitchFamily="18" charset="0"/>
              </a:rPr>
              <a:t>Прогнозирование положительного развития личности</a:t>
            </a:r>
          </a:p>
          <a:p>
            <a:r>
              <a:rPr lang="ru-RU" altLang="ru-RU" sz="2400">
                <a:solidFill>
                  <a:srgbClr val="990000"/>
                </a:solidFill>
                <a:latin typeface="Times New Roman" pitchFamily="18" charset="0"/>
              </a:rPr>
              <a:t>Восстановление положительных качеств, привычек, здоровых потребностей</a:t>
            </a:r>
          </a:p>
          <a:p>
            <a:r>
              <a:rPr lang="ru-RU" altLang="ru-RU" sz="2400">
                <a:solidFill>
                  <a:srgbClr val="990000"/>
                </a:solidFill>
                <a:latin typeface="Times New Roman" pitchFamily="18" charset="0"/>
              </a:rPr>
              <a:t>Видоизменение отрицательных свойств</a:t>
            </a:r>
          </a:p>
          <a:p>
            <a:r>
              <a:rPr lang="ru-RU" altLang="ru-RU" sz="2400">
                <a:solidFill>
                  <a:srgbClr val="990000"/>
                </a:solidFill>
                <a:latin typeface="Times New Roman" pitchFamily="18" charset="0"/>
              </a:rPr>
              <a:t>Переоценка отрицательных свойств</a:t>
            </a:r>
          </a:p>
          <a:p>
            <a:r>
              <a:rPr lang="ru-RU" altLang="ru-RU" sz="2400">
                <a:solidFill>
                  <a:srgbClr val="990000"/>
                </a:solidFill>
                <a:latin typeface="Times New Roman" pitchFamily="18" charset="0"/>
              </a:rPr>
              <a:t>Восстановление здорового образа жизни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>
                <a:solidFill>
                  <a:srgbClr val="660033"/>
                </a:solidFill>
                <a:latin typeface="Times New Roman" pitchFamily="18" charset="0"/>
              </a:rPr>
              <a:t>Педагогические приемы: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Ш"/>
            </a:pPr>
            <a:r>
              <a:rPr lang="ru-RU" altLang="ru-RU" sz="2400">
                <a:solidFill>
                  <a:srgbClr val="0000FF"/>
                </a:solidFill>
              </a:rPr>
              <a:t>Доверие </a:t>
            </a:r>
          </a:p>
          <a:p>
            <a:pPr>
              <a:buFont typeface="Wingdings" pitchFamily="2" charset="2"/>
              <a:buChar char="Ш"/>
            </a:pPr>
            <a:r>
              <a:rPr lang="ru-RU" altLang="ru-RU" sz="2400">
                <a:solidFill>
                  <a:srgbClr val="0000FF"/>
                </a:solidFill>
              </a:rPr>
              <a:t>Постепенное приучение к деятельности на общую пользу</a:t>
            </a:r>
          </a:p>
          <a:p>
            <a:pPr>
              <a:buFont typeface="Wingdings" pitchFamily="2" charset="2"/>
              <a:buChar char="Ш"/>
            </a:pPr>
            <a:r>
              <a:rPr lang="ru-RU" altLang="ru-RU" sz="2400">
                <a:solidFill>
                  <a:srgbClr val="0000FF"/>
                </a:solidFill>
              </a:rPr>
              <a:t>Поддержка коллективистических проявлений</a:t>
            </a:r>
          </a:p>
          <a:p>
            <a:pPr>
              <a:buFont typeface="Wingdings" pitchFamily="2" charset="2"/>
              <a:buChar char="Ш"/>
            </a:pPr>
            <a:r>
              <a:rPr lang="ru-RU" altLang="ru-RU" sz="2400">
                <a:solidFill>
                  <a:srgbClr val="0000FF"/>
                </a:solidFill>
              </a:rPr>
              <a:t>Недоверие </a:t>
            </a:r>
          </a:p>
          <a:p>
            <a:pPr>
              <a:buFont typeface="Wingdings" pitchFamily="2" charset="2"/>
              <a:buChar char="Ш"/>
            </a:pPr>
            <a:r>
              <a:rPr lang="ru-RU" altLang="ru-RU" sz="2400">
                <a:solidFill>
                  <a:srgbClr val="0000FF"/>
                </a:solidFill>
              </a:rPr>
              <a:t>Отклонение недобросовестного и некачественного выполнения работы</a:t>
            </a:r>
          </a:p>
          <a:p>
            <a:pPr>
              <a:buFont typeface="Wingdings" pitchFamily="2" charset="2"/>
              <a:buChar char="Ш"/>
            </a:pPr>
            <a:r>
              <a:rPr lang="ru-RU" altLang="ru-RU" sz="2400">
                <a:solidFill>
                  <a:srgbClr val="0000FF"/>
                </a:solidFill>
              </a:rPr>
              <a:t>Осуждение безнадзорности </a:t>
            </a:r>
          </a:p>
          <a:p>
            <a:pPr>
              <a:buFont typeface="Wingdings" pitchFamily="2" charset="2"/>
              <a:buChar char="Ш"/>
            </a:pPr>
            <a:r>
              <a:rPr lang="ru-RU" altLang="ru-RU" sz="2400">
                <a:solidFill>
                  <a:srgbClr val="0000FF"/>
                </a:solidFill>
              </a:rPr>
              <a:t>Переключение критики на самокритику</a:t>
            </a:r>
          </a:p>
          <a:p>
            <a:pPr>
              <a:buFont typeface="Wingdings" pitchFamily="2" charset="2"/>
              <a:buChar char="Ш"/>
            </a:pPr>
            <a:r>
              <a:rPr lang="ru-RU" altLang="ru-RU" sz="2400">
                <a:solidFill>
                  <a:srgbClr val="0000FF"/>
                </a:solidFill>
              </a:rPr>
              <a:t>Включение ученика в коллективные общественно значимые виды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>
                <a:solidFill>
                  <a:srgbClr val="FF9900"/>
                </a:solidFill>
              </a:rPr>
              <a:t>Приемы индивидуальной работы с учащимися: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altLang="ru-RU" b="1">
                <a:solidFill>
                  <a:srgbClr val="6600CC"/>
                </a:solidFill>
              </a:rPr>
              <a:t>Мобилизация внутренних сил ученика на выполнение задания</a:t>
            </a:r>
          </a:p>
          <a:p>
            <a:pPr>
              <a:buFont typeface="Wingdings" pitchFamily="2" charset="2"/>
              <a:buChar char="v"/>
            </a:pPr>
            <a:r>
              <a:rPr lang="ru-RU" altLang="ru-RU" b="1">
                <a:solidFill>
                  <a:srgbClr val="6600CC"/>
                </a:solidFill>
              </a:rPr>
              <a:t>Активизация (создание) целевой установки</a:t>
            </a:r>
          </a:p>
          <a:p>
            <a:pPr>
              <a:buFont typeface="Wingdings" pitchFamily="2" charset="2"/>
              <a:buChar char="v"/>
            </a:pPr>
            <a:r>
              <a:rPr lang="ru-RU" altLang="ru-RU" b="1">
                <a:solidFill>
                  <a:srgbClr val="6600CC"/>
                </a:solidFill>
              </a:rPr>
              <a:t>Контрастность</a:t>
            </a:r>
          </a:p>
          <a:p>
            <a:pPr>
              <a:buFont typeface="Wingdings" pitchFamily="2" charset="2"/>
              <a:buChar char="v"/>
            </a:pPr>
            <a:r>
              <a:rPr lang="ru-RU" altLang="ru-RU" b="1">
                <a:solidFill>
                  <a:srgbClr val="6600CC"/>
                </a:solidFill>
              </a:rPr>
              <a:t>Стимулирование личного достоинства ученика, защита его самолюбия</a:t>
            </a:r>
          </a:p>
          <a:p>
            <a:pPr>
              <a:buFont typeface="Wingdings" pitchFamily="2" charset="2"/>
              <a:buChar char="v"/>
            </a:pPr>
            <a:r>
              <a:rPr lang="ru-RU" altLang="ru-RU" b="1">
                <a:solidFill>
                  <a:srgbClr val="6600CC"/>
                </a:solidFill>
              </a:rPr>
              <a:t>Требовательное доверие</a:t>
            </a:r>
          </a:p>
          <a:p>
            <a:pPr>
              <a:buFont typeface="Wingdings" pitchFamily="2" charset="2"/>
              <a:buChar char="v"/>
            </a:pPr>
            <a:r>
              <a:rPr lang="ru-RU" altLang="ru-RU" b="1">
                <a:solidFill>
                  <a:srgbClr val="6600CC"/>
                </a:solidFill>
              </a:rPr>
              <a:t>Поощрение</a:t>
            </a:r>
            <a:r>
              <a:rPr lang="ru-RU" altLang="ru-RU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755650" y="333375"/>
            <a:ext cx="7777163" cy="1943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600" b="1">
                <a:solidFill>
                  <a:srgbClr val="CC00CC"/>
                </a:solidFill>
                <a:latin typeface="Times New Roman" pitchFamily="18" charset="0"/>
              </a:rPr>
              <a:t>Воспитательно-коррекционная </a:t>
            </a:r>
          </a:p>
          <a:p>
            <a:pPr algn="ctr"/>
            <a:r>
              <a:rPr lang="ru-RU" altLang="ru-RU" sz="3600" b="1">
                <a:solidFill>
                  <a:srgbClr val="CC00CC"/>
                </a:solidFill>
                <a:latin typeface="Times New Roman" pitchFamily="18" charset="0"/>
              </a:rPr>
              <a:t>работа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0" y="2565400"/>
            <a:ext cx="2339975" cy="1295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общественно-полезная</a:t>
            </a:r>
          </a:p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 деятельность</a:t>
            </a: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2124075" y="3573463"/>
            <a:ext cx="1873250" cy="1152525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990000"/>
                </a:solidFill>
                <a:latin typeface="Times New Roman" pitchFamily="18" charset="0"/>
              </a:rPr>
              <a:t>трудовая </a:t>
            </a:r>
          </a:p>
          <a:p>
            <a:pPr algn="ctr"/>
            <a:r>
              <a:rPr lang="ru-RU" altLang="ru-RU" sz="1600" b="1">
                <a:solidFill>
                  <a:srgbClr val="990000"/>
                </a:solidFill>
                <a:latin typeface="Times New Roman" pitchFamily="18" charset="0"/>
              </a:rPr>
              <a:t>деятельность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3203575" y="2565400"/>
            <a:ext cx="2700338" cy="10795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спортивно-оздоровительная</a:t>
            </a:r>
          </a:p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 деятельность</a:t>
            </a: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1619250" y="5084763"/>
            <a:ext cx="5761038" cy="11509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позиция </a:t>
            </a:r>
          </a:p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активного ученика </a:t>
            </a:r>
          </a:p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в данных видах деятельности</a:t>
            </a: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4643438" y="3573463"/>
            <a:ext cx="2736850" cy="1223962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990000"/>
                </a:solidFill>
                <a:latin typeface="Times New Roman" pitchFamily="18" charset="0"/>
              </a:rPr>
              <a:t>художественно-эстетическая </a:t>
            </a:r>
          </a:p>
          <a:p>
            <a:pPr algn="ctr"/>
            <a:r>
              <a:rPr lang="ru-RU" altLang="ru-RU" sz="1600" b="1">
                <a:solidFill>
                  <a:srgbClr val="990000"/>
                </a:solidFill>
                <a:latin typeface="Times New Roman" pitchFamily="18" charset="0"/>
              </a:rPr>
              <a:t>деятельность</a:t>
            </a: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588125" y="2492375"/>
            <a:ext cx="2339975" cy="11525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990000"/>
                </a:solidFill>
                <a:latin typeface="Times New Roman" pitchFamily="18" charset="0"/>
              </a:rPr>
              <a:t>игровая деятельность</a:t>
            </a:r>
          </a:p>
        </p:txBody>
      </p:sp>
      <p:sp>
        <p:nvSpPr>
          <p:cNvPr id="12316" name="AutoShape 28"/>
          <p:cNvSpPr>
            <a:spLocks noChangeArrowheads="1"/>
          </p:cNvSpPr>
          <p:nvPr/>
        </p:nvSpPr>
        <p:spPr bwMode="auto">
          <a:xfrm>
            <a:off x="755650" y="1773238"/>
            <a:ext cx="865188" cy="863600"/>
          </a:xfrm>
          <a:prstGeom prst="downArrow">
            <a:avLst>
              <a:gd name="adj1" fmla="val 83852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18" name="AutoShape 30"/>
          <p:cNvSpPr>
            <a:spLocks noChangeArrowheads="1"/>
          </p:cNvSpPr>
          <p:nvPr/>
        </p:nvSpPr>
        <p:spPr bwMode="auto">
          <a:xfrm>
            <a:off x="2339975" y="2133600"/>
            <a:ext cx="865188" cy="1438275"/>
          </a:xfrm>
          <a:prstGeom prst="downArrow">
            <a:avLst>
              <a:gd name="adj1" fmla="val 83852"/>
              <a:gd name="adj2" fmla="val 1662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19" name="AutoShape 31"/>
          <p:cNvSpPr>
            <a:spLocks noChangeArrowheads="1"/>
          </p:cNvSpPr>
          <p:nvPr/>
        </p:nvSpPr>
        <p:spPr bwMode="auto">
          <a:xfrm>
            <a:off x="4140200" y="2276475"/>
            <a:ext cx="865188" cy="503238"/>
          </a:xfrm>
          <a:prstGeom prst="downArrow">
            <a:avLst>
              <a:gd name="adj1" fmla="val 83852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0" name="AutoShape 32"/>
          <p:cNvSpPr>
            <a:spLocks noChangeArrowheads="1"/>
          </p:cNvSpPr>
          <p:nvPr/>
        </p:nvSpPr>
        <p:spPr bwMode="auto">
          <a:xfrm>
            <a:off x="7308850" y="1916113"/>
            <a:ext cx="865188" cy="720725"/>
          </a:xfrm>
          <a:prstGeom prst="downArrow">
            <a:avLst>
              <a:gd name="adj1" fmla="val 83852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1" name="AutoShape 33"/>
          <p:cNvSpPr>
            <a:spLocks noChangeArrowheads="1"/>
          </p:cNvSpPr>
          <p:nvPr/>
        </p:nvSpPr>
        <p:spPr bwMode="auto">
          <a:xfrm>
            <a:off x="5724525" y="2205038"/>
            <a:ext cx="865188" cy="1366837"/>
          </a:xfrm>
          <a:prstGeom prst="downArrow">
            <a:avLst>
              <a:gd name="adj1" fmla="val 83852"/>
              <a:gd name="adj2" fmla="val 1579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2" name="AutoShape 34"/>
          <p:cNvSpPr>
            <a:spLocks noChangeArrowheads="1"/>
          </p:cNvSpPr>
          <p:nvPr/>
        </p:nvSpPr>
        <p:spPr bwMode="auto">
          <a:xfrm rot="1434355">
            <a:off x="7137400" y="3540125"/>
            <a:ext cx="485775" cy="2046288"/>
          </a:xfrm>
          <a:prstGeom prst="upArrow">
            <a:avLst>
              <a:gd name="adj1" fmla="val 39250"/>
              <a:gd name="adj2" fmla="val 4012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3" name="AutoShape 35"/>
          <p:cNvSpPr>
            <a:spLocks noChangeArrowheads="1"/>
          </p:cNvSpPr>
          <p:nvPr/>
        </p:nvSpPr>
        <p:spPr bwMode="auto">
          <a:xfrm>
            <a:off x="2339975" y="2205038"/>
            <a:ext cx="865188" cy="1366837"/>
          </a:xfrm>
          <a:prstGeom prst="downArrow">
            <a:avLst>
              <a:gd name="adj1" fmla="val 83852"/>
              <a:gd name="adj2" fmla="val 1579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5" name="AutoShape 37"/>
          <p:cNvSpPr>
            <a:spLocks noChangeArrowheads="1"/>
          </p:cNvSpPr>
          <p:nvPr/>
        </p:nvSpPr>
        <p:spPr bwMode="auto">
          <a:xfrm rot="-2049399">
            <a:off x="1692275" y="3573463"/>
            <a:ext cx="485775" cy="1984375"/>
          </a:xfrm>
          <a:prstGeom prst="upArrow">
            <a:avLst>
              <a:gd name="adj1" fmla="val 39250"/>
              <a:gd name="adj2" fmla="val 3890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6" name="AutoShape 38"/>
          <p:cNvSpPr>
            <a:spLocks noChangeArrowheads="1"/>
          </p:cNvSpPr>
          <p:nvPr/>
        </p:nvSpPr>
        <p:spPr bwMode="auto">
          <a:xfrm rot="1142812">
            <a:off x="5508625" y="4581525"/>
            <a:ext cx="485775" cy="720725"/>
          </a:xfrm>
          <a:prstGeom prst="upArrow">
            <a:avLst>
              <a:gd name="adj1" fmla="val 39250"/>
              <a:gd name="adj2" fmla="val 1413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7" name="AutoShape 39"/>
          <p:cNvSpPr>
            <a:spLocks noChangeArrowheads="1"/>
          </p:cNvSpPr>
          <p:nvPr/>
        </p:nvSpPr>
        <p:spPr bwMode="auto">
          <a:xfrm rot="-1344844">
            <a:off x="3203575" y="4437063"/>
            <a:ext cx="485775" cy="792162"/>
          </a:xfrm>
          <a:prstGeom prst="upArrow">
            <a:avLst>
              <a:gd name="adj1" fmla="val 39250"/>
              <a:gd name="adj2" fmla="val 1553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8" name="AutoShape 40"/>
          <p:cNvSpPr>
            <a:spLocks noChangeArrowheads="1"/>
          </p:cNvSpPr>
          <p:nvPr/>
        </p:nvSpPr>
        <p:spPr bwMode="auto">
          <a:xfrm rot="-122658">
            <a:off x="4205288" y="3500438"/>
            <a:ext cx="485775" cy="1657350"/>
          </a:xfrm>
          <a:prstGeom prst="upArrow">
            <a:avLst>
              <a:gd name="adj1" fmla="val 39250"/>
              <a:gd name="adj2" fmla="val 3249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755650" y="333375"/>
            <a:ext cx="7777163" cy="19431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200" b="1">
                <a:solidFill>
                  <a:srgbClr val="0000FF"/>
                </a:solidFill>
                <a:latin typeface="Times New Roman" pitchFamily="18" charset="0"/>
              </a:rPr>
              <a:t>Коррекционная направленность</a:t>
            </a:r>
          </a:p>
          <a:p>
            <a:pPr algn="ctr"/>
            <a:r>
              <a:rPr lang="ru-RU" altLang="ru-RU" sz="3200" b="1">
                <a:solidFill>
                  <a:srgbClr val="0000FF"/>
                </a:solidFill>
                <a:latin typeface="Times New Roman" pitchFamily="18" charset="0"/>
              </a:rPr>
              <a:t>внеурочной воспитательной</a:t>
            </a:r>
          </a:p>
          <a:p>
            <a:pPr algn="ctr"/>
            <a:r>
              <a:rPr lang="ru-RU" altLang="ru-RU" sz="3200" b="1">
                <a:solidFill>
                  <a:srgbClr val="0000FF"/>
                </a:solidFill>
                <a:latin typeface="Times New Roman" pitchFamily="18" charset="0"/>
              </a:rPr>
              <a:t>работы</a:t>
            </a:r>
          </a:p>
        </p:txBody>
      </p:sp>
      <p:sp>
        <p:nvSpPr>
          <p:cNvPr id="13317" name="AutoShape 5"/>
          <p:cNvSpPr>
            <a:spLocks/>
          </p:cNvSpPr>
          <p:nvPr/>
        </p:nvSpPr>
        <p:spPr bwMode="auto">
          <a:xfrm flipH="1">
            <a:off x="603250" y="2852738"/>
            <a:ext cx="1881188" cy="1008062"/>
          </a:xfrm>
          <a:prstGeom prst="borderCallout2">
            <a:avLst>
              <a:gd name="adj1" fmla="val 11338"/>
              <a:gd name="adj2" fmla="val -4051"/>
              <a:gd name="adj3" fmla="val 11338"/>
              <a:gd name="adj4" fmla="val -11986"/>
              <a:gd name="adj5" fmla="val -60000"/>
              <a:gd name="adj6" fmla="val -402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b="1" u="sng">
                <a:solidFill>
                  <a:srgbClr val="FF9900"/>
                </a:solidFill>
              </a:rPr>
              <a:t>удовлетворить</a:t>
            </a:r>
            <a:r>
              <a:rPr lang="ru-RU" altLang="ru-RU" b="1">
                <a:solidFill>
                  <a:srgbClr val="FF9900"/>
                </a:solidFill>
              </a:rPr>
              <a:t> </a:t>
            </a:r>
            <a:r>
              <a:rPr lang="ru-RU" altLang="ru-RU"/>
              <a:t>свои </a:t>
            </a:r>
          </a:p>
          <a:p>
            <a:pPr algn="ctr"/>
            <a:r>
              <a:rPr lang="ru-RU" altLang="ru-RU"/>
              <a:t>интересы</a:t>
            </a:r>
          </a:p>
        </p:txBody>
      </p:sp>
      <p:sp>
        <p:nvSpPr>
          <p:cNvPr id="13318" name="AutoShape 6"/>
          <p:cNvSpPr>
            <a:spLocks/>
          </p:cNvSpPr>
          <p:nvPr/>
        </p:nvSpPr>
        <p:spPr bwMode="auto">
          <a:xfrm>
            <a:off x="7019925" y="2852738"/>
            <a:ext cx="1620838" cy="1081087"/>
          </a:xfrm>
          <a:prstGeom prst="borderCallout2">
            <a:avLst>
              <a:gd name="adj1" fmla="val 10574"/>
              <a:gd name="adj2" fmla="val -4699"/>
              <a:gd name="adj3" fmla="val 10574"/>
              <a:gd name="adj4" fmla="val -16944"/>
              <a:gd name="adj5" fmla="val -53157"/>
              <a:gd name="adj6" fmla="val -606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b="1" u="sng">
                <a:solidFill>
                  <a:srgbClr val="FF9900"/>
                </a:solidFill>
              </a:rPr>
              <a:t>проявить </a:t>
            </a:r>
          </a:p>
          <a:p>
            <a:pPr algn="ctr"/>
            <a:r>
              <a:rPr lang="ru-RU" altLang="ru-RU"/>
              <a:t>свои способности</a:t>
            </a:r>
          </a:p>
        </p:txBody>
      </p:sp>
      <p:sp>
        <p:nvSpPr>
          <p:cNvPr id="13319" name="AutoShape 7"/>
          <p:cNvSpPr>
            <a:spLocks/>
          </p:cNvSpPr>
          <p:nvPr/>
        </p:nvSpPr>
        <p:spPr bwMode="auto">
          <a:xfrm flipH="1">
            <a:off x="1262063" y="4146550"/>
            <a:ext cx="1881187" cy="1008063"/>
          </a:xfrm>
          <a:prstGeom prst="borderCallout2">
            <a:avLst>
              <a:gd name="adj1" fmla="val 11338"/>
              <a:gd name="adj2" fmla="val -4051"/>
              <a:gd name="adj3" fmla="val 11338"/>
              <a:gd name="adj4" fmla="val -9792"/>
              <a:gd name="adj5" fmla="val -181736"/>
              <a:gd name="adj6" fmla="val -301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b="1" u="sng">
                <a:solidFill>
                  <a:srgbClr val="FF9900"/>
                </a:solidFill>
              </a:rPr>
              <a:t>оценить</a:t>
            </a:r>
            <a:r>
              <a:rPr lang="ru-RU" altLang="ru-RU" b="1">
                <a:solidFill>
                  <a:srgbClr val="CC00CC"/>
                </a:solidFill>
              </a:rPr>
              <a:t> </a:t>
            </a:r>
          </a:p>
          <a:p>
            <a:pPr algn="ctr"/>
            <a:r>
              <a:rPr lang="ru-RU" altLang="ru-RU"/>
              <a:t>самого себя</a:t>
            </a:r>
          </a:p>
        </p:txBody>
      </p:sp>
      <p:sp>
        <p:nvSpPr>
          <p:cNvPr id="13320" name="AutoShape 8"/>
          <p:cNvSpPr>
            <a:spLocks/>
          </p:cNvSpPr>
          <p:nvPr/>
        </p:nvSpPr>
        <p:spPr bwMode="auto">
          <a:xfrm flipH="1">
            <a:off x="6443663" y="4076700"/>
            <a:ext cx="2160587" cy="1008063"/>
          </a:xfrm>
          <a:prstGeom prst="borderCallout2">
            <a:avLst>
              <a:gd name="adj1" fmla="val 11338"/>
              <a:gd name="adj2" fmla="val 103523"/>
              <a:gd name="adj3" fmla="val 11338"/>
              <a:gd name="adj4" fmla="val 110139"/>
              <a:gd name="adj5" fmla="val -183310"/>
              <a:gd name="adj6" fmla="val 1344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b="1" u="sng">
                <a:solidFill>
                  <a:srgbClr val="FF9900"/>
                </a:solidFill>
              </a:rPr>
              <a:t>быть оцененным</a:t>
            </a:r>
            <a:r>
              <a:rPr lang="ru-RU" altLang="ru-RU" u="sng"/>
              <a:t> </a:t>
            </a:r>
            <a:r>
              <a:rPr lang="ru-RU" altLang="ru-RU"/>
              <a:t>другими</a:t>
            </a:r>
          </a:p>
        </p:txBody>
      </p:sp>
      <p:sp>
        <p:nvSpPr>
          <p:cNvPr id="13321" name="AutoShape 9"/>
          <p:cNvSpPr>
            <a:spLocks/>
          </p:cNvSpPr>
          <p:nvPr/>
        </p:nvSpPr>
        <p:spPr bwMode="auto">
          <a:xfrm>
            <a:off x="4067175" y="3357563"/>
            <a:ext cx="1733550" cy="1008062"/>
          </a:xfrm>
          <a:prstGeom prst="borderCallout1">
            <a:avLst>
              <a:gd name="adj1" fmla="val 11338"/>
              <a:gd name="adj2" fmla="val -4394"/>
              <a:gd name="adj3" fmla="val -108977"/>
              <a:gd name="adj4" fmla="val -44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b="1" u="sng">
                <a:solidFill>
                  <a:srgbClr val="FF9900"/>
                </a:solidFill>
              </a:rPr>
              <a:t>реализовать</a:t>
            </a:r>
            <a:r>
              <a:rPr lang="ru-RU" altLang="ru-RU" b="1">
                <a:solidFill>
                  <a:srgbClr val="FF9900"/>
                </a:solidFill>
              </a:rPr>
              <a:t> </a:t>
            </a:r>
            <a:r>
              <a:rPr lang="ru-RU" altLang="ru-RU"/>
              <a:t>свои </a:t>
            </a:r>
          </a:p>
          <a:p>
            <a:pPr algn="ctr"/>
            <a:r>
              <a:rPr lang="ru-RU" altLang="ru-RU"/>
              <a:t>потребности</a:t>
            </a:r>
          </a:p>
        </p:txBody>
      </p:sp>
      <p:sp>
        <p:nvSpPr>
          <p:cNvPr id="13323" name="AutoShape 11"/>
          <p:cNvSpPr>
            <a:spLocks/>
          </p:cNvSpPr>
          <p:nvPr/>
        </p:nvSpPr>
        <p:spPr bwMode="auto">
          <a:xfrm>
            <a:off x="3276600" y="4797425"/>
            <a:ext cx="2879725" cy="1511300"/>
          </a:xfrm>
          <a:prstGeom prst="borderCallout3">
            <a:avLst>
              <a:gd name="adj1" fmla="val 7565"/>
              <a:gd name="adj2" fmla="val 102648"/>
              <a:gd name="adj3" fmla="val 7565"/>
              <a:gd name="adj4" fmla="val 105292"/>
              <a:gd name="adj5" fmla="val -144537"/>
              <a:gd name="adj6" fmla="val 105292"/>
              <a:gd name="adj7" fmla="val -168907"/>
              <a:gd name="adj8" fmla="val 722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b="1" u="sng">
                <a:solidFill>
                  <a:srgbClr val="FF9900"/>
                </a:solidFill>
              </a:rPr>
              <a:t>попытаться найти</a:t>
            </a:r>
            <a:r>
              <a:rPr lang="ru-RU" altLang="ru-RU" u="sng"/>
              <a:t> </a:t>
            </a:r>
            <a:r>
              <a:rPr lang="ru-RU" altLang="ru-RU"/>
              <a:t>оптимальный вариант  взаимоотношений </a:t>
            </a:r>
          </a:p>
          <a:p>
            <a:pPr algn="ctr"/>
            <a:r>
              <a:rPr lang="ru-RU" altLang="ru-RU"/>
              <a:t>со сверстниками и учителями</a:t>
            </a:r>
            <a:endParaRPr lang="ru-RU" altLang="ru-RU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258888" y="333375"/>
            <a:ext cx="6697662" cy="1346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200" b="1">
                <a:solidFill>
                  <a:srgbClr val="0000FF"/>
                </a:solidFill>
              </a:rPr>
              <a:t>В реализации задач </a:t>
            </a:r>
          </a:p>
          <a:p>
            <a:pPr algn="ctr"/>
            <a:r>
              <a:rPr lang="ru-RU" altLang="ru-RU" sz="3200" b="1" i="1" u="sng">
                <a:solidFill>
                  <a:srgbClr val="0000FF"/>
                </a:solidFill>
              </a:rPr>
              <a:t>трудового воспитания школьников</a:t>
            </a:r>
          </a:p>
          <a:p>
            <a:pPr algn="ctr"/>
            <a:r>
              <a:rPr lang="ru-RU" altLang="ru-RU" sz="3200" b="1">
                <a:solidFill>
                  <a:srgbClr val="0000FF"/>
                </a:solidFill>
              </a:rPr>
              <a:t>мы не должны забывать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250825" y="2205038"/>
            <a:ext cx="3600450" cy="1800225"/>
          </a:xfrm>
          <a:prstGeom prst="octagon">
            <a:avLst>
              <a:gd name="adj" fmla="val 29287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000000"/>
                </a:solidFill>
              </a:rPr>
              <a:t>о доступности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 и посильности данного вида труда 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для несовершеннолетних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2484438" y="4365625"/>
            <a:ext cx="4321175" cy="1439863"/>
          </a:xfrm>
          <a:prstGeom prst="octagon">
            <a:avLst>
              <a:gd name="adj" fmla="val 2928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990000"/>
                </a:solidFill>
              </a:rPr>
              <a:t>о индивидуальных и коллективных</a:t>
            </a:r>
          </a:p>
          <a:p>
            <a:pPr algn="ctr"/>
            <a:r>
              <a:rPr lang="ru-RU" altLang="ru-RU" b="1">
                <a:solidFill>
                  <a:srgbClr val="990000"/>
                </a:solidFill>
              </a:rPr>
              <a:t> форм трудовой деятельности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5219700" y="2205038"/>
            <a:ext cx="3602038" cy="1946275"/>
          </a:xfrm>
          <a:prstGeom prst="octagon">
            <a:avLst>
              <a:gd name="adj" fmla="val 2928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0000FF"/>
                </a:solidFill>
              </a:rPr>
              <a:t>о сочетание общественной </a:t>
            </a:r>
          </a:p>
          <a:p>
            <a:pPr algn="ctr"/>
            <a:r>
              <a:rPr lang="ru-RU" altLang="ru-RU" b="1">
                <a:solidFill>
                  <a:srgbClr val="0000FF"/>
                </a:solidFill>
              </a:rPr>
              <a:t>значимости с личными интересами </a:t>
            </a:r>
          </a:p>
          <a:p>
            <a:pPr algn="ctr"/>
            <a:r>
              <a:rPr lang="ru-RU" altLang="ru-RU" b="1">
                <a:solidFill>
                  <a:srgbClr val="0000FF"/>
                </a:solidFill>
              </a:rPr>
              <a:t>подростков</a:t>
            </a:r>
          </a:p>
        </p:txBody>
      </p:sp>
      <p:cxnSp>
        <p:nvCxnSpPr>
          <p:cNvPr id="17420" name="AutoShape 12"/>
          <p:cNvCxnSpPr>
            <a:cxnSpLocks noChangeShapeType="1"/>
            <a:stCxn id="17412" idx="2"/>
          </p:cNvCxnSpPr>
          <p:nvPr/>
        </p:nvCxnSpPr>
        <p:spPr bwMode="auto">
          <a:xfrm flipH="1">
            <a:off x="2374900" y="1679575"/>
            <a:ext cx="2233613" cy="692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2" name="AutoShape 14"/>
          <p:cNvCxnSpPr>
            <a:cxnSpLocks noChangeShapeType="1"/>
            <a:stCxn id="17412" idx="2"/>
            <a:endCxn id="17419" idx="0"/>
          </p:cNvCxnSpPr>
          <p:nvPr/>
        </p:nvCxnSpPr>
        <p:spPr bwMode="auto">
          <a:xfrm>
            <a:off x="4608513" y="1679575"/>
            <a:ext cx="2413000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3" name="AutoShape 15"/>
          <p:cNvCxnSpPr>
            <a:cxnSpLocks noChangeShapeType="1"/>
            <a:stCxn id="17412" idx="2"/>
            <a:endCxn id="17418" idx="0"/>
          </p:cNvCxnSpPr>
          <p:nvPr/>
        </p:nvCxnSpPr>
        <p:spPr bwMode="auto">
          <a:xfrm>
            <a:off x="4608513" y="1679575"/>
            <a:ext cx="36512" cy="268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1258888" y="333375"/>
            <a:ext cx="6697662" cy="1346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200" b="1" i="1" u="sng">
                <a:solidFill>
                  <a:srgbClr val="0000FF"/>
                </a:solidFill>
              </a:rPr>
              <a:t>Художественно-эстетическая </a:t>
            </a:r>
          </a:p>
          <a:p>
            <a:pPr algn="ctr"/>
            <a:r>
              <a:rPr lang="ru-RU" altLang="ru-RU" sz="3200" b="1" i="1" u="sng">
                <a:solidFill>
                  <a:srgbClr val="0000FF"/>
                </a:solidFill>
              </a:rPr>
              <a:t>деятельность </a:t>
            </a:r>
            <a:r>
              <a:rPr lang="ru-RU" altLang="ru-RU" sz="3200" b="1">
                <a:solidFill>
                  <a:srgbClr val="0000FF"/>
                </a:solidFill>
              </a:rPr>
              <a:t>направлена 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148263" y="2276475"/>
            <a:ext cx="3600450" cy="1800225"/>
          </a:xfrm>
          <a:prstGeom prst="octagon">
            <a:avLst>
              <a:gd name="adj" fmla="val 2928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000000"/>
                </a:solidFill>
              </a:rPr>
              <a:t>на выработку системы 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художественных представлений, 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взглядов и убеждений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50825" y="2349500"/>
            <a:ext cx="4321175" cy="1439863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990000"/>
                </a:solidFill>
              </a:rPr>
              <a:t>на развитие способности личности к </a:t>
            </a:r>
          </a:p>
          <a:p>
            <a:pPr algn="ctr"/>
            <a:r>
              <a:rPr lang="ru-RU" altLang="ru-RU" b="1">
                <a:solidFill>
                  <a:srgbClr val="990000"/>
                </a:solidFill>
              </a:rPr>
              <a:t>полноценному восприятию и </a:t>
            </a:r>
          </a:p>
          <a:p>
            <a:pPr algn="ctr"/>
            <a:r>
              <a:rPr lang="ru-RU" altLang="ru-RU" b="1">
                <a:solidFill>
                  <a:srgbClr val="990000"/>
                </a:solidFill>
              </a:rPr>
              <a:t>правильному пониманию прекрасного</a:t>
            </a:r>
          </a:p>
          <a:p>
            <a:pPr algn="ctr"/>
            <a:r>
              <a:rPr lang="ru-RU" altLang="ru-RU" b="1">
                <a:solidFill>
                  <a:srgbClr val="990000"/>
                </a:solidFill>
              </a:rPr>
              <a:t>в искусстве и действительности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2411413" y="4292600"/>
            <a:ext cx="3602037" cy="1946275"/>
          </a:xfrm>
          <a:prstGeom prst="octagon">
            <a:avLst>
              <a:gd name="adj" fmla="val 29287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0000FF"/>
                </a:solidFill>
              </a:rPr>
              <a:t>на воспитание у школьников </a:t>
            </a:r>
          </a:p>
          <a:p>
            <a:pPr algn="ctr"/>
            <a:r>
              <a:rPr lang="ru-RU" altLang="ru-RU" b="1">
                <a:solidFill>
                  <a:srgbClr val="0000FF"/>
                </a:solidFill>
              </a:rPr>
              <a:t>стремления и умений</a:t>
            </a:r>
          </a:p>
          <a:p>
            <a:pPr algn="ctr"/>
            <a:r>
              <a:rPr lang="ru-RU" altLang="ru-RU" b="1">
                <a:solidFill>
                  <a:srgbClr val="0000FF"/>
                </a:solidFill>
              </a:rPr>
              <a:t> вносить элементы прекрасного</a:t>
            </a:r>
          </a:p>
          <a:p>
            <a:pPr algn="ctr"/>
            <a:r>
              <a:rPr lang="ru-RU" altLang="ru-RU" b="1">
                <a:solidFill>
                  <a:srgbClr val="0000FF"/>
                </a:solidFill>
              </a:rPr>
              <a:t> во все стороны жизни</a:t>
            </a:r>
          </a:p>
        </p:txBody>
      </p:sp>
      <p:cxnSp>
        <p:nvCxnSpPr>
          <p:cNvPr id="18441" name="AutoShape 9"/>
          <p:cNvCxnSpPr>
            <a:cxnSpLocks noChangeShapeType="1"/>
            <a:stCxn id="18436" idx="2"/>
            <a:endCxn id="18439" idx="0"/>
          </p:cNvCxnSpPr>
          <p:nvPr/>
        </p:nvCxnSpPr>
        <p:spPr bwMode="auto">
          <a:xfrm flipH="1">
            <a:off x="2411413" y="1679575"/>
            <a:ext cx="2197100" cy="669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3" name="AutoShape 11"/>
          <p:cNvCxnSpPr>
            <a:cxnSpLocks noChangeShapeType="1"/>
            <a:stCxn id="18436" idx="2"/>
            <a:endCxn id="18437" idx="0"/>
          </p:cNvCxnSpPr>
          <p:nvPr/>
        </p:nvCxnSpPr>
        <p:spPr bwMode="auto">
          <a:xfrm>
            <a:off x="4608513" y="1679575"/>
            <a:ext cx="2339975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4" name="AutoShape 12"/>
          <p:cNvCxnSpPr>
            <a:cxnSpLocks noChangeShapeType="1"/>
          </p:cNvCxnSpPr>
          <p:nvPr/>
        </p:nvCxnSpPr>
        <p:spPr bwMode="auto">
          <a:xfrm>
            <a:off x="4643438" y="1773238"/>
            <a:ext cx="468312" cy="254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258888" y="333375"/>
            <a:ext cx="6697662" cy="1727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200" b="1">
                <a:solidFill>
                  <a:srgbClr val="0000FF"/>
                </a:solidFill>
              </a:rPr>
              <a:t>Участие в</a:t>
            </a:r>
            <a:r>
              <a:rPr lang="ru-RU" altLang="ru-RU" sz="3200" b="1" i="1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ru-RU" altLang="ru-RU" sz="3200" b="1" i="1" u="sng">
                <a:solidFill>
                  <a:srgbClr val="0000FF"/>
                </a:solidFill>
              </a:rPr>
              <a:t>нравственно-правовой деятельности </a:t>
            </a:r>
          </a:p>
          <a:p>
            <a:pPr algn="ctr"/>
            <a:r>
              <a:rPr lang="ru-RU" altLang="ru-RU" sz="3200" b="1">
                <a:solidFill>
                  <a:srgbClr val="0000FF"/>
                </a:solidFill>
              </a:rPr>
              <a:t>формирует систему знаний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11188" y="2636838"/>
            <a:ext cx="3095625" cy="1152525"/>
          </a:xfrm>
          <a:prstGeom prst="octagon">
            <a:avLst>
              <a:gd name="adj" fmla="val 2928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0000FF"/>
                </a:solidFill>
              </a:rPr>
              <a:t>о нравственных</a:t>
            </a:r>
          </a:p>
          <a:p>
            <a:pPr algn="ctr"/>
            <a:r>
              <a:rPr lang="ru-RU" altLang="ru-RU" b="1">
                <a:solidFill>
                  <a:srgbClr val="0000FF"/>
                </a:solidFill>
              </a:rPr>
              <a:t> нормах и правилах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651500" y="4365625"/>
            <a:ext cx="3097213" cy="1079500"/>
          </a:xfrm>
          <a:prstGeom prst="octagon">
            <a:avLst>
              <a:gd name="adj" fmla="val 2928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990000"/>
                </a:solidFill>
              </a:rPr>
              <a:t>об эстетических</a:t>
            </a:r>
          </a:p>
          <a:p>
            <a:pPr algn="ctr"/>
            <a:r>
              <a:rPr lang="ru-RU" altLang="ru-RU" b="1">
                <a:solidFill>
                  <a:srgbClr val="990000"/>
                </a:solidFill>
              </a:rPr>
              <a:t> требованиях к человеку</a:t>
            </a: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5003800" y="2420938"/>
            <a:ext cx="3962400" cy="1296987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990000"/>
                </a:solidFill>
              </a:rPr>
              <a:t>формирует </a:t>
            </a:r>
          </a:p>
          <a:p>
            <a:pPr algn="ctr"/>
            <a:r>
              <a:rPr lang="ru-RU" altLang="ru-RU" b="1">
                <a:solidFill>
                  <a:srgbClr val="990000"/>
                </a:solidFill>
              </a:rPr>
              <a:t>основы культуры поведения ребенка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900113" y="4149725"/>
            <a:ext cx="3889375" cy="2087563"/>
          </a:xfrm>
          <a:prstGeom prst="octagon">
            <a:avLst>
              <a:gd name="adj" fmla="val 29287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solidFill>
                  <a:srgbClr val="000000"/>
                </a:solidFill>
              </a:rPr>
              <a:t>развивает отношение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 к другим людям, 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к самому себе,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к своему труду, природе,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моральным нормам и</a:t>
            </a:r>
          </a:p>
          <a:p>
            <a:pPr algn="ctr"/>
            <a:r>
              <a:rPr lang="ru-RU" altLang="ru-RU" b="1">
                <a:solidFill>
                  <a:srgbClr val="000000"/>
                </a:solidFill>
              </a:rPr>
              <a:t>общечеловеческим ценностям </a:t>
            </a:r>
          </a:p>
        </p:txBody>
      </p:sp>
      <p:cxnSp>
        <p:nvCxnSpPr>
          <p:cNvPr id="19465" name="AutoShape 9"/>
          <p:cNvCxnSpPr>
            <a:cxnSpLocks noChangeShapeType="1"/>
            <a:endCxn id="19461" idx="0"/>
          </p:cNvCxnSpPr>
          <p:nvPr/>
        </p:nvCxnSpPr>
        <p:spPr bwMode="auto">
          <a:xfrm flipH="1">
            <a:off x="2159000" y="2060575"/>
            <a:ext cx="938213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6" name="AutoShape 10"/>
          <p:cNvCxnSpPr>
            <a:cxnSpLocks noChangeShapeType="1"/>
            <a:endCxn id="19463" idx="0"/>
          </p:cNvCxnSpPr>
          <p:nvPr/>
        </p:nvCxnSpPr>
        <p:spPr bwMode="auto">
          <a:xfrm>
            <a:off x="5435600" y="2060575"/>
            <a:ext cx="15494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7" name="AutoShape 11"/>
          <p:cNvCxnSpPr>
            <a:cxnSpLocks noChangeShapeType="1"/>
          </p:cNvCxnSpPr>
          <p:nvPr/>
        </p:nvCxnSpPr>
        <p:spPr bwMode="auto">
          <a:xfrm flipH="1">
            <a:off x="3276600" y="2060575"/>
            <a:ext cx="1116013" cy="2160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8" name="AutoShape 12"/>
          <p:cNvCxnSpPr>
            <a:cxnSpLocks noChangeShapeType="1"/>
          </p:cNvCxnSpPr>
          <p:nvPr/>
        </p:nvCxnSpPr>
        <p:spPr bwMode="auto">
          <a:xfrm>
            <a:off x="4356100" y="2060575"/>
            <a:ext cx="1366838" cy="2771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835150" y="333375"/>
            <a:ext cx="5761038" cy="9144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Воспитательная работа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0" y="1844675"/>
            <a:ext cx="3563938" cy="1871663"/>
          </a:xfrm>
          <a:prstGeom prst="verticalScroll">
            <a:avLst>
              <a:gd name="adj" fmla="val 12500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FF"/>
                </a:solidFill>
              </a:rPr>
              <a:t>соответствующим</a:t>
            </a:r>
          </a:p>
          <a:p>
            <a:pPr algn="ctr"/>
            <a:r>
              <a:rPr lang="ru-RU" altLang="ru-RU" sz="2400" b="1">
                <a:solidFill>
                  <a:srgbClr val="0000FF"/>
                </a:solidFill>
              </a:rPr>
              <a:t> образом организована</a:t>
            </a: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2268538" y="4149725"/>
            <a:ext cx="5543550" cy="2016125"/>
          </a:xfrm>
          <a:prstGeom prst="vertic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chemeClr val="accent2"/>
                </a:solidFill>
              </a:rPr>
              <a:t>снабжена общепедагогическими </a:t>
            </a:r>
          </a:p>
          <a:p>
            <a:pPr algn="ctr"/>
            <a:r>
              <a:rPr lang="ru-RU" altLang="ru-RU" sz="2400" b="1">
                <a:solidFill>
                  <a:schemeClr val="accent2"/>
                </a:solidFill>
              </a:rPr>
              <a:t>и специальными методами,</a:t>
            </a:r>
          </a:p>
          <a:p>
            <a:pPr algn="ctr"/>
            <a:r>
              <a:rPr lang="ru-RU" altLang="ru-RU" sz="2400" b="1">
                <a:solidFill>
                  <a:schemeClr val="accent2"/>
                </a:solidFill>
              </a:rPr>
              <a:t> приемами и средствами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5364163" y="1916113"/>
            <a:ext cx="3600450" cy="1800225"/>
          </a:xfrm>
          <a:prstGeom prst="verticalScrol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990000"/>
                </a:solidFill>
              </a:rPr>
              <a:t>педагогически </a:t>
            </a:r>
          </a:p>
          <a:p>
            <a:pPr algn="ctr"/>
            <a:r>
              <a:rPr lang="ru-RU" altLang="ru-RU" sz="2400" b="1">
                <a:solidFill>
                  <a:srgbClr val="990000"/>
                </a:solidFill>
              </a:rPr>
              <a:t>инструментирована</a:t>
            </a:r>
          </a:p>
        </p:txBody>
      </p:sp>
      <p:cxnSp>
        <p:nvCxnSpPr>
          <p:cNvPr id="20489" name="AutoShape 9"/>
          <p:cNvCxnSpPr>
            <a:cxnSpLocks noChangeShapeType="1"/>
            <a:stCxn id="20484" idx="2"/>
            <a:endCxn id="20485" idx="0"/>
          </p:cNvCxnSpPr>
          <p:nvPr/>
        </p:nvCxnSpPr>
        <p:spPr bwMode="auto">
          <a:xfrm flipH="1">
            <a:off x="1782763" y="1247775"/>
            <a:ext cx="2933700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0" name="AutoShape 10"/>
          <p:cNvCxnSpPr>
            <a:cxnSpLocks noChangeShapeType="1"/>
            <a:stCxn id="20484" idx="2"/>
            <a:endCxn id="20488" idx="0"/>
          </p:cNvCxnSpPr>
          <p:nvPr/>
        </p:nvCxnSpPr>
        <p:spPr bwMode="auto">
          <a:xfrm>
            <a:off x="4716463" y="1247775"/>
            <a:ext cx="2447925" cy="668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1" name="AutoShape 11"/>
          <p:cNvCxnSpPr>
            <a:cxnSpLocks noChangeShapeType="1"/>
            <a:endCxn id="20487" idx="0"/>
          </p:cNvCxnSpPr>
          <p:nvPr/>
        </p:nvCxnSpPr>
        <p:spPr bwMode="auto">
          <a:xfrm>
            <a:off x="4716463" y="1268413"/>
            <a:ext cx="323850" cy="2881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755650" y="333375"/>
            <a:ext cx="7777163" cy="19431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200" b="1">
                <a:solidFill>
                  <a:srgbClr val="0000FF"/>
                </a:solidFill>
                <a:latin typeface="Times New Roman" pitchFamily="18" charset="0"/>
              </a:rPr>
              <a:t>Методы исправления личности влияют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2124075" y="2997200"/>
            <a:ext cx="2339975" cy="1295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на сознание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971550" y="4652963"/>
            <a:ext cx="2339975" cy="1295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на поведение</a:t>
            </a: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372225" y="4724400"/>
            <a:ext cx="2339975" cy="1295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на развитие личности </a:t>
            </a: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4572000" y="3500438"/>
            <a:ext cx="2339975" cy="1295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 b="1">
                <a:solidFill>
                  <a:srgbClr val="CC00CC"/>
                </a:solidFill>
                <a:latin typeface="Times New Roman" pitchFamily="18" charset="0"/>
              </a:rPr>
              <a:t>на чувства</a:t>
            </a:r>
          </a:p>
        </p:txBody>
      </p:sp>
      <p:cxnSp>
        <p:nvCxnSpPr>
          <p:cNvPr id="22541" name="AutoShape 13"/>
          <p:cNvCxnSpPr>
            <a:cxnSpLocks noChangeShapeType="1"/>
            <a:stCxn id="22535" idx="0"/>
            <a:endCxn id="22534" idx="4"/>
          </p:cNvCxnSpPr>
          <p:nvPr/>
        </p:nvCxnSpPr>
        <p:spPr bwMode="auto">
          <a:xfrm rot="16200000">
            <a:off x="3609181" y="1961357"/>
            <a:ext cx="720725" cy="13509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2" name="AutoShape 14"/>
          <p:cNvCxnSpPr>
            <a:cxnSpLocks noChangeShapeType="1"/>
            <a:stCxn id="22534" idx="5"/>
            <a:endCxn id="22538" idx="1"/>
          </p:cNvCxnSpPr>
          <p:nvPr/>
        </p:nvCxnSpPr>
        <p:spPr bwMode="auto">
          <a:xfrm rot="5400000">
            <a:off x="5306219" y="1600994"/>
            <a:ext cx="1697037" cy="2479675"/>
          </a:xfrm>
          <a:prstGeom prst="bentConnector3">
            <a:avLst>
              <a:gd name="adj1" fmla="val 5275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3" name="AutoShape 15"/>
          <p:cNvCxnSpPr>
            <a:cxnSpLocks noChangeShapeType="1"/>
            <a:stCxn id="22536" idx="1"/>
            <a:endCxn id="22534" idx="3"/>
          </p:cNvCxnSpPr>
          <p:nvPr/>
        </p:nvCxnSpPr>
        <p:spPr bwMode="auto">
          <a:xfrm rot="16200000">
            <a:off x="179388" y="3127375"/>
            <a:ext cx="2849562" cy="579438"/>
          </a:xfrm>
          <a:prstGeom prst="bentConnector3">
            <a:avLst>
              <a:gd name="adj1" fmla="val 4830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4" name="AutoShape 16"/>
          <p:cNvCxnSpPr>
            <a:cxnSpLocks noChangeShapeType="1"/>
            <a:endCxn id="22537" idx="0"/>
          </p:cNvCxnSpPr>
          <p:nvPr/>
        </p:nvCxnSpPr>
        <p:spPr bwMode="auto">
          <a:xfrm rot="5400000">
            <a:off x="6283326" y="3032125"/>
            <a:ext cx="2951162" cy="433387"/>
          </a:xfrm>
          <a:prstGeom prst="bentConnector3">
            <a:avLst>
              <a:gd name="adj1" fmla="val 4997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971550" y="333375"/>
            <a:ext cx="7272338" cy="172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200" b="1" u="sng">
                <a:solidFill>
                  <a:srgbClr val="0000FF"/>
                </a:solidFill>
              </a:rPr>
              <a:t>Методы,</a:t>
            </a:r>
            <a:r>
              <a:rPr lang="ru-RU" altLang="ru-RU" sz="3200" b="1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ru-RU" altLang="ru-RU" sz="3200" b="1">
                <a:solidFill>
                  <a:srgbClr val="0000FF"/>
                </a:solidFill>
              </a:rPr>
              <a:t>направленные на исправление </a:t>
            </a:r>
          </a:p>
          <a:p>
            <a:pPr algn="ctr"/>
            <a:r>
              <a:rPr lang="ru-RU" altLang="ru-RU" sz="3200" b="1">
                <a:solidFill>
                  <a:srgbClr val="0000FF"/>
                </a:solidFill>
              </a:rPr>
              <a:t>отклоняющегося поведения личности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0" y="2565400"/>
            <a:ext cx="2700338" cy="2519363"/>
          </a:xfrm>
          <a:prstGeom prst="verticalScroll">
            <a:avLst>
              <a:gd name="adj" fmla="val 12500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>
                <a:solidFill>
                  <a:srgbClr val="0000FF"/>
                </a:solidFill>
              </a:rPr>
              <a:t>Методы</a:t>
            </a:r>
          </a:p>
          <a:p>
            <a:pPr algn="ctr"/>
            <a:r>
              <a:rPr lang="ru-RU" altLang="ru-RU" sz="2000" b="1">
                <a:solidFill>
                  <a:srgbClr val="0000FF"/>
                </a:solidFill>
              </a:rPr>
              <a:t>разрушения </a:t>
            </a:r>
          </a:p>
          <a:p>
            <a:pPr algn="ctr"/>
            <a:r>
              <a:rPr lang="ru-RU" altLang="ru-RU" sz="2000" b="1">
                <a:solidFill>
                  <a:srgbClr val="0000FF"/>
                </a:solidFill>
              </a:rPr>
              <a:t>отрицательного </a:t>
            </a:r>
          </a:p>
          <a:p>
            <a:pPr algn="ctr"/>
            <a:r>
              <a:rPr lang="ru-RU" altLang="ru-RU" sz="2000" b="1">
                <a:solidFill>
                  <a:srgbClr val="0000FF"/>
                </a:solidFill>
              </a:rPr>
              <a:t>типа </a:t>
            </a:r>
          </a:p>
          <a:p>
            <a:pPr algn="ctr"/>
            <a:r>
              <a:rPr lang="ru-RU" altLang="ru-RU" sz="2000" b="1">
                <a:solidFill>
                  <a:srgbClr val="0000FF"/>
                </a:solidFill>
              </a:rPr>
              <a:t>характера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227763" y="3284538"/>
            <a:ext cx="2700337" cy="2808287"/>
          </a:xfrm>
          <a:prstGeom prst="vertic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Метод</a:t>
            </a:r>
          </a:p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 предупреждения</a:t>
            </a:r>
          </a:p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 отрицательного </a:t>
            </a:r>
          </a:p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и </a:t>
            </a:r>
          </a:p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стимулирования</a:t>
            </a:r>
          </a:p>
          <a:p>
            <a:pPr algn="ctr"/>
            <a:r>
              <a:rPr lang="ru-RU" altLang="ru-RU" sz="2400" b="1">
                <a:solidFill>
                  <a:schemeClr val="accent2"/>
                </a:solidFill>
              </a:rPr>
              <a:t> </a:t>
            </a:r>
            <a:r>
              <a:rPr lang="ru-RU" altLang="ru-RU" sz="2000" b="1">
                <a:solidFill>
                  <a:schemeClr val="accent2"/>
                </a:solidFill>
              </a:rPr>
              <a:t>положительного</a:t>
            </a:r>
          </a:p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 поведения</a:t>
            </a:r>
            <a:endParaRPr lang="ru-RU" altLang="ru-RU" sz="2400" b="1">
              <a:solidFill>
                <a:schemeClr val="accent2"/>
              </a:solidFill>
            </a:endParaRPr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4284663" y="2349500"/>
            <a:ext cx="2232025" cy="2303463"/>
          </a:xfrm>
          <a:prstGeom prst="verticalScrol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Методы</a:t>
            </a:r>
          </a:p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 перестройки</a:t>
            </a:r>
          </a:p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 жизненного </a:t>
            </a:r>
          </a:p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опыта</a:t>
            </a: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2195513" y="3789363"/>
            <a:ext cx="2305050" cy="2665412"/>
          </a:xfrm>
          <a:prstGeom prst="verticalScroll">
            <a:avLst>
              <a:gd name="adj" fmla="val 12500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Методы </a:t>
            </a:r>
          </a:p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перестройки</a:t>
            </a:r>
          </a:p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мотивационной </a:t>
            </a:r>
          </a:p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сферы и </a:t>
            </a:r>
          </a:p>
          <a:p>
            <a:pPr algn="ctr"/>
            <a:r>
              <a:rPr lang="ru-RU" altLang="ru-RU" sz="2000" b="1">
                <a:solidFill>
                  <a:srgbClr val="990000"/>
                </a:solidFill>
              </a:rPr>
              <a:t>самосознания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трудничество">
  <a:themeElements>
    <a:clrScheme name="Сотрудничество 5">
      <a:dk1>
        <a:srgbClr val="8ABA8D"/>
      </a:dk1>
      <a:lt1>
        <a:srgbClr val="FFFFFF"/>
      </a:lt1>
      <a:dk2>
        <a:srgbClr val="6FB56D"/>
      </a:dk2>
      <a:lt2>
        <a:srgbClr val="DCF1F4"/>
      </a:lt2>
      <a:accent1>
        <a:srgbClr val="2E7E2E"/>
      </a:accent1>
      <a:accent2>
        <a:srgbClr val="25735D"/>
      </a:accent2>
      <a:accent3>
        <a:srgbClr val="BBD7BA"/>
      </a:accent3>
      <a:accent4>
        <a:srgbClr val="DADADA"/>
      </a:accent4>
      <a:accent5>
        <a:srgbClr val="ADC0AD"/>
      </a:accent5>
      <a:accent6>
        <a:srgbClr val="206853"/>
      </a:accent6>
      <a:hlink>
        <a:srgbClr val="FFFF00"/>
      </a:hlink>
      <a:folHlink>
        <a:srgbClr val="FFF4BF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160</TotalTime>
  <Words>399</Words>
  <Application>Microsoft Office PowerPoint</Application>
  <PresentationFormat>Экран (4:3)</PresentationFormat>
  <Paragraphs>136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Garamond</vt:lpstr>
      <vt:lpstr>Times New Roman</vt:lpstr>
      <vt:lpstr>Wingdings</vt:lpstr>
      <vt:lpstr>Сотрудничество</vt:lpstr>
      <vt:lpstr>«Воспитательно-коррекционная работа с учащимися  во внеурочной работе»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реконструкции включает элементы педагогической деятельности:</vt:lpstr>
      <vt:lpstr>Педагогические приемы:</vt:lpstr>
      <vt:lpstr>Приемы индивидуальной работы с учащимися: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«Воспиталельно-коррекционная работа с учащимися  во внеурочной работе»</dc:title>
  <dc:creator>Admin</dc:creator>
  <cp:lastModifiedBy>Венера Узбековна</cp:lastModifiedBy>
  <cp:revision>8</cp:revision>
  <dcterms:created xsi:type="dcterms:W3CDTF">2014-03-15T11:13:52Z</dcterms:created>
  <dcterms:modified xsi:type="dcterms:W3CDTF">2014-07-15T10:55:25Z</dcterms:modified>
</cp:coreProperties>
</file>