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64" r:id="rId2"/>
    <p:sldId id="327" r:id="rId3"/>
    <p:sldId id="305" r:id="rId4"/>
    <p:sldId id="329" r:id="rId5"/>
    <p:sldId id="331" r:id="rId6"/>
    <p:sldId id="332" r:id="rId7"/>
    <p:sldId id="333" r:id="rId8"/>
    <p:sldId id="334" r:id="rId9"/>
    <p:sldId id="335" r:id="rId10"/>
    <p:sldId id="336" r:id="rId11"/>
    <p:sldId id="276" r:id="rId12"/>
    <p:sldId id="277" r:id="rId13"/>
    <p:sldId id="339" r:id="rId14"/>
    <p:sldId id="338" r:id="rId15"/>
    <p:sldId id="337" r:id="rId16"/>
    <p:sldId id="293" r:id="rId17"/>
    <p:sldId id="291" r:id="rId18"/>
    <p:sldId id="326" r:id="rId19"/>
    <p:sldId id="302" r:id="rId20"/>
    <p:sldId id="320" r:id="rId21"/>
    <p:sldId id="263" r:id="rId22"/>
    <p:sldId id="340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000000"/>
    <a:srgbClr val="800000"/>
    <a:srgbClr val="F9A34D"/>
    <a:srgbClr val="38F50B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55" autoAdjust="0"/>
    <p:restoredTop sz="94660"/>
  </p:normalViewPr>
  <p:slideViewPr>
    <p:cSldViewPr>
      <p:cViewPr>
        <p:scale>
          <a:sx n="76" d="100"/>
          <a:sy n="76" d="100"/>
        </p:scale>
        <p:origin x="-1344" y="60"/>
      </p:cViewPr>
      <p:guideLst>
        <p:guide orient="horz" pos="2160"/>
        <p:guide pos="2880"/>
      </p:guideLst>
    </p:cSldViewPr>
  </p:slideViewPr>
  <p:notesTextViewPr>
    <p:cViewPr>
      <p:scale>
        <a:sx n="75" d="100"/>
        <a:sy n="7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E024D63-6A3E-4574-98F4-4D14F7079BAC}" type="datetimeFigureOut">
              <a:rPr lang="ru-RU"/>
              <a:pPr>
                <a:defRPr/>
              </a:pPr>
              <a:t>22.08.2014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493F7CE-66A4-4C8F-BF03-0856BBCCCD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74201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3072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FF83144-3CA1-420C-9E60-95DB289C0318}" type="slidenum">
              <a:rPr lang="ru-RU" altLang="ru-RU" smtClean="0"/>
              <a:pPr eaLnBrk="1" hangingPunct="1"/>
              <a:t>9</a:t>
            </a:fld>
            <a:endParaRPr lang="ru-RU" alt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7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09BCE5F-6E46-4B94-AE94-1ED88B3980BB}" type="datetimeFigureOut">
              <a:rPr lang="en-US"/>
              <a:pPr>
                <a:defRPr/>
              </a:pPr>
              <a:t>8/22/2014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8B1B1B8-9A39-4842-85DD-38C10D5BEB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60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E0E93F-4FB5-4507-97B5-2AEEC7B412B4}" type="datetimeFigureOut">
              <a:rPr lang="en-US"/>
              <a:pPr>
                <a:defRPr/>
              </a:pPr>
              <a:t>8/22/2014</a:t>
            </a:fld>
            <a:endParaRPr lang="en-US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C730D1-F730-40DA-8A2B-E376DFEE53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352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1EB9A2-4DDF-483D-BE78-3967803F89B2}" type="datetimeFigureOut">
              <a:rPr lang="en-US"/>
              <a:pPr>
                <a:defRPr/>
              </a:pPr>
              <a:t>8/22/2014</a:t>
            </a:fld>
            <a:endParaRPr lang="en-US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2020B7-1C81-4B2F-82CA-B762069E62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7593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381000"/>
            <a:ext cx="76200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1066800" y="1752600"/>
            <a:ext cx="7620000" cy="41148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1014413" y="610711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452813" y="610711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881813" y="610711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DC9EC2-D6E3-4E41-B157-F236AAE86D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8766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BC18A7-6BBE-4E46-A868-18D76DAA09B7}" type="datetimeFigureOut">
              <a:rPr lang="en-US"/>
              <a:pPr>
                <a:defRPr/>
              </a:pPr>
              <a:t>8/22/2014</a:t>
            </a:fld>
            <a:endParaRPr lang="en-US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B8FB5A-4544-45A3-AA03-5DF308976E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807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C6078D0-EE40-46BA-8491-09F90378FC84}" type="datetimeFigureOut">
              <a:rPr lang="en-US"/>
              <a:pPr>
                <a:defRPr/>
              </a:pPr>
              <a:t>8/22/2014</a:t>
            </a:fld>
            <a:endParaRPr lang="en-US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AC4BD47-44BA-498E-B8A2-618B2D700D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839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3FD736-E35C-46B8-9FF1-D85285BC4C3B}" type="datetimeFigureOut">
              <a:rPr lang="en-US"/>
              <a:pPr>
                <a:defRPr/>
              </a:pPr>
              <a:t>8/22/2014</a:t>
            </a:fld>
            <a:endParaRPr lang="en-US"/>
          </a:p>
        </p:txBody>
      </p:sp>
      <p:sp>
        <p:nvSpPr>
          <p:cNvPr id="6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F7102-ED0F-4BF1-9203-91729AC443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493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525014-F604-4613-8283-6B562209D5D1}" type="datetimeFigureOut">
              <a:rPr lang="en-US"/>
              <a:pPr>
                <a:defRPr/>
              </a:pPr>
              <a:t>8/22/2014</a:t>
            </a:fld>
            <a:endParaRPr lang="en-US"/>
          </a:p>
        </p:txBody>
      </p:sp>
      <p:sp>
        <p:nvSpPr>
          <p:cNvPr id="8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F3710B-4C8F-4C10-9A27-57FF5718A6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78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728422-53DC-45DB-AA08-FBD05206C6F2}" type="datetimeFigureOut">
              <a:rPr lang="en-US"/>
              <a:pPr>
                <a:defRPr/>
              </a:pPr>
              <a:t>8/22/2014</a:t>
            </a:fld>
            <a:endParaRPr lang="en-US"/>
          </a:p>
        </p:txBody>
      </p:sp>
      <p:sp>
        <p:nvSpPr>
          <p:cNvPr id="4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E1F10E-5173-42F2-A4C8-28C3DC4193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27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6D9CF4F-7556-418D-B265-6A0B05931BFC}" type="datetimeFigureOut">
              <a:rPr lang="en-US"/>
              <a:pPr>
                <a:defRPr/>
              </a:pPr>
              <a:t>8/22/2014</a:t>
            </a:fld>
            <a:endParaRPr lang="en-US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2098A06-8D63-48B9-A96C-535415C9A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802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725C80-FAB2-4988-868F-638C45607175}" type="datetimeFigureOut">
              <a:rPr lang="en-US"/>
              <a:pPr>
                <a:defRPr/>
              </a:pPr>
              <a:t>8/22/2014</a:t>
            </a:fld>
            <a:endParaRPr lang="en-US"/>
          </a:p>
        </p:txBody>
      </p:sp>
      <p:sp>
        <p:nvSpPr>
          <p:cNvPr id="6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5D99E8-50C2-45DF-B551-5B3CDDD3AB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358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с одним скругленным углом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2920ADA-A0ED-48C8-B8B7-5C86D19ED638}" type="datetimeFigureOut">
              <a:rPr lang="en-US"/>
              <a:pPr>
                <a:defRPr/>
              </a:pPr>
              <a:t>8/22/2014</a:t>
            </a:fld>
            <a:endParaRPr lang="en-US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9589051-9FA1-473C-97A5-3B8E6B7795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227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1" name="Текст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C327F099-E943-457D-911D-B8B0DC2711B5}" type="datetimeFigureOut">
              <a:rPr lang="en-US"/>
              <a:pPr>
                <a:defRPr/>
              </a:pPr>
              <a:t>8/22/2014</a:t>
            </a:fld>
            <a:endParaRPr lang="en-US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7C8DE43C-2844-4CE7-845B-907DCB7223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95" r:id="rId1"/>
    <p:sldLayoutId id="2147484188" r:id="rId2"/>
    <p:sldLayoutId id="2147484196" r:id="rId3"/>
    <p:sldLayoutId id="2147484189" r:id="rId4"/>
    <p:sldLayoutId id="2147484190" r:id="rId5"/>
    <p:sldLayoutId id="2147484191" r:id="rId6"/>
    <p:sldLayoutId id="2147484197" r:id="rId7"/>
    <p:sldLayoutId id="2147484192" r:id="rId8"/>
    <p:sldLayoutId id="2147484198" r:id="rId9"/>
    <p:sldLayoutId id="2147484193" r:id="rId10"/>
    <p:sldLayoutId id="2147484194" r:id="rId11"/>
    <p:sldLayoutId id="2147484199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Содержимое 2"/>
          <p:cNvSpPr>
            <a:spLocks noGrp="1"/>
          </p:cNvSpPr>
          <p:nvPr>
            <p:ph idx="1"/>
          </p:nvPr>
        </p:nvSpPr>
        <p:spPr>
          <a:xfrm>
            <a:off x="326883" y="228600"/>
            <a:ext cx="8183563" cy="4949825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endParaRPr lang="ru-RU" altLang="ru-RU" dirty="0" smtClean="0"/>
          </a:p>
          <a:p>
            <a:pPr algn="ctr">
              <a:buFont typeface="Wingdings 2" pitchFamily="18" charset="2"/>
              <a:buNone/>
            </a:pPr>
            <a:r>
              <a:rPr lang="ru-RU" altLang="ru-RU" sz="3600" dirty="0" smtClean="0">
                <a:solidFill>
                  <a:srgbClr val="002060"/>
                </a:solidFill>
              </a:rPr>
              <a:t> </a:t>
            </a:r>
            <a:r>
              <a:rPr lang="ru-RU" altLang="ru-RU" sz="2400" b="1" i="1" dirty="0" smtClean="0">
                <a:solidFill>
                  <a:srgbClr val="002060"/>
                </a:solidFill>
              </a:rPr>
              <a:t>Практикум </a:t>
            </a:r>
          </a:p>
          <a:p>
            <a:pPr algn="ctr">
              <a:buFont typeface="Wingdings 2" pitchFamily="18" charset="2"/>
              <a:buNone/>
            </a:pPr>
            <a:r>
              <a:rPr lang="ru-RU" altLang="ru-RU" sz="2400" b="1" i="1" dirty="0" smtClean="0">
                <a:solidFill>
                  <a:srgbClr val="002060"/>
                </a:solidFill>
              </a:rPr>
              <a:t>по русскому языку </a:t>
            </a:r>
            <a:br>
              <a:rPr lang="ru-RU" altLang="ru-RU" sz="2400" b="1" i="1" dirty="0" smtClean="0">
                <a:solidFill>
                  <a:srgbClr val="002060"/>
                </a:solidFill>
              </a:rPr>
            </a:br>
            <a:r>
              <a:rPr lang="ru-RU" altLang="ru-RU" sz="2400" b="1" i="1" dirty="0" smtClean="0">
                <a:solidFill>
                  <a:srgbClr val="002060"/>
                </a:solidFill>
              </a:rPr>
              <a:t>в 10 </a:t>
            </a:r>
            <a:r>
              <a:rPr lang="ru-RU" altLang="ru-RU" sz="2400" b="1" i="1" dirty="0" smtClean="0">
                <a:solidFill>
                  <a:srgbClr val="000066"/>
                </a:solidFill>
              </a:rPr>
              <a:t>классе</a:t>
            </a:r>
            <a:r>
              <a:rPr lang="ru-RU" altLang="ru-RU" sz="2400" b="1" i="1" dirty="0" smtClean="0">
                <a:solidFill>
                  <a:srgbClr val="002060"/>
                </a:solidFill>
              </a:rPr>
              <a:t> по теме </a:t>
            </a:r>
            <a:br>
              <a:rPr lang="ru-RU" altLang="ru-RU" sz="2400" b="1" i="1" dirty="0" smtClean="0">
                <a:solidFill>
                  <a:srgbClr val="002060"/>
                </a:solidFill>
              </a:rPr>
            </a:br>
            <a:r>
              <a:rPr lang="ru-RU" altLang="ru-RU" sz="2400" b="1" i="1" dirty="0" smtClean="0">
                <a:solidFill>
                  <a:srgbClr val="002060"/>
                </a:solidFill>
              </a:rPr>
              <a:t>«</a:t>
            </a:r>
            <a:r>
              <a:rPr lang="ru-RU" altLang="ru-RU" sz="2400" b="1" u="sng" dirty="0" smtClean="0">
                <a:solidFill>
                  <a:srgbClr val="002060"/>
                </a:solidFill>
              </a:rPr>
              <a:t>Формирование навыков написания сочинения через  проблемный анализ текста </a:t>
            </a:r>
            <a:r>
              <a:rPr lang="ru-RU" altLang="ru-RU" sz="2400" u="sng" dirty="0" smtClean="0">
                <a:solidFill>
                  <a:srgbClr val="002060"/>
                </a:solidFill>
              </a:rPr>
              <a:t>(уровень С ЕГЭ по русскому языку)</a:t>
            </a:r>
            <a:r>
              <a:rPr lang="ru-RU" altLang="ru-RU" sz="2400" b="1" i="1" dirty="0" smtClean="0">
                <a:solidFill>
                  <a:srgbClr val="002060"/>
                </a:solidFill>
              </a:rPr>
              <a:t>»</a:t>
            </a:r>
            <a:r>
              <a:rPr lang="ru-RU" altLang="ru-RU" sz="3600" b="1" i="1" dirty="0" smtClean="0">
                <a:solidFill>
                  <a:srgbClr val="002060"/>
                </a:solidFill>
              </a:rPr>
              <a:t/>
            </a:r>
            <a:br>
              <a:rPr lang="ru-RU" altLang="ru-RU" sz="3600" b="1" i="1" dirty="0" smtClean="0">
                <a:solidFill>
                  <a:srgbClr val="002060"/>
                </a:solidFill>
              </a:rPr>
            </a:br>
            <a:endParaRPr lang="ru-RU" altLang="ru-RU" sz="3600" b="1" i="1" dirty="0" smtClean="0">
              <a:solidFill>
                <a:srgbClr val="002060"/>
              </a:solidFill>
            </a:endParaRP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2819400" y="3617934"/>
            <a:ext cx="586740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2000" dirty="0" smtClean="0">
                <a:solidFill>
                  <a:srgbClr val="000066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Лось </a:t>
            </a:r>
            <a:r>
              <a:rPr lang="ru-RU" altLang="ru-RU" sz="2000" dirty="0" smtClean="0">
                <a:solidFill>
                  <a:srgbClr val="000066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Марина Викторовна </a:t>
            </a:r>
            <a:endParaRPr lang="ru-RU" altLang="ru-RU" sz="2000" dirty="0">
              <a:solidFill>
                <a:srgbClr val="000066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r>
              <a:rPr lang="ru-RU" altLang="ru-RU" sz="2000" dirty="0" smtClean="0">
                <a:solidFill>
                  <a:srgbClr val="000066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Учитель русского языка и литературы </a:t>
            </a:r>
            <a:endParaRPr lang="en-US" altLang="ru-RU" sz="2000" dirty="0" smtClean="0">
              <a:solidFill>
                <a:srgbClr val="000066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R="89535">
              <a:spcAft>
                <a:spcPts val="0"/>
              </a:spcAft>
            </a:pPr>
            <a:r>
              <a:rPr lang="ru-RU" sz="2000" dirty="0" smtClean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Муниципальное общеобразовательное учреждение «Средняя общеобразовательная школа </a:t>
            </a:r>
            <a:r>
              <a:rPr lang="ru-RU" sz="2000" dirty="0" smtClean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№13</a:t>
            </a:r>
            <a:r>
              <a:rPr lang="ru-RU" sz="2000" dirty="0" smtClean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» </a:t>
            </a:r>
            <a:endParaRPr lang="en-US" sz="2000" dirty="0" smtClean="0">
              <a:solidFill>
                <a:schemeClr val="accent5"/>
              </a:solidFill>
              <a:effectLst/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R="89535">
              <a:spcAft>
                <a:spcPts val="0"/>
              </a:spcAft>
            </a:pPr>
            <a:r>
              <a:rPr lang="ru-RU" sz="2000" dirty="0" err="1" smtClean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н.п</a:t>
            </a:r>
            <a:r>
              <a:rPr lang="ru-RU" sz="2000" dirty="0" smtClean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 Высокий Мурманской области</a:t>
            </a:r>
            <a:endParaRPr lang="ru-RU" sz="2000" dirty="0" smtClean="0">
              <a:solidFill>
                <a:schemeClr val="accent5"/>
              </a:solidFill>
              <a:effectLst/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endParaRPr lang="ru-RU" altLang="ru-RU" sz="2000" dirty="0">
              <a:solidFill>
                <a:srgbClr val="000066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4" name="Рисунок 3" descr="naukograd 2013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0431" y="457200"/>
            <a:ext cx="6115050" cy="31432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293480" y="5722516"/>
            <a:ext cx="8568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dirty="0" smtClean="0">
                <a:solidFill>
                  <a:srgbClr val="173BD3"/>
                </a:solidFill>
                <a:latin typeface="Times New Roman"/>
                <a:ea typeface="Times New Roman"/>
              </a:rPr>
              <a:t>22</a:t>
            </a:r>
            <a:r>
              <a:rPr lang="ru-RU" dirty="0" smtClean="0">
                <a:solidFill>
                  <a:srgbClr val="173BD3"/>
                </a:solidFill>
                <a:effectLst/>
                <a:latin typeface="Times New Roman"/>
                <a:ea typeface="Times New Roman"/>
              </a:rPr>
              <a:t> августа 2014 г. Вторая летняя Всероссийская  конференция 2014 года </a:t>
            </a:r>
            <a:endParaRPr lang="ru-RU" sz="1200" dirty="0" smtClean="0">
              <a:effectLst/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ru-RU" dirty="0" smtClean="0">
                <a:solidFill>
                  <a:srgbClr val="173BD3"/>
                </a:solidFill>
                <a:effectLst/>
                <a:latin typeface="Times New Roman"/>
                <a:ea typeface="Times New Roman"/>
              </a:rPr>
              <a:t>"Актуальные проблемы теории и практики образования"</a:t>
            </a:r>
            <a:endParaRPr lang="ru-RU" sz="1200" dirty="0">
              <a:effectLst/>
              <a:latin typeface="Times New Roman"/>
              <a:ea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3124200"/>
            <a:ext cx="8362950" cy="3024188"/>
          </a:xfrm>
        </p:spPr>
        <p:txBody>
          <a:bodyPr/>
          <a:lstStyle/>
          <a:p>
            <a:pPr marL="0" lvl="4" indent="19050" eaLnBrk="1" hangingPunct="1">
              <a:buFontTx/>
              <a:buNone/>
              <a:defRPr/>
            </a:pPr>
            <a:r>
              <a:rPr lang="ru-RU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Когда человек совершает тот или иной </a:t>
            </a:r>
            <a:br>
              <a:rPr lang="ru-RU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нравственный поступок, то этим он </a:t>
            </a:r>
            <a:br>
              <a:rPr lang="ru-RU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ещё не добродетелен; он добродетелен </a:t>
            </a:r>
            <a:br>
              <a:rPr lang="ru-RU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лишь в том случае, если этот способ поведения является постоянной чертой </a:t>
            </a:r>
            <a:br>
              <a:rPr lang="ru-RU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его характера.</a:t>
            </a:r>
            <a:br>
              <a:rPr lang="ru-RU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i="1" dirty="0" smtClean="0"/>
              <a:t/>
            </a:r>
            <a:br>
              <a:rPr lang="ru-RU" sz="2400" i="1" dirty="0" smtClean="0"/>
            </a:br>
            <a:endParaRPr lang="ru-RU" sz="2400" i="1" dirty="0" smtClean="0"/>
          </a:p>
        </p:txBody>
      </p:sp>
      <p:pic>
        <p:nvPicPr>
          <p:cNvPr id="1843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457200"/>
            <a:ext cx="3673475" cy="275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381000"/>
            <a:ext cx="8305800" cy="4103688"/>
          </a:xfrm>
        </p:spPr>
        <p:txBody>
          <a:bodyPr/>
          <a:lstStyle/>
          <a:p>
            <a:pPr marL="0" indent="177800" algn="just">
              <a:lnSpc>
                <a:spcPct val="80000"/>
              </a:lnSpc>
              <a:buFontTx/>
              <a:buNone/>
              <a:defRPr/>
            </a:pPr>
            <a:r>
              <a:rPr lang="ru-RU" sz="125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125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ru-RU" sz="125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Лев Николаевич Толстой впервые вошел в мою жизнь много лет назад, когда, заболев однажды, я был на месяц оторван от школы и прочитал четыре тома его «Войны и мира». (2) Не скажу, что детское чтение великой эпопеи оказалось для меня весьма плодотворным, но неповторимые образы героев, широкая панорама русской жизни, военные картины далекого прошлого пленили воображение. (3) Это было </a:t>
            </a:r>
            <a:r>
              <a:rPr lang="ru-RU" sz="125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добротворное</a:t>
            </a:r>
            <a:r>
              <a:rPr lang="ru-RU" sz="125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чтение, хотя, разумеется, читать и перечитывать Толстого нелишне в любом возрасте. (4) Как никто другой из великих художников, он обладает неиссякаемой щедростью ума, живостью наблюдений, способностью постоянно влиять на формирование и совершенствование человеческих душ.</a:t>
            </a:r>
          </a:p>
          <a:p>
            <a:pPr marL="0" indent="177800" algn="just">
              <a:lnSpc>
                <a:spcPct val="80000"/>
              </a:lnSpc>
              <a:buFontTx/>
              <a:buNone/>
              <a:defRPr/>
            </a:pPr>
            <a:r>
              <a:rPr lang="ru-RU" sz="125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(5) И это прекрасно, когда общение с духовной сокровищницей не заканчивается однажды, а продолжается в течение всей жизни. (6) Предельная искренность, глубинное проникновение в тайну человеческой сущности, социальная значительность и непрекращающееся искательство нравственного идеала продолжают привлекать к нему многие поколения читателей.</a:t>
            </a:r>
          </a:p>
          <a:p>
            <a:pPr marL="0" indent="177800" algn="just">
              <a:lnSpc>
                <a:spcPct val="80000"/>
              </a:lnSpc>
              <a:buFontTx/>
              <a:buNone/>
              <a:defRPr/>
            </a:pPr>
            <a:r>
              <a:rPr lang="ru-RU" sz="125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(7) Созданные более века назад, "Севастопольские рассказы" наглядно свидетельствуют о том, как следует понимать сражающийся русский народ, как его изображать в литературе. (8) Огромный талант и художническое мужество великого Толстого дали ему право написать бессмертные строки, являющиеся непреходящим императивом всякой реалистической литературы: «Герой же моей повести, которого я люблю всеми силами души, которого старался воспроизвести во всей красоте его и который всегда был, есть и будет прекрасен, - правда».</a:t>
            </a:r>
          </a:p>
          <a:p>
            <a:pPr marL="0" indent="177800" algn="just">
              <a:lnSpc>
                <a:spcPct val="80000"/>
              </a:lnSpc>
              <a:buFontTx/>
              <a:buNone/>
              <a:defRPr/>
            </a:pPr>
            <a:r>
              <a:rPr lang="ru-RU" sz="125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(9) Казалось бы, всё очень просто, иначе и не может быть: правда была и остается великим содержанием литературы. (10) На деле же нет больших забот у пишущего, чем его отношение с такой постоянно ускользающей, какой является правда. (11) Толстой же обладал удивительной способностью различать в многосложных проявлениях жизни глубинную сущность правды, а его грандиозный талант превращал её в непременного героя его художественной прозы. (12) Наверно, и для Толстого это было непросто, иначе он не написал бы однажды, что, «как ни странно это сказать, а художество требует ещё гораздо больше точности... чем наука». (13) Несколько парадоксально звучат в наш век НТР и покорения космоса эти его слова, но вещий их смысл не может не разделить каждый серьёзный писатель или думающий читатель.</a:t>
            </a:r>
          </a:p>
          <a:p>
            <a:pPr marL="0" indent="177800" algn="just">
              <a:lnSpc>
                <a:spcPct val="80000"/>
              </a:lnSpc>
              <a:buFontTx/>
              <a:buNone/>
              <a:defRPr/>
            </a:pPr>
            <a:r>
              <a:rPr lang="ru-RU" sz="125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(14) Не случаен и главнейший из исповедуемых Толстым жизненный принцип: «Чтоб жить честно, надо рваться, путаться, биться, ошибаться, начинать и бросать, и опять начинать и опять бросать, и вечно бороться и лишаться. (15) А спокойствие - душевная подлость».</a:t>
            </a:r>
          </a:p>
          <a:p>
            <a:pPr marL="0" indent="177800" algn="just">
              <a:lnSpc>
                <a:spcPct val="80000"/>
              </a:lnSpc>
              <a:buFontTx/>
              <a:buNone/>
              <a:defRPr/>
            </a:pPr>
            <a:r>
              <a:rPr lang="ru-RU" sz="125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(16) Вся жизнь Толстого - непрестанные поиски: сначала самого себя в этом мире, затем смысла и цели всей жизни. (17) Несмотря на ряд поражений и утрат, он до конца своих дней оставался врагом душевной самоуспокоенности. (18) Не в этом ли, помимо многих других, его великий урок для всех его современников и живущих в другую эпоху, но всё на той же прекрасной и грешной земле? </a:t>
            </a:r>
          </a:p>
          <a:p>
            <a:pPr marL="0" indent="177800" algn="just">
              <a:lnSpc>
                <a:spcPct val="80000"/>
              </a:lnSpc>
              <a:buFontTx/>
              <a:buNone/>
              <a:defRPr/>
            </a:pPr>
            <a:r>
              <a:rPr lang="ru-RU" sz="125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(410 слов) (По В.Быкову)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1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1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3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143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143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3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143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143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Oval 2"/>
          <p:cNvSpPr>
            <a:spLocks noChangeArrowheads="1"/>
          </p:cNvSpPr>
          <p:nvPr/>
        </p:nvSpPr>
        <p:spPr bwMode="auto">
          <a:xfrm>
            <a:off x="914400" y="4495800"/>
            <a:ext cx="3251200" cy="1809750"/>
          </a:xfrm>
          <a:prstGeom prst="ellipse">
            <a:avLst/>
          </a:prstGeom>
          <a:solidFill>
            <a:srgbClr val="F9A34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b="1"/>
              <a:t>огромный талант и </a:t>
            </a:r>
          </a:p>
          <a:p>
            <a:pPr algn="ctr" eaLnBrk="1" hangingPunct="1"/>
            <a:r>
              <a:rPr lang="ru-RU" altLang="ru-RU" b="1"/>
              <a:t>художническое мужество</a:t>
            </a:r>
          </a:p>
        </p:txBody>
      </p:sp>
      <p:sp>
        <p:nvSpPr>
          <p:cNvPr id="43011" name="AutoShape 3"/>
          <p:cNvSpPr>
            <a:spLocks noChangeArrowheads="1"/>
          </p:cNvSpPr>
          <p:nvPr/>
        </p:nvSpPr>
        <p:spPr bwMode="auto">
          <a:xfrm rot="6062871">
            <a:off x="2612231" y="3826669"/>
            <a:ext cx="1214438" cy="781050"/>
          </a:xfrm>
          <a:prstGeom prst="curvedUpArrow">
            <a:avLst>
              <a:gd name="adj1" fmla="val 31098"/>
              <a:gd name="adj2" fmla="val 62195"/>
              <a:gd name="adj3" fmla="val 23861"/>
            </a:avLst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43012" name="Oval 4"/>
          <p:cNvSpPr>
            <a:spLocks noChangeArrowheads="1"/>
          </p:cNvSpPr>
          <p:nvPr/>
        </p:nvSpPr>
        <p:spPr bwMode="auto">
          <a:xfrm>
            <a:off x="5638800" y="533400"/>
            <a:ext cx="3048000" cy="1600200"/>
          </a:xfrm>
          <a:prstGeom prst="ellipse">
            <a:avLst/>
          </a:prstGeom>
          <a:solidFill>
            <a:srgbClr val="F9A34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b="1"/>
              <a:t>вся жизнь Толстого -</a:t>
            </a:r>
          </a:p>
          <a:p>
            <a:pPr algn="ctr" eaLnBrk="1" hangingPunct="1"/>
            <a:r>
              <a:rPr lang="ru-RU" altLang="ru-RU" b="1"/>
              <a:t> непрестанные поиски</a:t>
            </a:r>
          </a:p>
        </p:txBody>
      </p:sp>
      <p:sp>
        <p:nvSpPr>
          <p:cNvPr id="43013" name="AutoShape 5"/>
          <p:cNvSpPr>
            <a:spLocks noChangeArrowheads="1"/>
          </p:cNvSpPr>
          <p:nvPr/>
        </p:nvSpPr>
        <p:spPr bwMode="auto">
          <a:xfrm rot="-2119422">
            <a:off x="5561013" y="1519238"/>
            <a:ext cx="754062" cy="1068387"/>
          </a:xfrm>
          <a:custGeom>
            <a:avLst/>
            <a:gdLst>
              <a:gd name="G0" fmla="+- 15126 0 0"/>
              <a:gd name="G1" fmla="+- 2912 0 0"/>
              <a:gd name="G2" fmla="+- 12158 0 2912"/>
              <a:gd name="G3" fmla="+- G2 0 2912"/>
              <a:gd name="G4" fmla="*/ G3 32768 32059"/>
              <a:gd name="G5" fmla="*/ G4 1 2"/>
              <a:gd name="G6" fmla="+- 21600 0 15126"/>
              <a:gd name="G7" fmla="*/ G6 2912 6079"/>
              <a:gd name="G8" fmla="+- G7 15126 0"/>
              <a:gd name="T0" fmla="*/ 15126 w 21600"/>
              <a:gd name="T1" fmla="*/ 0 h 21600"/>
              <a:gd name="T2" fmla="*/ 15126 w 21600"/>
              <a:gd name="T3" fmla="*/ 12158 h 21600"/>
              <a:gd name="T4" fmla="*/ 3237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43014" name="Oval 6"/>
          <p:cNvSpPr>
            <a:spLocks noChangeArrowheads="1"/>
          </p:cNvSpPr>
          <p:nvPr/>
        </p:nvSpPr>
        <p:spPr bwMode="auto">
          <a:xfrm>
            <a:off x="685800" y="1066800"/>
            <a:ext cx="2952750" cy="1798638"/>
          </a:xfrm>
          <a:prstGeom prst="ellipse">
            <a:avLst/>
          </a:prstGeom>
          <a:solidFill>
            <a:srgbClr val="F9A34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b="1"/>
              <a:t>он обладает </a:t>
            </a:r>
          </a:p>
          <a:p>
            <a:pPr algn="ctr" eaLnBrk="1" hangingPunct="1"/>
            <a:r>
              <a:rPr lang="ru-RU" altLang="ru-RU" b="1"/>
              <a:t>неиссякаемой </a:t>
            </a:r>
          </a:p>
          <a:p>
            <a:pPr algn="ctr" eaLnBrk="1" hangingPunct="1"/>
            <a:r>
              <a:rPr lang="ru-RU" altLang="ru-RU" b="1"/>
              <a:t>щедростью ума</a:t>
            </a:r>
          </a:p>
        </p:txBody>
      </p:sp>
      <p:sp>
        <p:nvSpPr>
          <p:cNvPr id="43015" name="AutoShape 7"/>
          <p:cNvSpPr>
            <a:spLocks noChangeArrowheads="1"/>
          </p:cNvSpPr>
          <p:nvPr/>
        </p:nvSpPr>
        <p:spPr bwMode="auto">
          <a:xfrm rot="8365487">
            <a:off x="3768725" y="1203325"/>
            <a:ext cx="863600" cy="1563688"/>
          </a:xfrm>
          <a:prstGeom prst="curvedRightArrow">
            <a:avLst>
              <a:gd name="adj1" fmla="val 36213"/>
              <a:gd name="adj2" fmla="val 72426"/>
              <a:gd name="adj3" fmla="val 33333"/>
            </a:avLst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43016" name="Oval 8"/>
          <p:cNvSpPr>
            <a:spLocks noChangeArrowheads="1"/>
          </p:cNvSpPr>
          <p:nvPr/>
        </p:nvSpPr>
        <p:spPr bwMode="auto">
          <a:xfrm>
            <a:off x="5105400" y="4419600"/>
            <a:ext cx="3313113" cy="1905000"/>
          </a:xfrm>
          <a:prstGeom prst="ellipse">
            <a:avLst/>
          </a:prstGeom>
          <a:solidFill>
            <a:srgbClr val="F9A34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b="1"/>
              <a:t>«Чтоб жить честно, </a:t>
            </a:r>
          </a:p>
          <a:p>
            <a:pPr algn="ctr" eaLnBrk="1" hangingPunct="1"/>
            <a:r>
              <a:rPr lang="ru-RU" altLang="ru-RU" b="1"/>
              <a:t>надо рваться...»</a:t>
            </a:r>
          </a:p>
        </p:txBody>
      </p:sp>
      <p:sp>
        <p:nvSpPr>
          <p:cNvPr id="43017" name="AutoShape 9"/>
          <p:cNvSpPr>
            <a:spLocks noChangeArrowheads="1"/>
          </p:cNvSpPr>
          <p:nvPr/>
        </p:nvSpPr>
        <p:spPr bwMode="auto">
          <a:xfrm rot="-1409579">
            <a:off x="6737350" y="3489325"/>
            <a:ext cx="863600" cy="1295400"/>
          </a:xfrm>
          <a:prstGeom prst="curvedLeftArrow">
            <a:avLst>
              <a:gd name="adj1" fmla="val 30000"/>
              <a:gd name="adj2" fmla="val 60000"/>
              <a:gd name="adj3" fmla="val 33333"/>
            </a:avLst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43018" name="Oval 10"/>
          <p:cNvSpPr>
            <a:spLocks noChangeArrowheads="1"/>
          </p:cNvSpPr>
          <p:nvPr/>
        </p:nvSpPr>
        <p:spPr bwMode="auto">
          <a:xfrm>
            <a:off x="3200400" y="2286000"/>
            <a:ext cx="4033838" cy="2232025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b="1"/>
              <a:t>В чем секрет </a:t>
            </a:r>
          </a:p>
          <a:p>
            <a:pPr algn="ctr" eaLnBrk="1" hangingPunct="1"/>
            <a:r>
              <a:rPr lang="ru-RU" altLang="ru-RU" b="1"/>
              <a:t>уникальности </a:t>
            </a:r>
          </a:p>
          <a:p>
            <a:pPr algn="ctr" eaLnBrk="1" hangingPunct="1"/>
            <a:r>
              <a:rPr lang="ru-RU" altLang="ru-RU" b="1"/>
              <a:t>Л.Н. Толстого?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30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30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3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30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30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3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30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30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3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30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30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3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3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30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30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3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30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30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3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30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30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3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3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 animBg="1"/>
      <p:bldP spid="43011" grpId="0" animBg="1"/>
      <p:bldP spid="43012" grpId="0" animBg="1"/>
      <p:bldP spid="43014" grpId="0" animBg="1"/>
      <p:bldP spid="43015" grpId="0" animBg="1"/>
      <p:bldP spid="43016" grpId="0" animBg="1"/>
      <p:bldP spid="43017" grpId="0" animBg="1"/>
      <p:bldP spid="4301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679" name="Group 31"/>
          <p:cNvGraphicFramePr>
            <a:graphicFrameLocks noGrp="1"/>
          </p:cNvGraphicFramePr>
          <p:nvPr>
            <p:ph type="tbl" idx="1"/>
          </p:nvPr>
        </p:nvGraphicFramePr>
        <p:xfrm>
          <a:off x="457200" y="1066800"/>
          <a:ext cx="8229600" cy="4953000"/>
        </p:xfrm>
        <a:graphic>
          <a:graphicData uri="http://schemas.openxmlformats.org/drawingml/2006/table">
            <a:tbl>
              <a:tblPr/>
              <a:tblGrid>
                <a:gridCol w="761999"/>
                <a:gridCol w="914400"/>
                <a:gridCol w="1211179"/>
                <a:gridCol w="1949116"/>
                <a:gridCol w="1010653"/>
                <a:gridCol w="794084"/>
                <a:gridCol w="1588169"/>
              </a:tblGrid>
              <a:tr h="6521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Автор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Проблема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Позиция автора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Своя позиция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(2 аргумента)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Стиль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Тип речи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Изобразельные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средства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008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ru-RU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484" name="Прямоугольник 9"/>
          <p:cNvSpPr>
            <a:spLocks noChangeArrowheads="1"/>
          </p:cNvSpPr>
          <p:nvPr/>
        </p:nvSpPr>
        <p:spPr bwMode="auto">
          <a:xfrm>
            <a:off x="7086600" y="1752600"/>
            <a:ext cx="1676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i="1"/>
              <a:t> </a:t>
            </a:r>
            <a:endParaRPr lang="ru-RU" altLang="ru-RU">
              <a:latin typeface="Times New Roman" pitchFamily="18" charset="0"/>
            </a:endParaRP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7620000" cy="685800"/>
          </a:xfrm>
        </p:spPr>
        <p:txBody>
          <a:bodyPr/>
          <a:lstStyle/>
          <a:p>
            <a:pPr>
              <a:defRPr/>
            </a:pPr>
            <a:r>
              <a:rPr lang="ru-RU" sz="3200" dirty="0"/>
              <a:t>Заполним </a:t>
            </a:r>
            <a:r>
              <a:rPr lang="ru-RU" sz="3200" dirty="0" smtClean="0"/>
              <a:t>таблицу.</a:t>
            </a:r>
            <a:endParaRPr lang="ru-RU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679" name="Group 31"/>
          <p:cNvGraphicFramePr>
            <a:graphicFrameLocks noGrp="1"/>
          </p:cNvGraphicFramePr>
          <p:nvPr>
            <p:ph type="tbl" idx="1"/>
          </p:nvPr>
        </p:nvGraphicFramePr>
        <p:xfrm>
          <a:off x="457200" y="1066800"/>
          <a:ext cx="8229600" cy="4953000"/>
        </p:xfrm>
        <a:graphic>
          <a:graphicData uri="http://schemas.openxmlformats.org/drawingml/2006/table">
            <a:tbl>
              <a:tblPr/>
              <a:tblGrid>
                <a:gridCol w="761999"/>
                <a:gridCol w="914400"/>
                <a:gridCol w="1211179"/>
                <a:gridCol w="1949116"/>
                <a:gridCol w="1010653"/>
                <a:gridCol w="794084"/>
                <a:gridCol w="1588169"/>
              </a:tblGrid>
              <a:tr h="6521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Автор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Проблема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Позиция автора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Своя позиция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(2 аргумента)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Стиль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Тип речи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Изобразельные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средства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008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ru-RU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457200" y="1752600"/>
            <a:ext cx="762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1600">
                <a:latin typeface="Times New Roman" pitchFamily="18" charset="0"/>
              </a:rPr>
              <a:t>В. Быков</a:t>
            </a:r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1219200" y="1752600"/>
            <a:ext cx="955675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>
                <a:latin typeface="Times New Roman" pitchFamily="18" charset="0"/>
              </a:rPr>
              <a:t>Поиск самого себя, цели в жизни, её смысла</a:t>
            </a:r>
            <a:endParaRPr lang="ru-RU" altLang="ru-RU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2133600" y="1676400"/>
            <a:ext cx="1143000" cy="3694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>
                <a:latin typeface="Times New Roman" pitchFamily="18" charset="0"/>
              </a:rPr>
              <a:t>По мнению автора, </a:t>
            </a:r>
          </a:p>
          <a:p>
            <a:pPr eaLnBrk="1" hangingPunct="1"/>
            <a:r>
              <a:rPr lang="ru-RU" altLang="ru-RU">
                <a:latin typeface="Times New Roman" pitchFamily="18" charset="0"/>
              </a:rPr>
              <a:t>Л.Н. Толстой является одним из самых ярких примеров для подража-ния</a:t>
            </a: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3352800" y="1676400"/>
            <a:ext cx="20574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1600">
                <a:latin typeface="Times New Roman" pitchFamily="18" charset="0"/>
                <a:cs typeface="Times New Roman" pitchFamily="18" charset="0"/>
              </a:rPr>
              <a:t>1.Невозможно жить с чувством «душевной самоуспокоенности»,</a:t>
            </a:r>
          </a:p>
          <a:p>
            <a:pPr eaLnBrk="1" hangingPunct="1"/>
            <a:r>
              <a:rPr lang="ru-RU" altLang="ru-RU" sz="1600">
                <a:latin typeface="Times New Roman" pitchFamily="18" charset="0"/>
                <a:cs typeface="Times New Roman" pitchFamily="18" charset="0"/>
              </a:rPr>
              <a:t>необходимо постоянно работать над собой;</a:t>
            </a:r>
            <a:endParaRPr lang="ru-RU" altLang="ru-RU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5334000" y="1752600"/>
            <a:ext cx="9144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>
                <a:latin typeface="Times New Roman" pitchFamily="18" charset="0"/>
              </a:rPr>
              <a:t>Публи-цисти-ческий</a:t>
            </a: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6324600" y="1752600"/>
            <a:ext cx="838200" cy="224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1400">
                <a:latin typeface="Times New Roman" pitchFamily="18" charset="0"/>
                <a:cs typeface="Times New Roman" pitchFamily="18" charset="0"/>
              </a:rPr>
              <a:t>Рассуж-дение, В. Быков рассуж-дает о величии Л.Н. Толсто-го</a:t>
            </a:r>
          </a:p>
        </p:txBody>
      </p:sp>
      <p:sp>
        <p:nvSpPr>
          <p:cNvPr id="20514" name="Прямоугольник 9"/>
          <p:cNvSpPr>
            <a:spLocks noChangeArrowheads="1"/>
          </p:cNvSpPr>
          <p:nvPr/>
        </p:nvSpPr>
        <p:spPr bwMode="auto">
          <a:xfrm>
            <a:off x="7086600" y="1752600"/>
            <a:ext cx="1676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i="1"/>
              <a:t> </a:t>
            </a:r>
            <a:endParaRPr lang="ru-RU" altLang="ru-RU">
              <a:latin typeface="Times New Roman" pitchFamily="18" charset="0"/>
            </a:endParaRP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7620000" cy="685800"/>
          </a:xfrm>
        </p:spPr>
        <p:txBody>
          <a:bodyPr/>
          <a:lstStyle/>
          <a:p>
            <a:pPr>
              <a:defRPr/>
            </a:pPr>
            <a:r>
              <a:rPr lang="ru-RU" sz="3200" dirty="0"/>
              <a:t>Заполним </a:t>
            </a:r>
            <a:r>
              <a:rPr lang="ru-RU" sz="3200" dirty="0" smtClean="0"/>
              <a:t>таблицу.</a:t>
            </a:r>
            <a:endParaRPr lang="ru-RU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679" name="Group 31"/>
          <p:cNvGraphicFramePr>
            <a:graphicFrameLocks noGrp="1"/>
          </p:cNvGraphicFramePr>
          <p:nvPr>
            <p:ph type="tbl" idx="1"/>
          </p:nvPr>
        </p:nvGraphicFramePr>
        <p:xfrm>
          <a:off x="457200" y="1066800"/>
          <a:ext cx="8229600" cy="5132388"/>
        </p:xfrm>
        <a:graphic>
          <a:graphicData uri="http://schemas.openxmlformats.org/drawingml/2006/table">
            <a:tbl>
              <a:tblPr/>
              <a:tblGrid>
                <a:gridCol w="761999"/>
                <a:gridCol w="914400"/>
                <a:gridCol w="1211179"/>
                <a:gridCol w="1949116"/>
                <a:gridCol w="1010653"/>
                <a:gridCol w="794084"/>
                <a:gridCol w="1588169"/>
              </a:tblGrid>
              <a:tr h="6520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Автор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Проблема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Позиция автора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Своя позиция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(2 аргумента)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Стиль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Тип речи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Изобразельные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средства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803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2.Проблему поиска цели в жизни поднимает Л.Н. Толстой в романе «Война и мир». Герои произведения Андрей Болконский и Пьер Безухов постоянно стремятся к подвигу, ищут смысл жизни.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532" name="Прямоугольник 2"/>
          <p:cNvSpPr>
            <a:spLocks noChangeArrowheads="1"/>
          </p:cNvSpPr>
          <p:nvPr/>
        </p:nvSpPr>
        <p:spPr bwMode="auto">
          <a:xfrm>
            <a:off x="457200" y="1752600"/>
            <a:ext cx="762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1600">
                <a:latin typeface="Times New Roman" pitchFamily="18" charset="0"/>
              </a:rPr>
              <a:t>В. Быков</a:t>
            </a:r>
          </a:p>
        </p:txBody>
      </p:sp>
      <p:sp>
        <p:nvSpPr>
          <p:cNvPr id="21533" name="Прямоугольник 3"/>
          <p:cNvSpPr>
            <a:spLocks noChangeArrowheads="1"/>
          </p:cNvSpPr>
          <p:nvPr/>
        </p:nvSpPr>
        <p:spPr bwMode="auto">
          <a:xfrm>
            <a:off x="1219200" y="1752600"/>
            <a:ext cx="955675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>
                <a:latin typeface="Times New Roman" pitchFamily="18" charset="0"/>
              </a:rPr>
              <a:t>Поиск самого себя, цели в жизни, её смысла</a:t>
            </a:r>
            <a:endParaRPr lang="ru-RU" altLang="ru-RU"/>
          </a:p>
        </p:txBody>
      </p:sp>
      <p:sp>
        <p:nvSpPr>
          <p:cNvPr id="21534" name="Прямоугольник 4"/>
          <p:cNvSpPr>
            <a:spLocks noChangeArrowheads="1"/>
          </p:cNvSpPr>
          <p:nvPr/>
        </p:nvSpPr>
        <p:spPr bwMode="auto">
          <a:xfrm>
            <a:off x="2133600" y="1676400"/>
            <a:ext cx="1143000" cy="3694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>
                <a:latin typeface="Times New Roman" pitchFamily="18" charset="0"/>
              </a:rPr>
              <a:t>По мнению автора, </a:t>
            </a:r>
          </a:p>
          <a:p>
            <a:pPr eaLnBrk="1" hangingPunct="1"/>
            <a:r>
              <a:rPr lang="ru-RU" altLang="ru-RU">
                <a:latin typeface="Times New Roman" pitchFamily="18" charset="0"/>
              </a:rPr>
              <a:t>Л.Н. Толстой является одним из самых ярких примеров для подража-ния</a:t>
            </a:r>
          </a:p>
        </p:txBody>
      </p:sp>
      <p:sp>
        <p:nvSpPr>
          <p:cNvPr id="21535" name="Прямоугольник 5"/>
          <p:cNvSpPr>
            <a:spLocks noChangeArrowheads="1"/>
          </p:cNvSpPr>
          <p:nvPr/>
        </p:nvSpPr>
        <p:spPr bwMode="auto">
          <a:xfrm>
            <a:off x="3352800" y="1676400"/>
            <a:ext cx="20574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1600">
                <a:latin typeface="Times New Roman" pitchFamily="18" charset="0"/>
                <a:cs typeface="Times New Roman" pitchFamily="18" charset="0"/>
              </a:rPr>
              <a:t>1.Невозможно жить с чувством «душевной самоуспокоенности»,</a:t>
            </a:r>
          </a:p>
          <a:p>
            <a:pPr eaLnBrk="1" hangingPunct="1"/>
            <a:r>
              <a:rPr lang="ru-RU" altLang="ru-RU" sz="1600">
                <a:latin typeface="Times New Roman" pitchFamily="18" charset="0"/>
                <a:cs typeface="Times New Roman" pitchFamily="18" charset="0"/>
              </a:rPr>
              <a:t>необходимо постоянно работать над собой;</a:t>
            </a:r>
            <a:endParaRPr lang="ru-RU" altLang="ru-RU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36" name="Прямоугольник 7"/>
          <p:cNvSpPr>
            <a:spLocks noChangeArrowheads="1"/>
          </p:cNvSpPr>
          <p:nvPr/>
        </p:nvSpPr>
        <p:spPr bwMode="auto">
          <a:xfrm>
            <a:off x="5334000" y="1752600"/>
            <a:ext cx="9144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>
                <a:latin typeface="Times New Roman" pitchFamily="18" charset="0"/>
              </a:rPr>
              <a:t>Публи-цисти-ческий</a:t>
            </a:r>
          </a:p>
        </p:txBody>
      </p:sp>
      <p:sp>
        <p:nvSpPr>
          <p:cNvPr id="21537" name="Прямоугольник 9"/>
          <p:cNvSpPr>
            <a:spLocks noChangeArrowheads="1"/>
          </p:cNvSpPr>
          <p:nvPr/>
        </p:nvSpPr>
        <p:spPr bwMode="auto">
          <a:xfrm>
            <a:off x="7086600" y="1752600"/>
            <a:ext cx="1676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i="1"/>
              <a:t> </a:t>
            </a:r>
            <a:endParaRPr lang="ru-RU" altLang="ru-RU">
              <a:latin typeface="Times New Roman" pitchFamily="18" charset="0"/>
            </a:endParaRPr>
          </a:p>
        </p:txBody>
      </p:sp>
      <p:sp>
        <p:nvSpPr>
          <p:cNvPr id="21538" name="Прямоугольник 10"/>
          <p:cNvSpPr>
            <a:spLocks noChangeArrowheads="1"/>
          </p:cNvSpPr>
          <p:nvPr/>
        </p:nvSpPr>
        <p:spPr bwMode="auto">
          <a:xfrm>
            <a:off x="6324600" y="1752600"/>
            <a:ext cx="838200" cy="224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1400">
                <a:latin typeface="Times New Roman" pitchFamily="18" charset="0"/>
                <a:cs typeface="Times New Roman" pitchFamily="18" charset="0"/>
              </a:rPr>
              <a:t>Рассуж-дение, </a:t>
            </a:r>
          </a:p>
          <a:p>
            <a:pPr eaLnBrk="1" hangingPunct="1"/>
            <a:r>
              <a:rPr lang="ru-RU" altLang="ru-RU" sz="1400">
                <a:latin typeface="Times New Roman" pitchFamily="18" charset="0"/>
                <a:cs typeface="Times New Roman" pitchFamily="18" charset="0"/>
              </a:rPr>
              <a:t>В. Быков рассуж-дает о величии Л.Н. Толсто-го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679" name="Group 31"/>
          <p:cNvGraphicFramePr>
            <a:graphicFrameLocks noGrp="1"/>
          </p:cNvGraphicFramePr>
          <p:nvPr>
            <p:ph type="tbl" idx="1"/>
          </p:nvPr>
        </p:nvGraphicFramePr>
        <p:xfrm>
          <a:off x="457200" y="1066800"/>
          <a:ext cx="8229600" cy="5376863"/>
        </p:xfrm>
        <a:graphic>
          <a:graphicData uri="http://schemas.openxmlformats.org/drawingml/2006/table">
            <a:tbl>
              <a:tblPr/>
              <a:tblGrid>
                <a:gridCol w="761999"/>
                <a:gridCol w="914400"/>
                <a:gridCol w="1211179"/>
                <a:gridCol w="1949116"/>
                <a:gridCol w="1010653"/>
                <a:gridCol w="794084"/>
                <a:gridCol w="1588169"/>
              </a:tblGrid>
              <a:tr h="6521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Автор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Проблема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Позиция автора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Своя позиция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(2 аргумента)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Стиль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Тип речи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Изобразельные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средства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246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2.Проблему поиска цели в жизни поднимает Л.Н. Толстой в романе «Война и мир». Герои произведения Андрей Болконский и Пьер Безухов постоянно стремятся к подвигу, ищут смысл жизни.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ru-RU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556" name="Прямоугольник 2"/>
          <p:cNvSpPr>
            <a:spLocks noChangeArrowheads="1"/>
          </p:cNvSpPr>
          <p:nvPr/>
        </p:nvSpPr>
        <p:spPr bwMode="auto">
          <a:xfrm>
            <a:off x="457200" y="1752600"/>
            <a:ext cx="762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1600">
                <a:latin typeface="Times New Roman" pitchFamily="18" charset="0"/>
              </a:rPr>
              <a:t>В. Быков</a:t>
            </a:r>
          </a:p>
        </p:txBody>
      </p:sp>
      <p:sp>
        <p:nvSpPr>
          <p:cNvPr id="22557" name="Прямоугольник 3"/>
          <p:cNvSpPr>
            <a:spLocks noChangeArrowheads="1"/>
          </p:cNvSpPr>
          <p:nvPr/>
        </p:nvSpPr>
        <p:spPr bwMode="auto">
          <a:xfrm>
            <a:off x="1219200" y="1752600"/>
            <a:ext cx="955675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>
                <a:latin typeface="Times New Roman" pitchFamily="18" charset="0"/>
              </a:rPr>
              <a:t>Поиск самого себя, цели в жизни, её смысла</a:t>
            </a:r>
            <a:endParaRPr lang="ru-RU" altLang="ru-RU"/>
          </a:p>
        </p:txBody>
      </p:sp>
      <p:sp>
        <p:nvSpPr>
          <p:cNvPr id="22558" name="Прямоугольник 4"/>
          <p:cNvSpPr>
            <a:spLocks noChangeArrowheads="1"/>
          </p:cNvSpPr>
          <p:nvPr/>
        </p:nvSpPr>
        <p:spPr bwMode="auto">
          <a:xfrm>
            <a:off x="2133600" y="1676400"/>
            <a:ext cx="1143000" cy="3694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>
                <a:latin typeface="Times New Roman" pitchFamily="18" charset="0"/>
              </a:rPr>
              <a:t>По мнению автора, </a:t>
            </a:r>
          </a:p>
          <a:p>
            <a:pPr eaLnBrk="1" hangingPunct="1"/>
            <a:r>
              <a:rPr lang="ru-RU" altLang="ru-RU">
                <a:latin typeface="Times New Roman" pitchFamily="18" charset="0"/>
              </a:rPr>
              <a:t>Л.Н. Толстой является одним из самых ярких примеров для подража-ния</a:t>
            </a:r>
          </a:p>
        </p:txBody>
      </p:sp>
      <p:sp>
        <p:nvSpPr>
          <p:cNvPr id="22559" name="Прямоугольник 5"/>
          <p:cNvSpPr>
            <a:spLocks noChangeArrowheads="1"/>
          </p:cNvSpPr>
          <p:nvPr/>
        </p:nvSpPr>
        <p:spPr bwMode="auto">
          <a:xfrm>
            <a:off x="3352800" y="1676400"/>
            <a:ext cx="20574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1600">
                <a:latin typeface="Times New Roman" pitchFamily="18" charset="0"/>
                <a:cs typeface="Times New Roman" pitchFamily="18" charset="0"/>
              </a:rPr>
              <a:t>1.Невозможно жить с чувством «душевной самоуспокоенности»,</a:t>
            </a:r>
          </a:p>
          <a:p>
            <a:pPr eaLnBrk="1" hangingPunct="1"/>
            <a:r>
              <a:rPr lang="ru-RU" altLang="ru-RU" sz="1600">
                <a:latin typeface="Times New Roman" pitchFamily="18" charset="0"/>
                <a:cs typeface="Times New Roman" pitchFamily="18" charset="0"/>
              </a:rPr>
              <a:t>необходимо постоянно работать над собой;</a:t>
            </a:r>
            <a:endParaRPr lang="ru-RU" altLang="ru-RU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60" name="Прямоугольник 7"/>
          <p:cNvSpPr>
            <a:spLocks noChangeArrowheads="1"/>
          </p:cNvSpPr>
          <p:nvPr/>
        </p:nvSpPr>
        <p:spPr bwMode="auto">
          <a:xfrm>
            <a:off x="5334000" y="1752600"/>
            <a:ext cx="9144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>
                <a:latin typeface="Times New Roman" pitchFamily="18" charset="0"/>
              </a:rPr>
              <a:t>Публи-цисти-ческий</a:t>
            </a:r>
          </a:p>
        </p:txBody>
      </p:sp>
      <p:sp>
        <p:nvSpPr>
          <p:cNvPr id="22561" name="Прямоугольник 8"/>
          <p:cNvSpPr>
            <a:spLocks noChangeArrowheads="1"/>
          </p:cNvSpPr>
          <p:nvPr/>
        </p:nvSpPr>
        <p:spPr bwMode="auto">
          <a:xfrm>
            <a:off x="6324600" y="1752600"/>
            <a:ext cx="838200" cy="224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1400">
                <a:latin typeface="Times New Roman" pitchFamily="18" charset="0"/>
                <a:cs typeface="Times New Roman" pitchFamily="18" charset="0"/>
              </a:rPr>
              <a:t>Рассуж-дение, </a:t>
            </a:r>
          </a:p>
          <a:p>
            <a:pPr eaLnBrk="1" hangingPunct="1"/>
            <a:r>
              <a:rPr lang="ru-RU" altLang="ru-RU" sz="1400">
                <a:latin typeface="Times New Roman" pitchFamily="18" charset="0"/>
                <a:cs typeface="Times New Roman" pitchFamily="18" charset="0"/>
              </a:rPr>
              <a:t>В. Быков рассуж-дает о величии Л.Н. Толсто-го</a:t>
            </a:r>
          </a:p>
        </p:txBody>
      </p:sp>
      <p:sp>
        <p:nvSpPr>
          <p:cNvPr id="22562" name="Прямоугольник 9"/>
          <p:cNvSpPr>
            <a:spLocks noChangeArrowheads="1"/>
          </p:cNvSpPr>
          <p:nvPr/>
        </p:nvSpPr>
        <p:spPr bwMode="auto">
          <a:xfrm>
            <a:off x="7086600" y="1752600"/>
            <a:ext cx="16764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>
                <a:latin typeface="Times New Roman" pitchFamily="18" charset="0"/>
              </a:rPr>
              <a:t>эпитеты, метафоры,</a:t>
            </a:r>
          </a:p>
          <a:p>
            <a:pPr eaLnBrk="1" hangingPunct="1"/>
            <a:r>
              <a:rPr lang="ru-RU" altLang="ru-RU">
                <a:latin typeface="Times New Roman" pitchFamily="18" charset="0"/>
              </a:rPr>
              <a:t>окказионализ-мы,</a:t>
            </a:r>
            <a:endParaRPr lang="ru-RU" altLang="ru-RU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ru-RU" altLang="ru-RU">
                <a:latin typeface="Times New Roman" pitchFamily="18" charset="0"/>
                <a:cs typeface="Times New Roman" pitchFamily="18" charset="0"/>
              </a:rPr>
              <a:t>сравнение,</a:t>
            </a:r>
          </a:p>
          <a:p>
            <a:pPr eaLnBrk="1" hangingPunct="1"/>
            <a:r>
              <a:rPr lang="ru-RU" altLang="ru-RU">
                <a:latin typeface="Times New Roman" pitchFamily="18" charset="0"/>
              </a:rPr>
              <a:t>риторический вопрос</a:t>
            </a:r>
            <a:endParaRPr lang="ru-RU" altLang="ru-RU" i="1"/>
          </a:p>
          <a:p>
            <a:pPr eaLnBrk="1" hangingPunct="1"/>
            <a:r>
              <a:rPr lang="ru-RU" altLang="ru-RU" i="1"/>
              <a:t> </a:t>
            </a:r>
            <a:endParaRPr lang="ru-RU" altLang="ru-RU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661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4000" dirty="0"/>
              <a:t>Итак, в данном тексте используются: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061325" cy="4525963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Char char="ü"/>
              <a:defRPr/>
            </a:pPr>
            <a:endParaRPr lang="ru-RU" sz="2000" dirty="0" smtClean="0"/>
          </a:p>
          <a:p>
            <a:pPr marL="273050" indent="-273050">
              <a:lnSpc>
                <a:spcPct val="80000"/>
              </a:lnSpc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ru-RU" sz="2000" b="1" dirty="0" smtClean="0"/>
              <a:t>эпитеты, метафоры </a:t>
            </a:r>
            <a:r>
              <a:rPr lang="ru-RU" sz="2000" dirty="0" smtClean="0"/>
              <a:t>(</a:t>
            </a:r>
            <a:r>
              <a:rPr lang="ru-RU" sz="2000" dirty="0" err="1" smtClean="0"/>
              <a:t>добротворное</a:t>
            </a:r>
            <a:r>
              <a:rPr lang="ru-RU" sz="2000" dirty="0" smtClean="0"/>
              <a:t> чтение, вещий смысл; духовная сокровищница)</a:t>
            </a:r>
          </a:p>
          <a:p>
            <a:pPr marL="273050" indent="-27305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ru-RU" sz="2000" b="1" dirty="0" smtClean="0"/>
              <a:t>окказионализмы</a:t>
            </a:r>
            <a:r>
              <a:rPr lang="ru-RU" sz="2000" dirty="0" smtClean="0"/>
              <a:t> (искательство, художническое)</a:t>
            </a:r>
            <a:r>
              <a:rPr lang="ru-RU" sz="2000" b="1" dirty="0" smtClean="0"/>
              <a:t> </a:t>
            </a:r>
          </a:p>
          <a:p>
            <a:pPr marL="273050" indent="-27305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ru-RU" sz="2000" b="1" dirty="0" smtClean="0"/>
              <a:t>сравнение </a:t>
            </a:r>
            <a:r>
              <a:rPr lang="ru-RU" sz="2000" i="1" dirty="0" smtClean="0"/>
              <a:t>(к</a:t>
            </a:r>
            <a:r>
              <a:rPr lang="ru-RU" sz="2000" dirty="0" smtClean="0"/>
              <a:t>ак никто другой из великих художников, он обладает неиссякаемой щедростью ума…; художество требует еще гораздо больше точности... чем наука</a:t>
            </a:r>
            <a:r>
              <a:rPr lang="ru-RU" sz="2000" i="1" dirty="0" smtClean="0"/>
              <a:t>)</a:t>
            </a:r>
            <a:endParaRPr lang="ru-RU" sz="2000" dirty="0" smtClean="0"/>
          </a:p>
          <a:p>
            <a:pPr marL="273050" indent="-273050">
              <a:lnSpc>
                <a:spcPct val="80000"/>
              </a:lnSpc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ru-RU" sz="2000" b="1" dirty="0" smtClean="0"/>
              <a:t>риторический вопрос</a:t>
            </a:r>
            <a:r>
              <a:rPr lang="ru-RU" sz="2000" dirty="0" smtClean="0"/>
              <a:t> (Не в этом ли, помимо многих других, его великий урок для всех - его современников и живущих в другую эпоху, но всё на той же прекрасной и грешной земле?).</a:t>
            </a:r>
          </a:p>
          <a:p>
            <a:pPr marL="273050" indent="-273050">
              <a:lnSpc>
                <a:spcPct val="80000"/>
              </a:lnSpc>
              <a:buFont typeface="Wingdings" pitchFamily="2" charset="2"/>
              <a:buChar char="ü"/>
              <a:defRPr/>
            </a:pPr>
            <a:endParaRPr lang="ru-RU" sz="2000" dirty="0" smtClean="0"/>
          </a:p>
          <a:p>
            <a:pPr>
              <a:lnSpc>
                <a:spcPct val="80000"/>
              </a:lnSpc>
              <a:buFontTx/>
              <a:buNone/>
              <a:defRPr/>
            </a:pPr>
            <a:endParaRPr lang="ru-RU" sz="2000" dirty="0" smtClean="0"/>
          </a:p>
          <a:p>
            <a:pPr>
              <a:lnSpc>
                <a:spcPct val="80000"/>
              </a:lnSpc>
              <a:buFontTx/>
              <a:buNone/>
              <a:defRPr/>
            </a:pPr>
            <a:endParaRPr lang="ru-R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Прямоугольник 3"/>
          <p:cNvSpPr>
            <a:spLocks noChangeArrowheads="1"/>
          </p:cNvSpPr>
          <p:nvPr/>
        </p:nvSpPr>
        <p:spPr bwMode="auto">
          <a:xfrm>
            <a:off x="533400" y="1600200"/>
            <a:ext cx="8153400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2800" b="1" i="1" dirty="0">
                <a:solidFill>
                  <a:srgbClr val="002060"/>
                </a:solidFill>
                <a:latin typeface="+mn-lt"/>
              </a:rPr>
              <a:t>Чтоб жить честно, надо рваться, путаться, биться, ошибаться, начинать и бросать, и опять начинать и опять бросать, и вечно бороться и лишаться. А спокойствие - душевная подлость.	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410200" y="4343400"/>
            <a:ext cx="2828925" cy="5238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800" b="1" i="1" dirty="0">
                <a:solidFill>
                  <a:srgbClr val="002060"/>
                </a:solidFill>
                <a:latin typeface="+mn-lt"/>
              </a:rPr>
              <a:t>Л.Н. Толстой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" presetID="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Рисунок 7" descr="Папа и сын делают уроки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24400"/>
            <a:ext cx="1866900" cy="169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7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183563" cy="1050925"/>
          </a:xfrm>
        </p:spPr>
        <p:txBody>
          <a:bodyPr/>
          <a:lstStyle/>
          <a:p>
            <a:pPr>
              <a:defRPr/>
            </a:pPr>
            <a:r>
              <a:rPr lang="ru-RU" sz="4000" dirty="0"/>
              <a:t>Домашнее задание:</a:t>
            </a:r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82000" cy="4525963"/>
          </a:xfrm>
        </p:spPr>
        <p:txBody>
          <a:bodyPr/>
          <a:lstStyle/>
          <a:p>
            <a:pPr marL="355600" indent="-355600">
              <a:spcBef>
                <a:spcPts val="1200"/>
              </a:spcBef>
              <a:buFont typeface="+mj-lt"/>
              <a:buAutoNum type="arabicPeriod"/>
              <a:defRPr/>
            </a:pP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Напишите сочинение по прочитанному тексту.</a:t>
            </a:r>
          </a:p>
          <a:p>
            <a:pPr marL="355600" indent="-355600">
              <a:spcBef>
                <a:spcPts val="1200"/>
              </a:spcBef>
              <a:buFont typeface="+mj-lt"/>
              <a:buAutoNum type="arabicPeriod"/>
              <a:defRPr/>
            </a:pP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Сформулируйте и прокомментируйте одну из проблем, поставленных автором текста.</a:t>
            </a:r>
          </a:p>
          <a:p>
            <a:pPr marL="355600" indent="-355600">
              <a:spcBef>
                <a:spcPts val="1200"/>
              </a:spcBef>
              <a:buFont typeface="+mj-lt"/>
              <a:buAutoNum type="arabicPeriod"/>
              <a:defRPr/>
            </a:pP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Сформулируйте позицию автора. Объясните, почему вы согласны или не согласны с автором прочитанного текста. Свой ответ аргументируйте, опираясь на знания, читательский,  жизненный опыт.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Содержимое 2"/>
          <p:cNvSpPr>
            <a:spLocks noGrp="1"/>
          </p:cNvSpPr>
          <p:nvPr>
            <p:ph idx="1"/>
          </p:nvPr>
        </p:nvSpPr>
        <p:spPr>
          <a:xfrm>
            <a:off x="533400" y="1371600"/>
            <a:ext cx="8183563" cy="4187825"/>
          </a:xfrm>
        </p:spPr>
        <p:txBody>
          <a:bodyPr/>
          <a:lstStyle/>
          <a:p>
            <a:pPr algn="ctr">
              <a:buFont typeface="Wingdings 2" pitchFamily="18" charset="2"/>
              <a:buNone/>
              <a:defRPr/>
            </a:pPr>
            <a:r>
              <a:rPr lang="ru-RU" sz="4400" b="1" i="1" dirty="0" smtClean="0">
                <a:solidFill>
                  <a:srgbClr val="FF8D3E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Тема урока:</a:t>
            </a:r>
          </a:p>
          <a:p>
            <a:pPr algn="ctr">
              <a:buFont typeface="Wingdings 2" pitchFamily="18" charset="2"/>
              <a:buNone/>
              <a:defRPr/>
            </a:pPr>
            <a:r>
              <a:rPr lang="ru-RU" sz="3600" i="1" dirty="0" smtClean="0">
                <a:solidFill>
                  <a:srgbClr val="002060"/>
                </a:solidFill>
              </a:rPr>
              <a:t>«</a:t>
            </a:r>
            <a:r>
              <a:rPr lang="ru-RU" sz="3600" dirty="0">
                <a:solidFill>
                  <a:srgbClr val="002060"/>
                </a:solidFill>
              </a:rPr>
              <a:t>Формирование навыков написания сочинения через  проблемный анализ текста (уровень С ЕГЭ по русскому языку)</a:t>
            </a:r>
            <a:r>
              <a:rPr lang="ru-RU" sz="3600" i="1" dirty="0" smtClean="0">
                <a:solidFill>
                  <a:srgbClr val="002060"/>
                </a:solidFill>
              </a:rPr>
              <a:t>» </a:t>
            </a:r>
          </a:p>
          <a:p>
            <a:pPr>
              <a:defRPr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Содержимое 2"/>
          <p:cNvSpPr>
            <a:spLocks noGrp="1"/>
          </p:cNvSpPr>
          <p:nvPr>
            <p:ph idx="1"/>
          </p:nvPr>
        </p:nvSpPr>
        <p:spPr>
          <a:xfrm>
            <a:off x="609600" y="1371600"/>
            <a:ext cx="8183563" cy="4187825"/>
          </a:xfrm>
        </p:spPr>
        <p:txBody>
          <a:bodyPr/>
          <a:lstStyle/>
          <a:p>
            <a:pPr marL="0" indent="0">
              <a:buFont typeface="Wingdings 2" pitchFamily="18" charset="2"/>
              <a:buNone/>
              <a:defRPr/>
            </a:pPr>
            <a:r>
              <a:rPr lang="ru-RU" sz="4000" b="1" i="1" dirty="0" smtClean="0">
                <a:solidFill>
                  <a:srgbClr val="002060"/>
                </a:solidFill>
              </a:rPr>
              <a:t>Сочинение учит думать, учит понимать жизнь, </a:t>
            </a:r>
            <a:br>
              <a:rPr lang="ru-RU" sz="4000" b="1" i="1" dirty="0" smtClean="0">
                <a:solidFill>
                  <a:srgbClr val="002060"/>
                </a:solidFill>
              </a:rPr>
            </a:br>
            <a:r>
              <a:rPr lang="ru-RU" sz="4000" b="1" i="1" dirty="0" smtClean="0">
                <a:solidFill>
                  <a:srgbClr val="002060"/>
                </a:solidFill>
              </a:rPr>
              <a:t>учит вчитываться</a:t>
            </a:r>
          </a:p>
          <a:p>
            <a:pPr marL="0" indent="0">
              <a:buFont typeface="Wingdings 2" pitchFamily="18" charset="2"/>
              <a:buNone/>
              <a:defRPr/>
            </a:pPr>
            <a:r>
              <a:rPr lang="ru-RU" sz="4000" b="1" i="1" dirty="0" smtClean="0">
                <a:solidFill>
                  <a:srgbClr val="002060"/>
                </a:solidFill>
              </a:rPr>
              <a:t>в каждое слово.</a:t>
            </a:r>
          </a:p>
          <a:p>
            <a:pPr>
              <a:defRPr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3100"/>
                            </p:stCondLst>
                            <p:childTnLst>
                              <p:par>
                                <p:cTn id="11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14400" y="1600200"/>
            <a:ext cx="6782552" cy="1446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4400" b="1" i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3399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Спасибо</a:t>
            </a:r>
          </a:p>
          <a:p>
            <a:pPr algn="ctr">
              <a:defRPr/>
            </a:pPr>
            <a:r>
              <a:rPr lang="ru-RU" sz="4400" b="1" i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3399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за Работу!</a:t>
            </a:r>
          </a:p>
        </p:txBody>
      </p:sp>
      <p:sp>
        <p:nvSpPr>
          <p:cNvPr id="5" name="Горизонтальный свиток 4"/>
          <p:cNvSpPr/>
          <p:nvPr/>
        </p:nvSpPr>
        <p:spPr>
          <a:xfrm>
            <a:off x="914400" y="685800"/>
            <a:ext cx="7391400" cy="5257800"/>
          </a:xfrm>
          <a:prstGeom prst="horizontalScroll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838200" y="3505200"/>
            <a:ext cx="65532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450850" algn="ctr" eaLnBrk="0" hangingPunct="0">
              <a:defRPr/>
            </a:pPr>
            <a:r>
              <a:rPr lang="ru-RU" sz="4400" b="1" i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3399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Творческих вам успехов!</a:t>
            </a:r>
          </a:p>
        </p:txBody>
      </p:sp>
      <p:pic>
        <p:nvPicPr>
          <p:cNvPr id="27653" name="Picture 7" descr="F:\перенесённые\Картинки для презентаций\06493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4419600"/>
            <a:ext cx="2155825" cy="225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8183563" cy="1050925"/>
          </a:xfrm>
        </p:spPr>
        <p:txBody>
          <a:bodyPr/>
          <a:lstStyle/>
          <a:p>
            <a:pPr>
              <a:defRPr/>
            </a:pPr>
            <a:r>
              <a:rPr lang="ru-RU" sz="4000" dirty="0" smtClean="0"/>
              <a:t>Литература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47800"/>
            <a:ext cx="8183563" cy="4187825"/>
          </a:xfrm>
        </p:spPr>
        <p:txBody>
          <a:bodyPr/>
          <a:lstStyle/>
          <a:p>
            <a:pPr marL="457200" indent="-457200">
              <a:buFont typeface="+mj-lt"/>
              <a:buAutoNum type="arabicPeriod"/>
              <a:defRPr/>
            </a:pP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УМК А.И.Власенков, Л.М. 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Рыбченкова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Русский язык. Грамматика. Текст. Стили речи. Учебник для 10-11 классов общеобразовательных учреждений. М.: Просвещение, 2008.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Книга Василя Быкова «Публицистика». Статья «Неиссякаемая щедрость ума». 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Интернет ресурсы:</a:t>
            </a:r>
          </a:p>
          <a:p>
            <a:pPr>
              <a:defRPr/>
            </a:pP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http://shop.avanta.ru/index.asp?CategoryID=1087337&amp;sort=price</a:t>
            </a:r>
          </a:p>
          <a:p>
            <a:pPr>
              <a:defRPr/>
            </a:pP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http://www.bookle.ru/author/3347/</a:t>
            </a:r>
          </a:p>
          <a:p>
            <a:pPr>
              <a:defRPr/>
            </a:pP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http://www.bibliotekar.ru/vasil-bykov/index.ht</a:t>
            </a:r>
          </a:p>
          <a:p>
            <a:pPr>
              <a:defRPr/>
            </a:pPr>
            <a:endParaRPr lang="ru-RU" sz="32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183563" cy="1050925"/>
          </a:xfrm>
        </p:spPr>
        <p:txBody>
          <a:bodyPr/>
          <a:lstStyle/>
          <a:p>
            <a:pPr>
              <a:defRPr/>
            </a:pPr>
            <a:r>
              <a:rPr lang="ru-RU" i="1" dirty="0" smtClean="0"/>
              <a:t>Цель урока:</a:t>
            </a:r>
            <a:endParaRPr lang="ru-RU" dirty="0"/>
          </a:p>
        </p:txBody>
      </p:sp>
      <p:sp>
        <p:nvSpPr>
          <p:cNvPr id="9219" name="Содержимое 2"/>
          <p:cNvSpPr>
            <a:spLocks noGrp="1"/>
          </p:cNvSpPr>
          <p:nvPr>
            <p:ph idx="1"/>
          </p:nvPr>
        </p:nvSpPr>
        <p:spPr>
          <a:xfrm>
            <a:off x="457200" y="1447800"/>
            <a:ext cx="8183563" cy="4187825"/>
          </a:xfrm>
        </p:spPr>
        <p:txBody>
          <a:bodyPr/>
          <a:lstStyle/>
          <a:p>
            <a:pPr marL="0" indent="0">
              <a:buFont typeface="Wingdings 2" pitchFamily="18" charset="2"/>
              <a:buNone/>
              <a:defRPr/>
            </a:pP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совершенствовать умение анализировать текст, его структуру и языковые особенности и подготовить опорный материал для написания сочинения публицистического характера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5"/>
          <p:cNvSpPr>
            <a:spLocks noChangeArrowheads="1"/>
          </p:cNvSpPr>
          <p:nvPr/>
        </p:nvSpPr>
        <p:spPr bwMode="auto">
          <a:xfrm>
            <a:off x="3429000" y="1676400"/>
            <a:ext cx="2209800" cy="1219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3810000" y="2057400"/>
            <a:ext cx="1428750" cy="487363"/>
          </a:xfrm>
          <a:prstGeom prst="rect">
            <a:avLst/>
          </a:prstGeom>
        </p:spPr>
        <p:txBody>
          <a:bodyPr lIns="0" rIns="0" bIns="0" anchor="b"/>
          <a:lstStyle/>
          <a:p>
            <a:pPr>
              <a:defRPr/>
            </a:pPr>
            <a:r>
              <a:rPr lang="ru-RU" sz="3200" b="1" dirty="0">
                <a:solidFill>
                  <a:srgbClr val="00000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Текст</a:t>
            </a:r>
          </a:p>
        </p:txBody>
      </p:sp>
      <p:sp>
        <p:nvSpPr>
          <p:cNvPr id="6" name="Line 9"/>
          <p:cNvSpPr>
            <a:spLocks noChangeShapeType="1"/>
          </p:cNvSpPr>
          <p:nvPr/>
        </p:nvSpPr>
        <p:spPr bwMode="auto">
          <a:xfrm>
            <a:off x="5562600" y="2667000"/>
            <a:ext cx="1295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" name="Line 9"/>
          <p:cNvSpPr>
            <a:spLocks noChangeShapeType="1"/>
          </p:cNvSpPr>
          <p:nvPr/>
        </p:nvSpPr>
        <p:spPr bwMode="auto">
          <a:xfrm>
            <a:off x="5105400" y="3048000"/>
            <a:ext cx="9906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 flipH="1">
            <a:off x="4267200" y="3048000"/>
            <a:ext cx="2286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 flipH="1">
            <a:off x="2286000" y="2895600"/>
            <a:ext cx="14478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 flipH="1">
            <a:off x="1600200" y="2438400"/>
            <a:ext cx="1752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" name="Text Box 17"/>
          <p:cNvSpPr txBox="1">
            <a:spLocks noChangeArrowheads="1"/>
          </p:cNvSpPr>
          <p:nvPr/>
        </p:nvSpPr>
        <p:spPr bwMode="auto">
          <a:xfrm>
            <a:off x="6324600" y="3429000"/>
            <a:ext cx="24558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8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СТИЛЬ РЕЧИ</a:t>
            </a:r>
          </a:p>
        </p:txBody>
      </p:sp>
      <p:sp>
        <p:nvSpPr>
          <p:cNvPr id="13" name="Text Box 16"/>
          <p:cNvSpPr txBox="1">
            <a:spLocks noChangeArrowheads="1"/>
          </p:cNvSpPr>
          <p:nvPr/>
        </p:nvSpPr>
        <p:spPr bwMode="auto">
          <a:xfrm>
            <a:off x="5715000" y="4267200"/>
            <a:ext cx="19939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8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ТИП РЕЧИ</a:t>
            </a:r>
          </a:p>
        </p:txBody>
      </p:sp>
      <p:sp>
        <p:nvSpPr>
          <p:cNvPr id="14" name="Text Box 15"/>
          <p:cNvSpPr txBox="1">
            <a:spLocks noChangeArrowheads="1"/>
          </p:cNvSpPr>
          <p:nvPr/>
        </p:nvSpPr>
        <p:spPr bwMode="auto">
          <a:xfrm>
            <a:off x="3352800" y="5029200"/>
            <a:ext cx="22018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8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ПРОБЛЕМА</a:t>
            </a:r>
            <a:endParaRPr lang="ru-RU" sz="20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1371600" y="4495800"/>
            <a:ext cx="11842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8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ИДЕЯ</a:t>
            </a:r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609600" y="3048000"/>
            <a:ext cx="11811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8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ТЕМА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5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5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6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7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  <p:bldP spid="7" grpId="0" animBg="1"/>
      <p:bldP spid="8" grpId="0" animBg="1"/>
      <p:bldP spid="9" grpId="0" animBg="1"/>
      <p:bldP spid="11" grpId="0" animBg="1"/>
      <p:bldP spid="12" grpId="0"/>
      <p:bldP spid="13" grpId="0"/>
      <p:bldP spid="14" grpId="0"/>
      <p:bldP spid="15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1981200"/>
            <a:ext cx="2000250" cy="278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38400" y="4076700"/>
            <a:ext cx="6161088" cy="1470025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5400" dirty="0" smtClean="0">
                <a:solidFill>
                  <a:srgbClr val="800000"/>
                </a:solidFill>
              </a:rPr>
              <a:t>Василь Быков</a:t>
            </a:r>
          </a:p>
        </p:txBody>
      </p:sp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457200"/>
            <a:ext cx="2352675" cy="3716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609600"/>
            <a:ext cx="2971800" cy="355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0" name="Picture 1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810000"/>
            <a:ext cx="1674813" cy="2620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514350" y="530225"/>
            <a:ext cx="3932238" cy="438943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ru-RU" altLang="ru-RU" sz="1600" smtClean="0"/>
          </a:p>
        </p:txBody>
      </p:sp>
      <p:sp>
        <p:nvSpPr>
          <p:cNvPr id="3075" name="Rectangle 7"/>
          <p:cNvSpPr>
            <a:spLocks noGrp="1" noChangeArrowheads="1"/>
          </p:cNvSpPr>
          <p:nvPr>
            <p:ph type="body" sz="half" idx="2"/>
          </p:nvPr>
        </p:nvSpPr>
        <p:spPr>
          <a:xfrm>
            <a:off x="4114800" y="457200"/>
            <a:ext cx="4495800" cy="4876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18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Родился 19 июня 1924 года в деревне </a:t>
            </a:r>
            <a:r>
              <a:rPr lang="ru-RU" sz="18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Череновщина</a:t>
            </a:r>
            <a:r>
              <a:rPr lang="ru-RU" sz="18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Витебской области (Белоруссия).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Учился на скульптурном отделении Витебского художественного училища (1939–1940) и в школе ФЗО. Экстерном сдал экзамены за 10 класс в июне 1941. В 1942 году окончил Саратовское пехотное училище.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Участник Великой Отечественной войны, дважды  тяжело ранен. Родители получили сообщение о его гибели. С действующей армией прошёл по Румынии, Болгарии, Венгрии, Югославии, Австрии; старший лейтенант, командир взвода полковой, затем армейской артиллерии.</a:t>
            </a:r>
          </a:p>
        </p:txBody>
      </p:sp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33400"/>
            <a:ext cx="3352800" cy="496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81000" y="5486400"/>
            <a:ext cx="8382000" cy="757238"/>
          </a:xfrm>
          <a:prstGeom prst="rect">
            <a:avLst/>
          </a:prstGeom>
        </p:spPr>
        <p:txBody>
          <a:bodyPr>
            <a:spAutoFit/>
          </a:bodyPr>
          <a:lstStyle/>
          <a:p>
            <a:pPr marL="177800" indent="-177800">
              <a:lnSpc>
                <a:spcPct val="80000"/>
              </a:lnSpc>
              <a:buClr>
                <a:srgbClr val="FF6600"/>
              </a:buClr>
              <a:buFont typeface="Arial" pitchFamily="34" charset="0"/>
              <a:buChar char="•"/>
              <a:defRPr/>
            </a:pPr>
            <a:r>
              <a:rPr lang="ru-RU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Демобилизован в 1947 г. Печатался с 1947 г. С 1955 г. занимался только литературной деятельностью.1972-1978 г.г. - секретарь Гродненского отделения Союза писателей БССР.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" presetID="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5" presetID="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0" presetID="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3" descr="C:\Users\user\Desktop\Картинки\0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853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457200" y="457200"/>
            <a:ext cx="8208963" cy="2160588"/>
          </a:xfrm>
          <a:prstGeom prst="rect">
            <a:avLst/>
          </a:prstGeom>
          <a:gradFill rotWithShape="1">
            <a:gsLst>
              <a:gs pos="0">
                <a:schemeClr val="accent3">
                  <a:lumMod val="60000"/>
                  <a:lumOff val="40000"/>
                </a:schemeClr>
              </a:gs>
              <a:gs pos="100000">
                <a:schemeClr val="accent1">
                  <a:gamma/>
                  <a:shade val="46275"/>
                  <a:invGamma/>
                  <a:alpha val="80000"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  <a:defRPr/>
            </a:pP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Война оказала решающее влияние на формирование личности Быкова и стала центральной темой его творчества. Василь Быков - один из тех, кто сумел посмотреть на войну с беспощадной правдивостью. Он выступал против идеологических стереотипов, псевдоромантических шаблонов. Писал о войне кровавую правду, то, что сам выстрадал.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381000"/>
            <a:ext cx="8382000" cy="57927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ts val="1200"/>
              </a:spcBef>
              <a:defRPr/>
            </a:pPr>
            <a: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В. Быков пришёл в литературу, чувствуя себя обязанным рассказать о том, «насколько тяжела была минувшая война, как нелегко давалась… победа». </a:t>
            </a:r>
          </a:p>
          <a:p>
            <a:pPr eaLnBrk="1" hangingPunct="1">
              <a:lnSpc>
                <a:spcPct val="80000"/>
              </a:lnSpc>
              <a:spcBef>
                <a:spcPts val="1200"/>
              </a:spcBef>
              <a:defRPr/>
            </a:pPr>
            <a: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Известность Василю Быкову принесла повесть «Третья ракета» (1962 г.). Также в 60-е годы опубликованы ставшие всемирно известными повести «Альпийская баллада», «Мёртвым не больно»; в 70-е — «Сотников», «Обелиск», «Дожить до рассвета», «Пойти и не вернуться». </a:t>
            </a:r>
          </a:p>
          <a:p>
            <a:pPr eaLnBrk="1" hangingPunct="1">
              <a:lnSpc>
                <a:spcPct val="80000"/>
              </a:lnSpc>
              <a:spcBef>
                <a:spcPts val="1200"/>
              </a:spcBef>
              <a:defRPr/>
            </a:pPr>
            <a: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произведениям Василя Быкова поставлены фильмы «Третья ракета» (1963 г.), «Альпийская баллада» (1966 г.), «Дожить до рассвета» (1975 г.), «Обелиск» (1976 г.), «Восхождение» (по повести «Сотников», (1977 г.) и др.; созданы балет «Альпийская баллада» (1967 г., музыка Евгения Глебова) и опера «Тропою жизни» (1980 г., музыка Генриха Вагнера, по «Волчьей стае»).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5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183563" cy="1050925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4400" dirty="0" smtClean="0"/>
              <a:t>Основные проблемы произведений</a:t>
            </a:r>
          </a:p>
        </p:txBody>
      </p:sp>
      <p:sp>
        <p:nvSpPr>
          <p:cNvPr id="6147" name="Содержимое 2"/>
          <p:cNvSpPr>
            <a:spLocks noGrp="1"/>
          </p:cNvSpPr>
          <p:nvPr>
            <p:ph idx="1"/>
          </p:nvPr>
        </p:nvSpPr>
        <p:spPr>
          <a:xfrm>
            <a:off x="609600" y="1981200"/>
            <a:ext cx="8001000" cy="4187825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  <a:defRPr/>
            </a:pP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«Я говорю просто о человеке. О возможностях для него и в самой страшной ситуации - сохранить своё достоинство. Если есть шанс – выиграть. Если нет – выстоять. И победить, пусть не физически, но духовно».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В. Быков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Аспект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1062</TotalTime>
  <Words>1617</Words>
  <Application>Microsoft Office PowerPoint</Application>
  <PresentationFormat>Экран (4:3)</PresentationFormat>
  <Paragraphs>169</Paragraphs>
  <Slides>22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Аспект</vt:lpstr>
      <vt:lpstr>Презентация PowerPoint</vt:lpstr>
      <vt:lpstr>Презентация PowerPoint</vt:lpstr>
      <vt:lpstr>Цель урока:</vt:lpstr>
      <vt:lpstr>Презентация PowerPoint</vt:lpstr>
      <vt:lpstr>Василь Быков</vt:lpstr>
      <vt:lpstr>Презентация PowerPoint</vt:lpstr>
      <vt:lpstr>Презентация PowerPoint</vt:lpstr>
      <vt:lpstr>Презентация PowerPoint</vt:lpstr>
      <vt:lpstr>Основные проблемы произведений</vt:lpstr>
      <vt:lpstr>Презентация PowerPoint</vt:lpstr>
      <vt:lpstr>Презентация PowerPoint</vt:lpstr>
      <vt:lpstr>Презентация PowerPoint</vt:lpstr>
      <vt:lpstr>Заполним таблицу.</vt:lpstr>
      <vt:lpstr>Заполним таблицу.</vt:lpstr>
      <vt:lpstr>Презентация PowerPoint</vt:lpstr>
      <vt:lpstr>Презентация PowerPoint</vt:lpstr>
      <vt:lpstr>Итак, в данном тексте используются:</vt:lpstr>
      <vt:lpstr>Презентация PowerPoint</vt:lpstr>
      <vt:lpstr>Домашнее задание:</vt:lpstr>
      <vt:lpstr>Презентация PowerPoint</vt:lpstr>
      <vt:lpstr>Презентация PowerPoint</vt:lpstr>
      <vt:lpstr>Литература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Венера Узбековна</cp:lastModifiedBy>
  <cp:revision>129</cp:revision>
  <dcterms:modified xsi:type="dcterms:W3CDTF">2014-08-22T17:38:01Z</dcterms:modified>
</cp:coreProperties>
</file>