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4" r:id="rId2"/>
    <p:sldId id="327" r:id="rId3"/>
    <p:sldId id="305" r:id="rId4"/>
    <p:sldId id="329" r:id="rId5"/>
    <p:sldId id="331" r:id="rId6"/>
    <p:sldId id="332" r:id="rId7"/>
    <p:sldId id="333" r:id="rId8"/>
    <p:sldId id="334" r:id="rId9"/>
    <p:sldId id="335" r:id="rId10"/>
    <p:sldId id="336" r:id="rId11"/>
    <p:sldId id="276" r:id="rId12"/>
    <p:sldId id="277" r:id="rId13"/>
    <p:sldId id="339" r:id="rId14"/>
    <p:sldId id="338" r:id="rId15"/>
    <p:sldId id="337" r:id="rId16"/>
    <p:sldId id="293" r:id="rId17"/>
    <p:sldId id="291" r:id="rId18"/>
    <p:sldId id="326" r:id="rId19"/>
    <p:sldId id="302" r:id="rId20"/>
    <p:sldId id="320" r:id="rId21"/>
    <p:sldId id="263" r:id="rId22"/>
    <p:sldId id="34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  <a:srgbClr val="800000"/>
    <a:srgbClr val="F9A34D"/>
    <a:srgbClr val="38F50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55" autoAdjust="0"/>
    <p:restoredTop sz="94660"/>
  </p:normalViewPr>
  <p:slideViewPr>
    <p:cSldViewPr>
      <p:cViewPr>
        <p:scale>
          <a:sx n="76" d="100"/>
          <a:sy n="76" d="100"/>
        </p:scale>
        <p:origin x="-1344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024D63-6A3E-4574-98F4-4D14F7079BAC}" type="datetimeFigureOut">
              <a:rPr lang="ru-RU"/>
              <a:pPr>
                <a:defRPr/>
              </a:pPr>
              <a:t>22.08.2014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93F7CE-66A4-4C8F-BF03-0856BBCCC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20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F83144-3CA1-420C-9E60-95DB289C0318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BCE5F-6E46-4B94-AE94-1ED88B3980BB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1B1B8-9A39-4842-85DD-38C10D5BE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0E93F-4FB5-4507-97B5-2AEEC7B412B4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730D1-F730-40DA-8A2B-E376DFEE5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B9A2-4DDF-483D-BE78-3967803F89B2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020B7-1C81-4B2F-82CA-B762069E6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59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9EC2-D6E3-4E41-B157-F236AAE86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76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C18A7-6BBE-4E46-A868-18D76DAA09B7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8FB5A-4544-45A3-AA03-5DF308976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0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6078D0-EE40-46BA-8491-09F90378FC84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C4BD47-44BA-498E-B8A2-618B2D700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FD736-E35C-46B8-9FF1-D85285BC4C3B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7102-ED0F-4BF1-9203-91729AC44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9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5014-F604-4613-8283-6B562209D5D1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710B-4C8F-4C10-9A27-57FF5718A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8422-53DC-45DB-AA08-FBD05206C6F2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F10E-5173-42F2-A4C8-28C3DC419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D9CF4F-7556-418D-B265-6A0B05931BFC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098A06-8D63-48B9-A96C-535415C9A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5C80-FAB2-4988-868F-638C45607175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D99E8-50C2-45DF-B551-5B3CDDD3A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5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920ADA-A0ED-48C8-B8B7-5C86D19ED638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589051-9FA1-473C-97A5-3B8E6B77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2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327F099-E943-457D-911D-B8B0DC2711B5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C8DE43C-2844-4CE7-845B-907DCB72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88" r:id="rId2"/>
    <p:sldLayoutId id="2147484196" r:id="rId3"/>
    <p:sldLayoutId id="2147484189" r:id="rId4"/>
    <p:sldLayoutId id="2147484190" r:id="rId5"/>
    <p:sldLayoutId id="2147484191" r:id="rId6"/>
    <p:sldLayoutId id="2147484197" r:id="rId7"/>
    <p:sldLayoutId id="2147484192" r:id="rId8"/>
    <p:sldLayoutId id="2147484198" r:id="rId9"/>
    <p:sldLayoutId id="2147484193" r:id="rId10"/>
    <p:sldLayoutId id="2147484194" r:id="rId11"/>
    <p:sldLayoutId id="21474841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326883" y="228600"/>
            <a:ext cx="8183563" cy="4949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altLang="ru-RU" dirty="0" smtClean="0"/>
          </a:p>
          <a:p>
            <a:pPr algn="ctr">
              <a:buFont typeface="Wingdings 2" pitchFamily="18" charset="2"/>
              <a:buNone/>
            </a:pPr>
            <a:r>
              <a:rPr lang="ru-RU" altLang="ru-RU" sz="3600" dirty="0" smtClean="0">
                <a:solidFill>
                  <a:srgbClr val="002060"/>
                </a:solidFill>
              </a:rPr>
              <a:t> </a:t>
            </a:r>
            <a:r>
              <a:rPr lang="ru-RU" altLang="ru-RU" sz="2400" b="1" i="1" dirty="0" smtClean="0">
                <a:solidFill>
                  <a:srgbClr val="002060"/>
                </a:solidFill>
              </a:rPr>
              <a:t>Практикум </a:t>
            </a:r>
          </a:p>
          <a:p>
            <a:pPr algn="ctr">
              <a:buFont typeface="Wingdings 2" pitchFamily="18" charset="2"/>
              <a:buNone/>
            </a:pPr>
            <a:r>
              <a:rPr lang="ru-RU" altLang="ru-RU" sz="2400" b="1" i="1" dirty="0" smtClean="0">
                <a:solidFill>
                  <a:srgbClr val="002060"/>
                </a:solidFill>
              </a:rPr>
              <a:t>по русскому языку </a:t>
            </a:r>
            <a:br>
              <a:rPr lang="ru-RU" altLang="ru-RU" sz="2400" b="1" i="1" dirty="0" smtClean="0">
                <a:solidFill>
                  <a:srgbClr val="002060"/>
                </a:solidFill>
              </a:rPr>
            </a:br>
            <a:r>
              <a:rPr lang="ru-RU" altLang="ru-RU" sz="2400" b="1" i="1" dirty="0" smtClean="0">
                <a:solidFill>
                  <a:srgbClr val="002060"/>
                </a:solidFill>
              </a:rPr>
              <a:t>в 10 </a:t>
            </a:r>
            <a:r>
              <a:rPr lang="ru-RU" altLang="ru-RU" sz="2400" b="1" i="1" dirty="0" smtClean="0">
                <a:solidFill>
                  <a:srgbClr val="000066"/>
                </a:solidFill>
              </a:rPr>
              <a:t>классе</a:t>
            </a:r>
            <a:r>
              <a:rPr lang="ru-RU" altLang="ru-RU" sz="2400" b="1" i="1" dirty="0" smtClean="0">
                <a:solidFill>
                  <a:srgbClr val="002060"/>
                </a:solidFill>
              </a:rPr>
              <a:t> по теме </a:t>
            </a:r>
            <a:br>
              <a:rPr lang="ru-RU" altLang="ru-RU" sz="2400" b="1" i="1" dirty="0" smtClean="0">
                <a:solidFill>
                  <a:srgbClr val="002060"/>
                </a:solidFill>
              </a:rPr>
            </a:br>
            <a:r>
              <a:rPr lang="ru-RU" altLang="ru-RU" sz="2400" b="1" i="1" dirty="0" smtClean="0">
                <a:solidFill>
                  <a:srgbClr val="002060"/>
                </a:solidFill>
              </a:rPr>
              <a:t>«</a:t>
            </a:r>
            <a:r>
              <a:rPr lang="ru-RU" altLang="ru-RU" sz="2400" b="1" u="sng" dirty="0" smtClean="0">
                <a:solidFill>
                  <a:srgbClr val="002060"/>
                </a:solidFill>
              </a:rPr>
              <a:t>Формирование навыков написания сочинения через  проблемный анализ текста </a:t>
            </a:r>
            <a:r>
              <a:rPr lang="ru-RU" altLang="ru-RU" sz="2400" u="sng" dirty="0" smtClean="0">
                <a:solidFill>
                  <a:srgbClr val="002060"/>
                </a:solidFill>
              </a:rPr>
              <a:t>(уровень С ЕГЭ по русскому языку)</a:t>
            </a:r>
            <a:r>
              <a:rPr lang="ru-RU" altLang="ru-RU" sz="2400" b="1" i="1" dirty="0" smtClean="0">
                <a:solidFill>
                  <a:srgbClr val="002060"/>
                </a:solidFill>
              </a:rPr>
              <a:t>»</a:t>
            </a:r>
            <a:r>
              <a:rPr lang="ru-RU" altLang="ru-RU" sz="3600" b="1" i="1" dirty="0" smtClean="0">
                <a:solidFill>
                  <a:srgbClr val="002060"/>
                </a:solidFill>
              </a:rPr>
              <a:t/>
            </a:r>
            <a:br>
              <a:rPr lang="ru-RU" altLang="ru-RU" sz="3600" b="1" i="1" dirty="0" smtClean="0">
                <a:solidFill>
                  <a:srgbClr val="002060"/>
                </a:solidFill>
              </a:rPr>
            </a:br>
            <a:endParaRPr lang="ru-RU" altLang="ru-RU" sz="3600" b="1" i="1" dirty="0" smtClean="0">
              <a:solidFill>
                <a:srgbClr val="002060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819400" y="3617934"/>
            <a:ext cx="5867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0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Лось </a:t>
            </a:r>
            <a:r>
              <a:rPr lang="ru-RU" altLang="ru-RU" sz="20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Марина Викторовна </a:t>
            </a:r>
            <a:endParaRPr lang="ru-RU" altLang="ru-RU" sz="2000" dirty="0">
              <a:solidFill>
                <a:srgbClr val="00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altLang="ru-RU" sz="20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русского языка и литературы </a:t>
            </a:r>
            <a:endParaRPr lang="en-US" altLang="ru-RU" sz="2000" dirty="0" smtClean="0">
              <a:solidFill>
                <a:srgbClr val="00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89535">
              <a:spcAft>
                <a:spcPts val="0"/>
              </a:spcAft>
            </a:pPr>
            <a:r>
              <a:rPr lang="ru-RU" sz="200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Муниципальное общеобразовательное учреждение «Средняя общеобразовательная школа </a:t>
            </a:r>
            <a:r>
              <a:rPr lang="ru-RU" sz="200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№13</a:t>
            </a:r>
            <a:r>
              <a:rPr lang="ru-RU" sz="200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 </a:t>
            </a:r>
            <a:endParaRPr lang="en-US" sz="2000" dirty="0" smtClean="0">
              <a:solidFill>
                <a:schemeClr val="accent5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R="89535">
              <a:spcAft>
                <a:spcPts val="0"/>
              </a:spcAft>
            </a:pPr>
            <a:r>
              <a:rPr lang="ru-RU" sz="2000" dirty="0" err="1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н.п</a:t>
            </a:r>
            <a:r>
              <a:rPr lang="ru-RU" sz="200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Высокий Мурманской области</a:t>
            </a:r>
            <a:endParaRPr lang="ru-RU" sz="2000" dirty="0" smtClean="0">
              <a:solidFill>
                <a:schemeClr val="accent5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431" y="457200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93480" y="572251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173BD3"/>
                </a:solidFill>
                <a:latin typeface="Times New Roman"/>
                <a:ea typeface="Times New Roman"/>
              </a:rPr>
              <a:t>22</a:t>
            </a: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 августа 2014 г. Вторая летняя Всероссийская  конференция 2014 года 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"Актуальные проблемы теории и практики образования"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362950" cy="3024188"/>
          </a:xfrm>
        </p:spPr>
        <p:txBody>
          <a:bodyPr/>
          <a:lstStyle/>
          <a:p>
            <a:pPr marL="0" lvl="4" indent="19050" eaLnBrk="1" hangingPunct="1">
              <a:buFontTx/>
              <a:buNone/>
              <a:defRPr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человек совершает тот или иной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нравственный поступок, то этим он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ещё не добродетелен; он добродетелен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лишь в том случае, если этот способ поведения является постоянной чертой 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характера.</a:t>
            </a:r>
            <a:b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 smtClean="0"/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"/>
            <a:ext cx="3673475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305800" cy="4103688"/>
          </a:xfrm>
        </p:spPr>
        <p:txBody>
          <a:bodyPr/>
          <a:lstStyle/>
          <a:p>
            <a:pPr marL="0" indent="177800" algn="just">
              <a:lnSpc>
                <a:spcPct val="80000"/>
              </a:lnSpc>
              <a:buFontTx/>
              <a:buNone/>
              <a:defRPr/>
            </a:pPr>
            <a:r>
              <a:rPr lang="ru-RU" sz="12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2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12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Лев Николаевич Толстой впервые вошел в мою жизнь много лет назад, когда, заболев однажды, я был на месяц оторван от школы и прочитал четыре тома его «Войны и мира». (2) Не скажу, что детское чтение великой эпопеи оказалось для меня весьма плодотворным, но неповторимые образы героев, широкая панорама русской жизни, военные картины далекого прошлого пленили воображение. (3) Это было </a:t>
            </a:r>
            <a:r>
              <a:rPr lang="ru-RU" sz="12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добротворное</a:t>
            </a:r>
            <a:r>
              <a:rPr lang="ru-RU" sz="12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чтение, хотя, разумеется, читать и перечитывать Толстого нелишне в любом возрасте. (4) Как никто другой из великих художников, он обладает неиссякаемой щедростью ума, живостью наблюдений, способностью постоянно влиять на формирование и совершенствование человеческих душ.</a:t>
            </a:r>
          </a:p>
          <a:p>
            <a:pPr marL="0" indent="177800" algn="just">
              <a:lnSpc>
                <a:spcPct val="80000"/>
              </a:lnSpc>
              <a:buFontTx/>
              <a:buNone/>
              <a:defRPr/>
            </a:pPr>
            <a:r>
              <a:rPr lang="ru-RU" sz="12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 И это прекрасно, когда общение с духовной сокровищницей не заканчивается однажды, а продолжается в течение всей жизни. (6) Предельная искренность, глубинное проникновение в тайну человеческой сущности, социальная значительность и непрекращающееся искательство нравственного идеала продолжают привлекать к нему многие поколения читателей.</a:t>
            </a:r>
          </a:p>
          <a:p>
            <a:pPr marL="0" indent="177800" algn="just">
              <a:lnSpc>
                <a:spcPct val="80000"/>
              </a:lnSpc>
              <a:buFontTx/>
              <a:buNone/>
              <a:defRPr/>
            </a:pPr>
            <a:r>
              <a:rPr lang="ru-RU" sz="12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(7) Созданные более века назад, "Севастопольские рассказы" наглядно свидетельствуют о том, как следует понимать сражающийся русский народ, как его изображать в литературе. (8) Огромный талант и художническое мужество великого Толстого дали ему право написать бессмертные строки, являющиеся непреходящим императивом всякой реалистической литературы: «Герой же моей повести, которого я люблю всеми силами души, которого старался воспроизвести во всей красоте его и который всегда был, есть и будет прекрасен, - правда».</a:t>
            </a:r>
          </a:p>
          <a:p>
            <a:pPr marL="0" indent="177800" algn="just">
              <a:lnSpc>
                <a:spcPct val="80000"/>
              </a:lnSpc>
              <a:buFontTx/>
              <a:buNone/>
              <a:defRPr/>
            </a:pPr>
            <a:r>
              <a:rPr lang="ru-RU" sz="12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(9) Казалось бы, всё очень просто, иначе и не может быть: правда была и остается великим содержанием литературы. (10) На деле же нет больших забот у пишущего, чем его отношение с такой постоянно ускользающей, какой является правда. (11) Толстой же обладал удивительной способностью различать в многосложных проявлениях жизни глубинную сущность правды, а его грандиозный талант превращал её в непременного героя его художественной прозы. (12) Наверно, и для Толстого это было непросто, иначе он не написал бы однажды, что, «как ни странно это сказать, а художество требует ещё гораздо больше точности... чем наука». (13) Несколько парадоксально звучат в наш век НТР и покорения космоса эти его слова, но вещий их смысл не может не разделить каждый серьёзный писатель или думающий читатель.</a:t>
            </a:r>
          </a:p>
          <a:p>
            <a:pPr marL="0" indent="177800" algn="just">
              <a:lnSpc>
                <a:spcPct val="80000"/>
              </a:lnSpc>
              <a:buFontTx/>
              <a:buNone/>
              <a:defRPr/>
            </a:pPr>
            <a:r>
              <a:rPr lang="ru-RU" sz="12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(14) Не случаен и главнейший из исповедуемых Толстым жизненный принцип: «Чтоб жить честно, надо рваться, путаться, биться, ошибаться, начинать и бросать, и опять начинать и опять бросать, и вечно бороться и лишаться. (15) А спокойствие - душевная подлость».</a:t>
            </a:r>
          </a:p>
          <a:p>
            <a:pPr marL="0" indent="177800" algn="just">
              <a:lnSpc>
                <a:spcPct val="80000"/>
              </a:lnSpc>
              <a:buFontTx/>
              <a:buNone/>
              <a:defRPr/>
            </a:pPr>
            <a:r>
              <a:rPr lang="ru-RU" sz="12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(16) Вся жизнь Толстого - непрестанные поиски: сначала самого себя в этом мире, затем смысла и цели всей жизни. (17) Несмотря на ряд поражений и утрат, он до конца своих дней оставался врагом душевной самоуспокоенности. (18) Не в этом ли, помимо многих других, его великий урок для всех его современников и живущих в другую эпоху, но всё на той же прекрасной и грешной земле? </a:t>
            </a:r>
          </a:p>
          <a:p>
            <a:pPr marL="0" indent="177800" algn="just">
              <a:lnSpc>
                <a:spcPct val="80000"/>
              </a:lnSpc>
              <a:buFontTx/>
              <a:buNone/>
              <a:defRPr/>
            </a:pPr>
            <a:r>
              <a:rPr lang="ru-RU" sz="125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(410 слов) (По В.Быкову)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914400" y="4495800"/>
            <a:ext cx="3251200" cy="1809750"/>
          </a:xfrm>
          <a:prstGeom prst="ellipse">
            <a:avLst/>
          </a:prstGeom>
          <a:solidFill>
            <a:srgbClr val="F9A3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огромный талант и </a:t>
            </a:r>
          </a:p>
          <a:p>
            <a:pPr algn="ctr" eaLnBrk="1" hangingPunct="1"/>
            <a:r>
              <a:rPr lang="ru-RU" altLang="ru-RU" b="1"/>
              <a:t>художническое мужество</a:t>
            </a: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 rot="6062871">
            <a:off x="2612231" y="3826669"/>
            <a:ext cx="1214438" cy="781050"/>
          </a:xfrm>
          <a:prstGeom prst="curvedUpArrow">
            <a:avLst>
              <a:gd name="adj1" fmla="val 31098"/>
              <a:gd name="adj2" fmla="val 62195"/>
              <a:gd name="adj3" fmla="val 23861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5638800" y="533400"/>
            <a:ext cx="3048000" cy="1600200"/>
          </a:xfrm>
          <a:prstGeom prst="ellipse">
            <a:avLst/>
          </a:prstGeom>
          <a:solidFill>
            <a:srgbClr val="F9A3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вся жизнь Толстого -</a:t>
            </a:r>
          </a:p>
          <a:p>
            <a:pPr algn="ctr" eaLnBrk="1" hangingPunct="1"/>
            <a:r>
              <a:rPr lang="ru-RU" altLang="ru-RU" b="1"/>
              <a:t> непрестанные поиски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 rot="-2119422">
            <a:off x="5561013" y="1519238"/>
            <a:ext cx="754062" cy="106838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85800" y="1066800"/>
            <a:ext cx="2952750" cy="1798638"/>
          </a:xfrm>
          <a:prstGeom prst="ellipse">
            <a:avLst/>
          </a:prstGeom>
          <a:solidFill>
            <a:srgbClr val="F9A3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он обладает </a:t>
            </a:r>
          </a:p>
          <a:p>
            <a:pPr algn="ctr" eaLnBrk="1" hangingPunct="1"/>
            <a:r>
              <a:rPr lang="ru-RU" altLang="ru-RU" b="1"/>
              <a:t>неиссякаемой </a:t>
            </a:r>
          </a:p>
          <a:p>
            <a:pPr algn="ctr" eaLnBrk="1" hangingPunct="1"/>
            <a:r>
              <a:rPr lang="ru-RU" altLang="ru-RU" b="1"/>
              <a:t>щедростью ума</a:t>
            </a: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 rot="8365487">
            <a:off x="3768725" y="1203325"/>
            <a:ext cx="863600" cy="1563688"/>
          </a:xfrm>
          <a:prstGeom prst="curvedRightArrow">
            <a:avLst>
              <a:gd name="adj1" fmla="val 36213"/>
              <a:gd name="adj2" fmla="val 72426"/>
              <a:gd name="adj3" fmla="val 33333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5105400" y="4419600"/>
            <a:ext cx="3313113" cy="1905000"/>
          </a:xfrm>
          <a:prstGeom prst="ellipse">
            <a:avLst/>
          </a:prstGeom>
          <a:solidFill>
            <a:srgbClr val="F9A3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«Чтоб жить честно, </a:t>
            </a:r>
          </a:p>
          <a:p>
            <a:pPr algn="ctr" eaLnBrk="1" hangingPunct="1"/>
            <a:r>
              <a:rPr lang="ru-RU" altLang="ru-RU" b="1"/>
              <a:t>надо рваться...»</a:t>
            </a: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 rot="-1409579">
            <a:off x="6737350" y="3489325"/>
            <a:ext cx="863600" cy="1295400"/>
          </a:xfrm>
          <a:prstGeom prst="curvedLeftArrow">
            <a:avLst>
              <a:gd name="adj1" fmla="val 30000"/>
              <a:gd name="adj2" fmla="val 60000"/>
              <a:gd name="adj3" fmla="val 33333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3200400" y="2286000"/>
            <a:ext cx="4033838" cy="22320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В чем секрет </a:t>
            </a:r>
          </a:p>
          <a:p>
            <a:pPr algn="ctr" eaLnBrk="1" hangingPunct="1"/>
            <a:r>
              <a:rPr lang="ru-RU" altLang="ru-RU" b="1"/>
              <a:t>уникальности </a:t>
            </a:r>
          </a:p>
          <a:p>
            <a:pPr algn="ctr" eaLnBrk="1" hangingPunct="1"/>
            <a:r>
              <a:rPr lang="ru-RU" altLang="ru-RU" b="1"/>
              <a:t>Л.Н. Толстого?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11" grpId="0" animBg="1"/>
      <p:bldP spid="43012" grpId="0" animBg="1"/>
      <p:bldP spid="43014" grpId="0" animBg="1"/>
      <p:bldP spid="43015" grpId="0" animBg="1"/>
      <p:bldP spid="43016" grpId="0" animBg="1"/>
      <p:bldP spid="43017" grpId="0" animBg="1"/>
      <p:bldP spid="430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9" name="Group 31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229600" cy="4953000"/>
        </p:xfrm>
        <a:graphic>
          <a:graphicData uri="http://schemas.openxmlformats.org/drawingml/2006/table">
            <a:tbl>
              <a:tblPr/>
              <a:tblGrid>
                <a:gridCol w="761999"/>
                <a:gridCol w="914400"/>
                <a:gridCol w="1211179"/>
                <a:gridCol w="1949116"/>
                <a:gridCol w="1010653"/>
                <a:gridCol w="794084"/>
                <a:gridCol w="1588169"/>
              </a:tblGrid>
              <a:tr h="6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Позиция автора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Своя позиция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аргумента)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речи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Изобразельные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4" name="Прямоугольник 9"/>
          <p:cNvSpPr>
            <a:spLocks noChangeArrowheads="1"/>
          </p:cNvSpPr>
          <p:nvPr/>
        </p:nvSpPr>
        <p:spPr bwMode="auto">
          <a:xfrm>
            <a:off x="7086600" y="1752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i="1"/>
              <a:t> 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620000" cy="685800"/>
          </a:xfrm>
        </p:spPr>
        <p:txBody>
          <a:bodyPr/>
          <a:lstStyle/>
          <a:p>
            <a:pPr>
              <a:defRPr/>
            </a:pPr>
            <a:r>
              <a:rPr lang="ru-RU" sz="3200" dirty="0"/>
              <a:t>Заполним </a:t>
            </a:r>
            <a:r>
              <a:rPr lang="ru-RU" sz="3200" dirty="0" smtClean="0"/>
              <a:t>таблицу.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9" name="Group 31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229600" cy="4953000"/>
        </p:xfrm>
        <a:graphic>
          <a:graphicData uri="http://schemas.openxmlformats.org/drawingml/2006/table">
            <a:tbl>
              <a:tblPr/>
              <a:tblGrid>
                <a:gridCol w="761999"/>
                <a:gridCol w="914400"/>
                <a:gridCol w="1211179"/>
                <a:gridCol w="1949116"/>
                <a:gridCol w="1010653"/>
                <a:gridCol w="794084"/>
                <a:gridCol w="1588169"/>
              </a:tblGrid>
              <a:tr h="6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Позиция автора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Своя позиция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аргумента)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речи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Изобразельные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7200" y="1752600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" pitchFamily="18" charset="0"/>
              </a:rPr>
              <a:t>В. Быков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19200" y="1752600"/>
            <a:ext cx="9556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Поиск самого себя, цели в жизни, её смысла</a:t>
            </a:r>
            <a:endParaRPr lang="ru-RU" altLang="ru-RU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33600" y="1676400"/>
            <a:ext cx="1143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По мнению автора, </a:t>
            </a:r>
          </a:p>
          <a:p>
            <a:pPr eaLnBrk="1" hangingPunct="1"/>
            <a:r>
              <a:rPr lang="ru-RU" altLang="ru-RU">
                <a:latin typeface="Times New Roman" pitchFamily="18" charset="0"/>
              </a:rPr>
              <a:t>Л.Н. Толстой является одним из самых ярких примеров для подража-ния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352800" y="1676400"/>
            <a:ext cx="2057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1.Невозможно жить с чувством «душевной самоуспокоенности»,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необходимо постоянно работать над собой;</a:t>
            </a:r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334000" y="1752600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Публи-цисти-ческий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324600" y="1752600"/>
            <a:ext cx="838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Рассуж-дение, В. Быков рассуж-дает о величии Л.Н. Толсто-го</a:t>
            </a:r>
          </a:p>
        </p:txBody>
      </p:sp>
      <p:sp>
        <p:nvSpPr>
          <p:cNvPr id="20514" name="Прямоугольник 9"/>
          <p:cNvSpPr>
            <a:spLocks noChangeArrowheads="1"/>
          </p:cNvSpPr>
          <p:nvPr/>
        </p:nvSpPr>
        <p:spPr bwMode="auto">
          <a:xfrm>
            <a:off x="7086600" y="1752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i="1"/>
              <a:t> 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620000" cy="685800"/>
          </a:xfrm>
        </p:spPr>
        <p:txBody>
          <a:bodyPr/>
          <a:lstStyle/>
          <a:p>
            <a:pPr>
              <a:defRPr/>
            </a:pPr>
            <a:r>
              <a:rPr lang="ru-RU" sz="3200" dirty="0"/>
              <a:t>Заполним </a:t>
            </a:r>
            <a:r>
              <a:rPr lang="ru-RU" sz="3200" dirty="0" smtClean="0"/>
              <a:t>таблицу.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9" name="Group 31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229600" cy="5132388"/>
        </p:xfrm>
        <a:graphic>
          <a:graphicData uri="http://schemas.openxmlformats.org/drawingml/2006/table">
            <a:tbl>
              <a:tblPr/>
              <a:tblGrid>
                <a:gridCol w="761999"/>
                <a:gridCol w="914400"/>
                <a:gridCol w="1211179"/>
                <a:gridCol w="1949116"/>
                <a:gridCol w="1010653"/>
                <a:gridCol w="794084"/>
                <a:gridCol w="1588169"/>
              </a:tblGrid>
              <a:tr h="652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Позиция автора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Своя позиция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аргумента)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речи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Изобразельные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0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2.Проблему поиска цели в жизни поднимает Л.Н. Толстой в романе «Война и мир». Герои произведения Андрей Болконский и Пьер Безухов постоянно стремятся к подвигу, ищут смысл жизни.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2" name="Прямоугольник 2"/>
          <p:cNvSpPr>
            <a:spLocks noChangeArrowheads="1"/>
          </p:cNvSpPr>
          <p:nvPr/>
        </p:nvSpPr>
        <p:spPr bwMode="auto">
          <a:xfrm>
            <a:off x="457200" y="1752600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" pitchFamily="18" charset="0"/>
              </a:rPr>
              <a:t>В. Быков</a:t>
            </a:r>
          </a:p>
        </p:txBody>
      </p:sp>
      <p:sp>
        <p:nvSpPr>
          <p:cNvPr id="21533" name="Прямоугольник 3"/>
          <p:cNvSpPr>
            <a:spLocks noChangeArrowheads="1"/>
          </p:cNvSpPr>
          <p:nvPr/>
        </p:nvSpPr>
        <p:spPr bwMode="auto">
          <a:xfrm>
            <a:off x="1219200" y="1752600"/>
            <a:ext cx="9556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Поиск самого себя, цели в жизни, её смысла</a:t>
            </a:r>
            <a:endParaRPr lang="ru-RU" altLang="ru-RU"/>
          </a:p>
        </p:txBody>
      </p:sp>
      <p:sp>
        <p:nvSpPr>
          <p:cNvPr id="21534" name="Прямоугольник 4"/>
          <p:cNvSpPr>
            <a:spLocks noChangeArrowheads="1"/>
          </p:cNvSpPr>
          <p:nvPr/>
        </p:nvSpPr>
        <p:spPr bwMode="auto">
          <a:xfrm>
            <a:off x="2133600" y="1676400"/>
            <a:ext cx="1143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По мнению автора, </a:t>
            </a:r>
          </a:p>
          <a:p>
            <a:pPr eaLnBrk="1" hangingPunct="1"/>
            <a:r>
              <a:rPr lang="ru-RU" altLang="ru-RU">
                <a:latin typeface="Times New Roman" pitchFamily="18" charset="0"/>
              </a:rPr>
              <a:t>Л.Н. Толстой является одним из самых ярких примеров для подража-ния</a:t>
            </a:r>
          </a:p>
        </p:txBody>
      </p:sp>
      <p:sp>
        <p:nvSpPr>
          <p:cNvPr id="21535" name="Прямоугольник 5"/>
          <p:cNvSpPr>
            <a:spLocks noChangeArrowheads="1"/>
          </p:cNvSpPr>
          <p:nvPr/>
        </p:nvSpPr>
        <p:spPr bwMode="auto">
          <a:xfrm>
            <a:off x="3352800" y="1676400"/>
            <a:ext cx="2057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1.Невозможно жить с чувством «душевной самоуспокоенности»,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необходимо постоянно работать над собой;</a:t>
            </a:r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6" name="Прямоугольник 7"/>
          <p:cNvSpPr>
            <a:spLocks noChangeArrowheads="1"/>
          </p:cNvSpPr>
          <p:nvPr/>
        </p:nvSpPr>
        <p:spPr bwMode="auto">
          <a:xfrm>
            <a:off x="5334000" y="1752600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Публи-цисти-ческий</a:t>
            </a:r>
          </a:p>
        </p:txBody>
      </p:sp>
      <p:sp>
        <p:nvSpPr>
          <p:cNvPr id="21537" name="Прямоугольник 9"/>
          <p:cNvSpPr>
            <a:spLocks noChangeArrowheads="1"/>
          </p:cNvSpPr>
          <p:nvPr/>
        </p:nvSpPr>
        <p:spPr bwMode="auto">
          <a:xfrm>
            <a:off x="7086600" y="17526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i="1"/>
              <a:t> 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21538" name="Прямоугольник 10"/>
          <p:cNvSpPr>
            <a:spLocks noChangeArrowheads="1"/>
          </p:cNvSpPr>
          <p:nvPr/>
        </p:nvSpPr>
        <p:spPr bwMode="auto">
          <a:xfrm>
            <a:off x="6324600" y="1752600"/>
            <a:ext cx="838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Рассуж-дение, 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В. Быков рассуж-дает о величии Л.Н. Толсто-го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9" name="Group 31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229600" cy="5376863"/>
        </p:xfrm>
        <a:graphic>
          <a:graphicData uri="http://schemas.openxmlformats.org/drawingml/2006/table">
            <a:tbl>
              <a:tblPr/>
              <a:tblGrid>
                <a:gridCol w="761999"/>
                <a:gridCol w="914400"/>
                <a:gridCol w="1211179"/>
                <a:gridCol w="1949116"/>
                <a:gridCol w="1010653"/>
                <a:gridCol w="794084"/>
                <a:gridCol w="1588169"/>
              </a:tblGrid>
              <a:tr h="6521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Позиция автора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Своя позиция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аргумента)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речи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Изобразельные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4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2.Проблему поиска цели в жизни поднимает Л.Н. Толстой в романе «Война и мир». Герои произведения Андрей Болконский и Пьер Безухов постоянно стремятся к подвигу, ищут смысл жизни.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6" name="Прямоугольник 2"/>
          <p:cNvSpPr>
            <a:spLocks noChangeArrowheads="1"/>
          </p:cNvSpPr>
          <p:nvPr/>
        </p:nvSpPr>
        <p:spPr bwMode="auto">
          <a:xfrm>
            <a:off x="457200" y="1752600"/>
            <a:ext cx="76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" pitchFamily="18" charset="0"/>
              </a:rPr>
              <a:t>В. Быков</a:t>
            </a:r>
          </a:p>
        </p:txBody>
      </p:sp>
      <p:sp>
        <p:nvSpPr>
          <p:cNvPr id="22557" name="Прямоугольник 3"/>
          <p:cNvSpPr>
            <a:spLocks noChangeArrowheads="1"/>
          </p:cNvSpPr>
          <p:nvPr/>
        </p:nvSpPr>
        <p:spPr bwMode="auto">
          <a:xfrm>
            <a:off x="1219200" y="1752600"/>
            <a:ext cx="9556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Поиск самого себя, цели в жизни, её смысла</a:t>
            </a:r>
            <a:endParaRPr lang="ru-RU" altLang="ru-RU"/>
          </a:p>
        </p:txBody>
      </p:sp>
      <p:sp>
        <p:nvSpPr>
          <p:cNvPr id="22558" name="Прямоугольник 4"/>
          <p:cNvSpPr>
            <a:spLocks noChangeArrowheads="1"/>
          </p:cNvSpPr>
          <p:nvPr/>
        </p:nvSpPr>
        <p:spPr bwMode="auto">
          <a:xfrm>
            <a:off x="2133600" y="1676400"/>
            <a:ext cx="1143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По мнению автора, </a:t>
            </a:r>
          </a:p>
          <a:p>
            <a:pPr eaLnBrk="1" hangingPunct="1"/>
            <a:r>
              <a:rPr lang="ru-RU" altLang="ru-RU">
                <a:latin typeface="Times New Roman" pitchFamily="18" charset="0"/>
              </a:rPr>
              <a:t>Л.Н. Толстой является одним из самых ярких примеров для подража-ния</a:t>
            </a:r>
          </a:p>
        </p:txBody>
      </p:sp>
      <p:sp>
        <p:nvSpPr>
          <p:cNvPr id="22559" name="Прямоугольник 5"/>
          <p:cNvSpPr>
            <a:spLocks noChangeArrowheads="1"/>
          </p:cNvSpPr>
          <p:nvPr/>
        </p:nvSpPr>
        <p:spPr bwMode="auto">
          <a:xfrm>
            <a:off x="3352800" y="1676400"/>
            <a:ext cx="2057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1.Невозможно жить с чувством «душевной самоуспокоенности»,</a:t>
            </a:r>
          </a:p>
          <a:p>
            <a:pPr eaLnBrk="1" hangingPunct="1"/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необходимо постоянно работать над собой;</a:t>
            </a:r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60" name="Прямоугольник 7"/>
          <p:cNvSpPr>
            <a:spLocks noChangeArrowheads="1"/>
          </p:cNvSpPr>
          <p:nvPr/>
        </p:nvSpPr>
        <p:spPr bwMode="auto">
          <a:xfrm>
            <a:off x="5334000" y="1752600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Публи-цисти-ческий</a:t>
            </a:r>
          </a:p>
        </p:txBody>
      </p:sp>
      <p:sp>
        <p:nvSpPr>
          <p:cNvPr id="22561" name="Прямоугольник 8"/>
          <p:cNvSpPr>
            <a:spLocks noChangeArrowheads="1"/>
          </p:cNvSpPr>
          <p:nvPr/>
        </p:nvSpPr>
        <p:spPr bwMode="auto">
          <a:xfrm>
            <a:off x="6324600" y="1752600"/>
            <a:ext cx="838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Рассуж-дение, 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  <a:cs typeface="Times New Roman" pitchFamily="18" charset="0"/>
              </a:rPr>
              <a:t>В. Быков рассуж-дает о величии Л.Н. Толсто-го</a:t>
            </a:r>
          </a:p>
        </p:txBody>
      </p:sp>
      <p:sp>
        <p:nvSpPr>
          <p:cNvPr id="22562" name="Прямоугольник 9"/>
          <p:cNvSpPr>
            <a:spLocks noChangeArrowheads="1"/>
          </p:cNvSpPr>
          <p:nvPr/>
        </p:nvSpPr>
        <p:spPr bwMode="auto">
          <a:xfrm>
            <a:off x="7086600" y="1752600"/>
            <a:ext cx="1676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эпитеты, метафоры,</a:t>
            </a:r>
          </a:p>
          <a:p>
            <a:pPr eaLnBrk="1" hangingPunct="1"/>
            <a:r>
              <a:rPr lang="ru-RU" altLang="ru-RU">
                <a:latin typeface="Times New Roman" pitchFamily="18" charset="0"/>
              </a:rPr>
              <a:t>окказионализ-мы,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сравнение,</a:t>
            </a:r>
          </a:p>
          <a:p>
            <a:pPr eaLnBrk="1" hangingPunct="1"/>
            <a:r>
              <a:rPr lang="ru-RU" altLang="ru-RU">
                <a:latin typeface="Times New Roman" pitchFamily="18" charset="0"/>
              </a:rPr>
              <a:t>риторический вопрос</a:t>
            </a:r>
            <a:endParaRPr lang="ru-RU" altLang="ru-RU" i="1"/>
          </a:p>
          <a:p>
            <a:pPr eaLnBrk="1" hangingPunct="1"/>
            <a:r>
              <a:rPr lang="ru-RU" altLang="ru-RU" i="1"/>
              <a:t> </a:t>
            </a:r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661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/>
              <a:t>Итак, в данном тексте используются: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61325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ru-RU" sz="2000" dirty="0" smtClean="0"/>
          </a:p>
          <a:p>
            <a:pPr marL="273050" indent="-273050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/>
              <a:t>эпитеты, метафоры </a:t>
            </a:r>
            <a:r>
              <a:rPr lang="ru-RU" sz="2000" dirty="0" smtClean="0"/>
              <a:t>(</a:t>
            </a:r>
            <a:r>
              <a:rPr lang="ru-RU" sz="2000" dirty="0" err="1" smtClean="0"/>
              <a:t>добротворное</a:t>
            </a:r>
            <a:r>
              <a:rPr lang="ru-RU" sz="2000" dirty="0" smtClean="0"/>
              <a:t> чтение, вещий смысл; духовная сокровищница)</a:t>
            </a:r>
          </a:p>
          <a:p>
            <a:pPr marL="273050" indent="-27305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/>
              <a:t>окказионализмы</a:t>
            </a:r>
            <a:r>
              <a:rPr lang="ru-RU" sz="2000" dirty="0" smtClean="0"/>
              <a:t> (искательство, художническое)</a:t>
            </a:r>
            <a:r>
              <a:rPr lang="ru-RU" sz="2000" b="1" dirty="0" smtClean="0"/>
              <a:t> </a:t>
            </a:r>
          </a:p>
          <a:p>
            <a:pPr marL="273050" indent="-27305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/>
              <a:t>сравнение </a:t>
            </a:r>
            <a:r>
              <a:rPr lang="ru-RU" sz="2000" i="1" dirty="0" smtClean="0"/>
              <a:t>(к</a:t>
            </a:r>
            <a:r>
              <a:rPr lang="ru-RU" sz="2000" dirty="0" smtClean="0"/>
              <a:t>ак никто другой из великих художников, он обладает неиссякаемой щедростью ума…; художество требует еще гораздо больше точности... чем наука</a:t>
            </a:r>
            <a:r>
              <a:rPr lang="ru-RU" sz="2000" i="1" dirty="0" smtClean="0"/>
              <a:t>)</a:t>
            </a:r>
            <a:endParaRPr lang="ru-RU" sz="2000" dirty="0" smtClean="0"/>
          </a:p>
          <a:p>
            <a:pPr marL="273050" indent="-273050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ru-RU" sz="2000" b="1" dirty="0" smtClean="0"/>
              <a:t>риторический вопрос</a:t>
            </a:r>
            <a:r>
              <a:rPr lang="ru-RU" sz="2000" dirty="0" smtClean="0"/>
              <a:t> (Не в этом ли, помимо многих других, его великий урок для всех - его современников и живущих в другую эпоху, но всё на той же прекрасной и грешной земле?).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ru-RU" sz="2000" dirty="0" smtClean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533400" y="1600200"/>
            <a:ext cx="8153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latin typeface="+mn-lt"/>
              </a:rPr>
              <a:t>Чтоб жить честно, надо рваться, путаться, биться, ошибаться, начинать и бросать, и опять начинать и опять бросать, и вечно бороться и лишаться. А спокойствие - душевная подлость.	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10200" y="4343400"/>
            <a:ext cx="28289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002060"/>
                </a:solidFill>
                <a:latin typeface="+mn-lt"/>
              </a:rPr>
              <a:t>Л.Н. Толстой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7" descr="Папа и сын делают урок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24400"/>
            <a:ext cx="1866900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ru-RU" sz="4000" dirty="0"/>
              <a:t>Домашнее задание: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525963"/>
          </a:xfrm>
        </p:spPr>
        <p:txBody>
          <a:bodyPr/>
          <a:lstStyle/>
          <a:p>
            <a:pPr marL="355600" indent="-3556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Напишите сочинение по прочитанному тексту.</a:t>
            </a:r>
          </a:p>
          <a:p>
            <a:pPr marL="355600" indent="-3556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Сформулируйте и прокомментируйте одну из проблем, поставленных автором текста.</a:t>
            </a:r>
          </a:p>
          <a:p>
            <a:pPr marL="355600" indent="-3556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Сформулируйте позицию автора. Объясните, почему вы согласны или не согласны с автором прочитанного текста. Свой ответ аргументируйте, опираясь на знания, читательский,  жизненный опыт.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563" cy="4187825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4400" b="1" i="1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 урока: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ru-RU" sz="3600" i="1" dirty="0" smtClean="0">
                <a:solidFill>
                  <a:srgbClr val="002060"/>
                </a:solidFill>
              </a:rPr>
              <a:t>«</a:t>
            </a:r>
            <a:r>
              <a:rPr lang="ru-RU" sz="3600" dirty="0">
                <a:solidFill>
                  <a:srgbClr val="002060"/>
                </a:solidFill>
              </a:rPr>
              <a:t>Формирование навыков написания сочинения через  проблемный анализ текста (уровень С ЕГЭ по русскому языку)</a:t>
            </a:r>
            <a:r>
              <a:rPr lang="ru-RU" sz="3600" i="1" dirty="0" smtClean="0">
                <a:solidFill>
                  <a:srgbClr val="002060"/>
                </a:solidFill>
              </a:rPr>
              <a:t>» 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609600" y="1371600"/>
            <a:ext cx="8183563" cy="41878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sz="4000" b="1" i="1" dirty="0" smtClean="0">
                <a:solidFill>
                  <a:srgbClr val="002060"/>
                </a:solidFill>
              </a:rPr>
              <a:t>Сочинение учит думать, учит понимать жизнь, </a:t>
            </a:r>
            <a:br>
              <a:rPr lang="ru-RU" sz="4000" b="1" i="1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002060"/>
                </a:solidFill>
              </a:rPr>
              <a:t>учит вчитываться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ru-RU" sz="4000" b="1" i="1" dirty="0" smtClean="0">
                <a:solidFill>
                  <a:srgbClr val="002060"/>
                </a:solidFill>
              </a:rPr>
              <a:t>в каждое слово.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1600200"/>
            <a:ext cx="67825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</a:t>
            </a:r>
          </a:p>
          <a:p>
            <a:pPr algn="ctr">
              <a:defRPr/>
            </a:pPr>
            <a:r>
              <a:rPr lang="ru-RU" sz="4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за Работу!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914400" y="685800"/>
            <a:ext cx="7391400" cy="52578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38200" y="3505200"/>
            <a:ext cx="6553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44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Творческих вам успехов!</a:t>
            </a:r>
          </a:p>
        </p:txBody>
      </p:sp>
      <p:pic>
        <p:nvPicPr>
          <p:cNvPr id="27653" name="Picture 7" descr="F:\перенесённые\Картинки для презентаций\0649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215582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563" cy="41878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УМК А.И.Власенков, Л.М.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Рыбченкова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Русский язык. Грамматика. Текст. Стили речи. Учебник для 10-11 классов общеобразовательных учреждений. М.: Просвещение, 2008.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Книга Василя Быкова «Публицистика». Статья «Неиссякаемая щедрость ума».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 ресурсы:</a:t>
            </a:r>
          </a:p>
          <a:p>
            <a:pPr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http://shop.avanta.ru/index.asp?CategoryID=1087337&amp;sort=price</a:t>
            </a:r>
          </a:p>
          <a:p>
            <a:pPr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http://www.bookle.ru/author/3347/</a:t>
            </a:r>
          </a:p>
          <a:p>
            <a:pPr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http://www.bibliotekar.ru/vasil-bykov/index.ht</a:t>
            </a:r>
          </a:p>
          <a:p>
            <a:pPr>
              <a:defRPr/>
            </a:pPr>
            <a:endParaRPr lang="ru-RU" sz="3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ru-RU" i="1" dirty="0" smtClean="0"/>
              <a:t>Цель урока: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563" cy="41878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совершенствовать умение анализировать текст, его структуру и языковые особенности и подготовить опорный материал для написания сочинения публицистического характера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3429000" y="1676400"/>
            <a:ext cx="2209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0" y="2057400"/>
            <a:ext cx="1428750" cy="487363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Текст</a:t>
            </a: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5562600" y="26670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5105400" y="30480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>
            <a:off x="4267200" y="3048000"/>
            <a:ext cx="228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286000" y="28956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1600200" y="2438400"/>
            <a:ext cx="1752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6324600" y="3429000"/>
            <a:ext cx="2455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СТИЛЬ РЕЧИ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715000" y="4267200"/>
            <a:ext cx="199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 РЕЧИ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352800" y="5029200"/>
            <a:ext cx="220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  <a:endParaRPr lang="ru-RU" sz="2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371600" y="4495800"/>
            <a:ext cx="1184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ИДЕЯ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09600" y="3048000"/>
            <a:ext cx="118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1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81200"/>
            <a:ext cx="200025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4076700"/>
            <a:ext cx="6161088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800000"/>
                </a:solidFill>
              </a:rPr>
              <a:t>Василь Быков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57200"/>
            <a:ext cx="2352675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29718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1674813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530225"/>
            <a:ext cx="3932238" cy="4389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600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457200"/>
            <a:ext cx="4495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Родился 19 июня 1924 года в деревне </a:t>
            </a:r>
            <a:r>
              <a:rPr lang="ru-RU" sz="1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Череновщина</a:t>
            </a:r>
            <a:r>
              <a:rPr lang="ru-RU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Витебской области (Белоруссия).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Учился на скульптурном отделении Витебского художественного училища (1939–1940) и в школе ФЗО. Экстерном сдал экзамены за 10 класс в июне 1941. В 1942 году окончил Саратовское пехотное училище.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 Великой Отечественной войны, дважды  тяжело ранен. Родители получили сообщение о его гибели. С действующей армией прошёл по Румынии, Болгарии, Венгрии, Югославии, Австрии; старший лейтенант, командир взвода полковой, затем армейской артиллерии.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33528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1000" y="5486400"/>
            <a:ext cx="8382000" cy="757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indent="-177800">
              <a:lnSpc>
                <a:spcPct val="80000"/>
              </a:lnSpc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Демобилизован в 1947 г. Печатался с 1947 г. С 1955 г. занимался только литературной деятельностью.1972-1978 г.г. - секретарь Гродненского отделения Союза писателей БССР.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C:\Users\user\Desktop\Картинки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853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457200"/>
            <a:ext cx="8208963" cy="2160588"/>
          </a:xfrm>
          <a:prstGeom prst="rect">
            <a:avLst/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gamma/>
                  <a:shade val="46275"/>
                  <a:invGamma/>
                  <a:alpha val="8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Война оказала решающее влияние на формирование личности Быкова и стала центральной темой его творчества. Василь Быков - один из тех, кто сумел посмотреть на войну с беспощадной правдивостью. Он выступал против идеологических стереотипов, псевдоромантических шаблонов. Писал о войне кровавую правду, то, что сам выстрадал.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82000" cy="5792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Быков пришёл в литературу, чувствуя себя обязанным рассказать о том, «насколько тяжела была минувшая война, как нелегко давалась… победа».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Известность Василю Быкову принесла повесть «Третья ракета» (1962 г.). Также в 60-е годы опубликованы ставшие всемирно известными повести «Альпийская баллада», «Мёртвым не больно»; в 70-е — «Сотников», «Обелиск», «Дожить до рассвета», «Пойти и не вернуться».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произведениям Василя Быкова поставлены фильмы «Третья ракета» (1963 г.), «Альпийская баллада» (1966 г.), «Дожить до рассвета» (1975 г.), «Обелиск» (1976 г.), «Восхождение» (по повести «Сотников», (1977 г.) и др.; созданы балет «Альпийская баллада» (1967 г., музыка Евгения Глебова) и опера «Тропою жизни» (1980 г., музыка Генриха Вагнера, по «Волчьей стае»).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563" cy="10509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400" dirty="0" smtClean="0"/>
              <a:t>Основные проблемы произведений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18782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«Я говорю просто о человеке. О возможностях для него и в самой страшной ситуации - сохранить своё достоинство. Если есть шанс – выиграть. Если нет – выстоять. И победить, пусть не физически, но духовно».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Быков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</TotalTime>
  <Words>1617</Words>
  <Application>Microsoft Office PowerPoint</Application>
  <PresentationFormat>Экран (4:3)</PresentationFormat>
  <Paragraphs>169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Презентация PowerPoint</vt:lpstr>
      <vt:lpstr>Презентация PowerPoint</vt:lpstr>
      <vt:lpstr>Цель урока:</vt:lpstr>
      <vt:lpstr>Презентация PowerPoint</vt:lpstr>
      <vt:lpstr>Василь Быков</vt:lpstr>
      <vt:lpstr>Презентация PowerPoint</vt:lpstr>
      <vt:lpstr>Презентация PowerPoint</vt:lpstr>
      <vt:lpstr>Презентация PowerPoint</vt:lpstr>
      <vt:lpstr>Основные проблемы произведений</vt:lpstr>
      <vt:lpstr>Презентация PowerPoint</vt:lpstr>
      <vt:lpstr>Презентация PowerPoint</vt:lpstr>
      <vt:lpstr>Презентация PowerPoint</vt:lpstr>
      <vt:lpstr>Заполним таблицу.</vt:lpstr>
      <vt:lpstr>Заполним таблицу.</vt:lpstr>
      <vt:lpstr>Презентация PowerPoint</vt:lpstr>
      <vt:lpstr>Презентация PowerPoint</vt:lpstr>
      <vt:lpstr>Итак, в данном тексте используются:</vt:lpstr>
      <vt:lpstr>Презентация PowerPoint</vt:lpstr>
      <vt:lpstr>Домашнее задание:</vt:lpstr>
      <vt:lpstr>Презентация PowerPoint</vt:lpstr>
      <vt:lpstr>Презентация PowerPoint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Венера Узбековна</cp:lastModifiedBy>
  <cp:revision>129</cp:revision>
  <dcterms:modified xsi:type="dcterms:W3CDTF">2014-08-22T17:38:01Z</dcterms:modified>
</cp:coreProperties>
</file>